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 ContentType="image/tif"/>
  <Default Extension="vml" ContentType="application/vnd.openxmlformats-officedocument.vmlDrawing"/>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2.xml" ContentType="application/vnd.openxmlformats-officedocument.theme+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3.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4.xml" ContentType="application/vnd.openxmlformats-officedocument.theme+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theme/theme5.xml" ContentType="application/vnd.openxmlformats-officedocument.theme+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drawings/drawing1.xml" ContentType="application/vnd.openxmlformats-officedocument.drawingml.chartshapes+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theme/themeOverride1.xml" ContentType="application/vnd.openxmlformats-officedocument.themeOverr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4675" r:id="rId5"/>
    <p:sldMasterId id="2147484703" r:id="rId6"/>
    <p:sldMasterId id="2147484594" r:id="rId7"/>
    <p:sldMasterId id="2147484715" r:id="rId8"/>
    <p:sldMasterId id="2147484741" r:id="rId9"/>
  </p:sldMasterIdLst>
  <p:notesMasterIdLst>
    <p:notesMasterId r:id="rId141"/>
  </p:notesMasterIdLst>
  <p:handoutMasterIdLst>
    <p:handoutMasterId r:id="rId142"/>
  </p:handoutMasterIdLst>
  <p:sldIdLst>
    <p:sldId id="257" r:id="rId10"/>
    <p:sldId id="2147482323" r:id="rId11"/>
    <p:sldId id="2147482324" r:id="rId12"/>
    <p:sldId id="258" r:id="rId13"/>
    <p:sldId id="2147482325" r:id="rId14"/>
    <p:sldId id="260" r:id="rId15"/>
    <p:sldId id="261" r:id="rId16"/>
    <p:sldId id="262" r:id="rId17"/>
    <p:sldId id="263" r:id="rId18"/>
    <p:sldId id="264" r:id="rId19"/>
    <p:sldId id="265" r:id="rId20"/>
    <p:sldId id="266" r:id="rId21"/>
    <p:sldId id="2147482326" r:id="rId22"/>
    <p:sldId id="2147482327" r:id="rId23"/>
    <p:sldId id="2147482328" r:id="rId24"/>
    <p:sldId id="270" r:id="rId25"/>
    <p:sldId id="2147482329" r:id="rId26"/>
    <p:sldId id="2147482330" r:id="rId27"/>
    <p:sldId id="2147482331" r:id="rId28"/>
    <p:sldId id="2147482332" r:id="rId29"/>
    <p:sldId id="275" r:id="rId30"/>
    <p:sldId id="276" r:id="rId31"/>
    <p:sldId id="277" r:id="rId32"/>
    <p:sldId id="278" r:id="rId33"/>
    <p:sldId id="279" r:id="rId34"/>
    <p:sldId id="2147482318" r:id="rId35"/>
    <p:sldId id="2147480868" r:id="rId36"/>
    <p:sldId id="2147482314" r:id="rId37"/>
    <p:sldId id="2140755464" r:id="rId38"/>
    <p:sldId id="2147480845" r:id="rId39"/>
    <p:sldId id="2147482312" r:id="rId40"/>
    <p:sldId id="2147480873" r:id="rId41"/>
    <p:sldId id="2147480874" r:id="rId42"/>
    <p:sldId id="2147480871" r:id="rId43"/>
    <p:sldId id="2147482254" r:id="rId44"/>
    <p:sldId id="2147482255" r:id="rId45"/>
    <p:sldId id="2147482266" r:id="rId46"/>
    <p:sldId id="2147482307" r:id="rId47"/>
    <p:sldId id="2147474173" r:id="rId48"/>
    <p:sldId id="2147482264" r:id="rId49"/>
    <p:sldId id="2147482271" r:id="rId50"/>
    <p:sldId id="2147482272" r:id="rId51"/>
    <p:sldId id="2147482315" r:id="rId52"/>
    <p:sldId id="2147482303" r:id="rId53"/>
    <p:sldId id="2147482305" r:id="rId54"/>
    <p:sldId id="2147482268" r:id="rId55"/>
    <p:sldId id="2147482282" r:id="rId56"/>
    <p:sldId id="2147482292" r:id="rId57"/>
    <p:sldId id="2147482284" r:id="rId58"/>
    <p:sldId id="2147482293" r:id="rId59"/>
    <p:sldId id="2147482294" r:id="rId60"/>
    <p:sldId id="2147482295" r:id="rId61"/>
    <p:sldId id="2147482296" r:id="rId62"/>
    <p:sldId id="2147482299" r:id="rId63"/>
    <p:sldId id="2147482298" r:id="rId64"/>
    <p:sldId id="2147482313" r:id="rId65"/>
    <p:sldId id="2147474159" r:id="rId66"/>
    <p:sldId id="2147474160" r:id="rId67"/>
    <p:sldId id="259" r:id="rId68"/>
    <p:sldId id="2147482333" r:id="rId69"/>
    <p:sldId id="2147482334" r:id="rId70"/>
    <p:sldId id="300" r:id="rId71"/>
    <p:sldId id="287" r:id="rId72"/>
    <p:sldId id="2147482335" r:id="rId73"/>
    <p:sldId id="2147482336" r:id="rId74"/>
    <p:sldId id="297" r:id="rId75"/>
    <p:sldId id="298" r:id="rId76"/>
    <p:sldId id="295" r:id="rId77"/>
    <p:sldId id="293" r:id="rId78"/>
    <p:sldId id="289" r:id="rId79"/>
    <p:sldId id="296" r:id="rId80"/>
    <p:sldId id="2147482337" r:id="rId81"/>
    <p:sldId id="294" r:id="rId82"/>
    <p:sldId id="2147482338" r:id="rId83"/>
    <p:sldId id="285" r:id="rId84"/>
    <p:sldId id="2147482339" r:id="rId85"/>
    <p:sldId id="2147482340" r:id="rId86"/>
    <p:sldId id="2147482341" r:id="rId87"/>
    <p:sldId id="2147482342" r:id="rId88"/>
    <p:sldId id="2147482343" r:id="rId89"/>
    <p:sldId id="2147482317" r:id="rId90"/>
    <p:sldId id="267" r:id="rId91"/>
    <p:sldId id="274" r:id="rId92"/>
    <p:sldId id="268" r:id="rId93"/>
    <p:sldId id="269" r:id="rId94"/>
    <p:sldId id="2147481827" r:id="rId95"/>
    <p:sldId id="2147481814" r:id="rId96"/>
    <p:sldId id="2147481813" r:id="rId97"/>
    <p:sldId id="2147057072" r:id="rId98"/>
    <p:sldId id="2147481820" r:id="rId99"/>
    <p:sldId id="2147057073" r:id="rId100"/>
    <p:sldId id="2147481822" r:id="rId101"/>
    <p:sldId id="2147481819" r:id="rId102"/>
    <p:sldId id="2147481817" r:id="rId103"/>
    <p:sldId id="2147481828" r:id="rId104"/>
    <p:sldId id="2147481829" r:id="rId105"/>
    <p:sldId id="2816" r:id="rId106"/>
    <p:sldId id="2147481830" r:id="rId107"/>
    <p:sldId id="7472" r:id="rId108"/>
    <p:sldId id="2147481826" r:id="rId109"/>
    <p:sldId id="2147481812" r:id="rId110"/>
    <p:sldId id="271" r:id="rId111"/>
    <p:sldId id="2145707333" r:id="rId112"/>
    <p:sldId id="2147057001" r:id="rId113"/>
    <p:sldId id="2147057034" r:id="rId114"/>
    <p:sldId id="272" r:id="rId115"/>
    <p:sldId id="273" r:id="rId116"/>
    <p:sldId id="9316" r:id="rId117"/>
    <p:sldId id="2147482320" r:id="rId118"/>
    <p:sldId id="256" r:id="rId119"/>
    <p:sldId id="531" r:id="rId120"/>
    <p:sldId id="540" r:id="rId121"/>
    <p:sldId id="534" r:id="rId122"/>
    <p:sldId id="530" r:id="rId123"/>
    <p:sldId id="553" r:id="rId124"/>
    <p:sldId id="559" r:id="rId125"/>
    <p:sldId id="556" r:id="rId126"/>
    <p:sldId id="557" r:id="rId127"/>
    <p:sldId id="558" r:id="rId128"/>
    <p:sldId id="554" r:id="rId129"/>
    <p:sldId id="552" r:id="rId130"/>
    <p:sldId id="544" r:id="rId131"/>
    <p:sldId id="546" r:id="rId132"/>
    <p:sldId id="547" r:id="rId133"/>
    <p:sldId id="548" r:id="rId134"/>
    <p:sldId id="550" r:id="rId135"/>
    <p:sldId id="516" r:id="rId136"/>
    <p:sldId id="518" r:id="rId137"/>
    <p:sldId id="519" r:id="rId138"/>
    <p:sldId id="2147482321" r:id="rId139"/>
    <p:sldId id="2147482322" r:id="rId140"/>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Slide" id="{408476FC-5C0F-D34C-8647-B2996C3483C8}">
          <p14:sldIdLst>
            <p14:sldId id="257"/>
          </p14:sldIdLst>
        </p14:section>
        <p14:section name="INV-1" id="{C1A548D8-BE20-DC4D-83B8-BAC93EA0615A}">
          <p14:sldIdLst>
            <p14:sldId id="2147482323"/>
            <p14:sldId id="2147482324"/>
            <p14:sldId id="258"/>
            <p14:sldId id="2147482325"/>
            <p14:sldId id="260"/>
            <p14:sldId id="261"/>
            <p14:sldId id="262"/>
            <p14:sldId id="263"/>
            <p14:sldId id="264"/>
            <p14:sldId id="265"/>
            <p14:sldId id="266"/>
            <p14:sldId id="2147482326"/>
            <p14:sldId id="2147482327"/>
            <p14:sldId id="2147482328"/>
            <p14:sldId id="270"/>
            <p14:sldId id="2147482329"/>
            <p14:sldId id="2147482330"/>
            <p14:sldId id="2147482331"/>
            <p14:sldId id="2147482332"/>
            <p14:sldId id="275"/>
            <p14:sldId id="276"/>
            <p14:sldId id="277"/>
            <p14:sldId id="278"/>
            <p14:sldId id="279"/>
          </p14:sldIdLst>
        </p14:section>
        <p14:section name="Placeholder" id="{656F6D6D-5FB0-C748-9163-58735B0B1451}">
          <p14:sldIdLst>
            <p14:sldId id="2147482318"/>
          </p14:sldIdLst>
        </p14:section>
        <p14:section name="INV-2" id="{ED5DC51D-8674-8640-906B-24158A45423A}">
          <p14:sldIdLst>
            <p14:sldId id="2147480868"/>
            <p14:sldId id="2147482314"/>
            <p14:sldId id="2140755464"/>
            <p14:sldId id="2147480845"/>
            <p14:sldId id="2147482312"/>
            <p14:sldId id="2147480873"/>
            <p14:sldId id="2147480874"/>
            <p14:sldId id="2147480871"/>
            <p14:sldId id="2147482254"/>
            <p14:sldId id="2147482255"/>
            <p14:sldId id="2147482266"/>
            <p14:sldId id="2147482307"/>
            <p14:sldId id="2147474173"/>
            <p14:sldId id="2147482264"/>
            <p14:sldId id="2147482271"/>
            <p14:sldId id="2147482272"/>
            <p14:sldId id="2147482315"/>
            <p14:sldId id="2147482303"/>
            <p14:sldId id="2147482305"/>
            <p14:sldId id="2147482268"/>
            <p14:sldId id="2147482282"/>
            <p14:sldId id="2147482292"/>
            <p14:sldId id="2147482284"/>
            <p14:sldId id="2147482293"/>
            <p14:sldId id="2147482294"/>
            <p14:sldId id="2147482295"/>
            <p14:sldId id="2147482296"/>
            <p14:sldId id="2147482299"/>
            <p14:sldId id="2147482298"/>
            <p14:sldId id="2147482313"/>
            <p14:sldId id="2147474159"/>
            <p14:sldId id="2147474160"/>
          </p14:sldIdLst>
        </p14:section>
        <p14:section name="Placeholder" id="{9AFD5161-7CD4-5E41-9C03-DDDE7DBCAD4E}">
          <p14:sldIdLst>
            <p14:sldId id="259"/>
          </p14:sldIdLst>
        </p14:section>
        <p14:section name="INV-3" id="{63F55F06-6B9E-5F45-B19B-BB1E9C7EEDB8}">
          <p14:sldIdLst>
            <p14:sldId id="2147482333"/>
            <p14:sldId id="2147482334"/>
            <p14:sldId id="300"/>
            <p14:sldId id="287"/>
            <p14:sldId id="2147482335"/>
            <p14:sldId id="2147482336"/>
            <p14:sldId id="297"/>
            <p14:sldId id="298"/>
            <p14:sldId id="295"/>
            <p14:sldId id="293"/>
            <p14:sldId id="289"/>
            <p14:sldId id="296"/>
            <p14:sldId id="2147482337"/>
            <p14:sldId id="294"/>
            <p14:sldId id="2147482338"/>
            <p14:sldId id="285"/>
            <p14:sldId id="2147482339"/>
            <p14:sldId id="2147482340"/>
            <p14:sldId id="2147482341"/>
            <p14:sldId id="2147482342"/>
            <p14:sldId id="2147482343"/>
          </p14:sldIdLst>
        </p14:section>
        <p14:section name="Placeholder" id="{E9D33EA4-03F8-9046-AC55-932EEB92F458}">
          <p14:sldIdLst>
            <p14:sldId id="2147482317"/>
          </p14:sldIdLst>
        </p14:section>
        <p14:section name="INV-4" id="{81581DB0-E270-1947-8724-B56832F0D825}">
          <p14:sldIdLst>
            <p14:sldId id="267"/>
            <p14:sldId id="274"/>
            <p14:sldId id="268"/>
            <p14:sldId id="269"/>
            <p14:sldId id="2147481827"/>
            <p14:sldId id="2147481814"/>
            <p14:sldId id="2147481813"/>
            <p14:sldId id="2147057072"/>
            <p14:sldId id="2147481820"/>
            <p14:sldId id="2147057073"/>
            <p14:sldId id="2147481822"/>
            <p14:sldId id="2147481819"/>
            <p14:sldId id="2147481817"/>
            <p14:sldId id="2147481828"/>
            <p14:sldId id="2147481829"/>
            <p14:sldId id="2816"/>
            <p14:sldId id="2147481830"/>
            <p14:sldId id="7472"/>
            <p14:sldId id="2147481826"/>
            <p14:sldId id="2147481812"/>
            <p14:sldId id="271"/>
            <p14:sldId id="2145707333"/>
            <p14:sldId id="2147057001"/>
            <p14:sldId id="2147057034"/>
            <p14:sldId id="272"/>
            <p14:sldId id="273"/>
            <p14:sldId id="9316"/>
          </p14:sldIdLst>
        </p14:section>
        <p14:section name="Placeholder" id="{D7B94839-4D54-3A4E-A33C-D80BC5CFD758}">
          <p14:sldIdLst>
            <p14:sldId id="2147482320"/>
          </p14:sldIdLst>
        </p14:section>
        <p14:section name="INV-5" id="{54DDF487-7790-6443-90C6-54BC85DA06A6}">
          <p14:sldIdLst>
            <p14:sldId id="256"/>
            <p14:sldId id="531"/>
            <p14:sldId id="540"/>
            <p14:sldId id="534"/>
            <p14:sldId id="530"/>
            <p14:sldId id="553"/>
            <p14:sldId id="559"/>
            <p14:sldId id="556"/>
            <p14:sldId id="557"/>
            <p14:sldId id="558"/>
            <p14:sldId id="554"/>
            <p14:sldId id="552"/>
            <p14:sldId id="544"/>
            <p14:sldId id="546"/>
            <p14:sldId id="547"/>
            <p14:sldId id="548"/>
            <p14:sldId id="550"/>
            <p14:sldId id="516"/>
            <p14:sldId id="518"/>
            <p14:sldId id="519"/>
            <p14:sldId id="2147482321"/>
          </p14:sldIdLst>
        </p14:section>
        <p14:section name="Placeholder" id="{200CB661-A43D-E24A-AD2B-588F3CBBB457}">
          <p14:sldIdLst>
            <p14:sldId id="2147482322"/>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F464B802-FB3F-5C99-46F0-D23150D71E99}" name="Yuanxin Xu" initials="YX" userId="S::yuanxin.xu@intelliatx.com::0a1819a6-2077-4c27-97b0-6cfbc7a09c48" providerId="AD"/>
  <p188:author id="{1369430E-5EEF-9577-C3F6-D5DA406B0CD8}" name="Ilia Antonino" initials="IA" userId="S::Ilia.Antonino@intelliatx.com::621b3e44-c16f-4b23-97be-1efbaa12f5db" providerId="AD"/>
  <p188:author id="{FB945312-5E01-975E-DD9D-505ECCD5D53D}" name="Michael Maitland" initials="MM" userId="S::Michael.Maitland@Intelliatx.com::eade2f75-5914-4311-8a15-0a662264a7ba" providerId="AD"/>
  <p188:author id="{D261A817-7188-69D5-B309-51F674DE9966}" name="Carol Loeschorn" initials="CL" userId="S::Carol.Loeschorn@Intelliatx.com::012a8ee4-a499-4e88-ba44-b43caf679209" providerId="AD"/>
  <p188:author id="{DE20A618-C781-9F15-C1B8-D677232B9B16}" name="Laura Sepp-Lorenzino" initials="LSL" userId="S::laura.sepplore@intelliatx.com::9eb2e4b7-6c78-4484-920b-e3ab85de19bf" providerId="AD"/>
  <p188:author id="{D4ECD019-0F9C-0F82-7355-9743F934F9C0}" name="Laura Sepp-Lorenzino" initials="" userId="S::laura.sepplore@Intelliatx.com::9eb2e4b7-6c78-4484-920b-e3ab85de19bf" providerId="AD"/>
  <p188:author id="{0B21E022-F834-2E4D-F9A0-B44D1196EA39}" name="Marissa Igo" initials="MI" userId="S::marissa.igo@Intelliatx.com::6d388462-5a5b-4334-a3e8-31911da03b42" providerId="AD"/>
  <p188:author id="{B1105D2E-6F9A-00B9-25AF-371E99AF9671}" name="Mary Ferguson" initials="MF" userId="S::mary.ferguson@intelliatx.com::7d7fd568-0cbd-420d-92cb-c26a10585ecf" providerId="AD"/>
  <p188:author id="{604FF934-49D3-8A03-09CC-A455B4C5A989}" name="Kunal Sunthankar" initials="KS" userId="S::Kunal.Sunthankar@Intelliatx.com::1fe5d1ad-d0e9-40a6-b5c2-51d99953379c" providerId="AD"/>
  <p188:author id="{9AE1F93E-8381-5B6A-DE2B-23CC0323DDA6}" name="Briana Erickson" initials="BE" userId="Briana Erickson" providerId="None"/>
  <p188:author id="{19FF3E3F-5B9F-D1E8-623D-D57C2863E914}" name="Lina Li" initials="LL" userId="S::Lina.Li@Intelliatx.com::f153992e-1ec4-47ad-ad7c-b232f2e4a99c" providerId="AD"/>
  <p188:author id="{183AE944-85A8-C506-D0BF-ED535D4FF1D3}" name="Ian Karp" initials="IK" userId="S::ian.karp@intelliatx.com::00fc4ff4-b4e6-4c2d-80f3-8e67aa625495" providerId="AD"/>
  <p188:author id="{37089E48-9E06-88C1-9FA3-AFB5BC044A07}" name="Richard Duncan" initials="RD" userId="S::Richard.Duncan@Intelliatx.com::369ac654-f293-41af-a889-8dfa62f99ea5" providerId="AD"/>
  <p188:author id="{DB874761-C277-F2A4-F152-F4A74919AA16}" name="Daniel Lev" initials="DL" userId="S::Daniel.Lev@Intelliatx.com::af0423eb-3c1a-4dc8-9215-6c994f0d4276" providerId="AD"/>
  <p188:author id="{7050FF6D-30C9-3617-EF8E-9E6B4EAFABAC}" name="Nick Vance" initials="NV" userId="S::Nick.Vance@Intelliatx.com::df5b0af1-c632-4f01-b96d-234419075fb5" providerId="AD"/>
  <p188:author id="{FD18CD72-7BC4-9509-31F9-D975FDC9A9B4}" name="Brittany Chaves" initials="BC" userId="S::Brittany.Chaves@Intelliatx.com::ec9f0742-fded-4fea-a555-1c5b4e2a9b32" providerId="AD"/>
  <p188:author id="{92CCBE86-79F8-AB80-6DC1-43E6C9546AB9}" name="Nick Vance" initials="NV" userId="S::nick.vance@intelliatx.com::df5b0af1-c632-4f01-b96d-234419075fb5" providerId="AD"/>
  <p188:author id="{B66EDF8B-5B67-352E-C6D4-D74F5A192516}" name="Liron Walsh" initials="LW" userId="S::Liron.Walsh@Intelliatx.com::4c1ae2df-ac5f-470d-b83c-81b537e0a8cd" providerId="AD"/>
  <p188:author id="{E03F898C-2795-CC2A-575E-F1AC89AE06AF}" name="Yuanxin Xu" initials="YX" userId="S::Yuanxin.Xu@Intelliatx.com::0a1819a6-2077-4c27-97b0-6cfbc7a09c48" providerId="AD"/>
  <p188:author id="{25552991-FBEC-F4F1-A5E7-E12668E364BC}" name="Danny Crawford" initials="DC" userId="S::Danny.Crawford@Intelliatx.com::19dc88f4-a6cd-425b-ad67-25f6f7ffe449" providerId="AD"/>
  <p188:author id="{0B8C359E-050F-BEFE-CC00-F1F3A66AB642}" name="Ian Karp" initials="IK" userId="S::Ian.Karp@Intelliatx.com::00fc4ff4-b4e6-4c2d-80f3-8e67aa625495" providerId="AD"/>
  <p188:author id="{30C5A99F-CD02-DD73-E7F6-DB852900576B}" name="Min Young" initials="MY" userId="S::Min.Young@Intelliatx.com::e1394abd-3ddf-41a6-b656-c292759923a6" providerId="AD"/>
  <p188:author id="{9AC5E8A8-151E-D7EE-67EB-9C5FE493B930}" name="Eliana Clark" initials="EC" userId="S::Eliana.Clark@Intelliatx.com::2e06cf61-4eb1-4f7c-bd96-c2e5c79b468c" providerId="AD"/>
  <p188:author id="{8EA215B6-DF39-8E55-6E31-C10F3F77D87F}" name="Rebecca Lescarbeau" initials="RL" userId="S::Rebecca.Lescarbeau@Intelliatx.com::3784fe7f-ddd6-434c-ba1a-ec91b65cac03" providerId="AD"/>
  <p188:author id="{E6AC37B8-0DCF-23B0-477B-36444F641EE0}" name="David Lebwohl" initials="DL" userId="S::David.Lebwohl@Intelliatx.com::a2afea56-2edd-438b-aeff-d6727911a992" providerId="AD"/>
  <p188:author id="{5F32FBC4-30B1-BB62-5420-E3C36097A169}" name="Marissa Igo" initials="MI" userId="S::marissa.igo@intelliatx.com::6d388462-5a5b-4334-a3e8-31911da03b42" providerId="AD"/>
  <p188:author id="{0B2CF4E0-104F-A572-A9B7-F8462B7BF5A1}" name="Catherine Miller" initials="CM" userId="S::Catherine.Miller@intelliatx.com::ba1ee802-950b-459a-bcde-48629a2d0d43" providerId="AD"/>
  <p188:author id="{36CDCAE3-E01B-23DD-4574-DA1DEEC39161}" name="Adam Amaral" initials="AA" userId="S::Adam.Amaral@Intelliatx.com::7aaa38ad-e98e-4caa-b2c2-da30b9bb5a8c" providerId="AD"/>
  <p188:author id="{270F49E5-9229-1475-EC8C-5542DB9C69EA}" name="Linda Pollitz (Contractor)" initials="LP(" userId="S::Linda.Pollitz@Intelliatx.com::e823a428-af4e-4eee-8ada-a8fa4af49ad9" providerId="AD"/>
  <p188:author id="{3411BCEA-C4FE-BEF0-8576-FEF1C4181656}" name="Emily Williams" initials="EW" userId="S::Emily.Williams@Intelliatx.com::09f86312-7210-422d-9c2e-4a84f708f8cc" providerId="AD"/>
  <p188:author id="{04E815EC-3C4C-39B6-814F-ADE56C3914C8}" name="Brittany Cormier" initials="BC" userId="S::Brittany.Cormier@Intelliatx.com::ec9f0742-fded-4fea-a555-1c5b4e2a9b32" providerId="AD"/>
  <p188:author id="{2BF0B2FD-9FB1-FEDB-C07A-879933ADDB22}" name="Emily Williams" initials="EW" userId="S::emily.williams@intelliatx.com::09f86312-7210-422d-9c2e-4a84f708f8cc"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Lina Li" initials="LL" lastIdx="274" clrIdx="0">
    <p:extLst>
      <p:ext uri="{19B8F6BF-5375-455C-9EA6-DF929625EA0E}">
        <p15:presenceInfo xmlns:p15="http://schemas.microsoft.com/office/powerpoint/2012/main" userId="S::Lina.Li@Intelliatx.com::f153992e-1ec4-47ad-ad7c-b232f2e4a99c" providerId="AD"/>
      </p:ext>
    </p:extLst>
  </p:cmAuthor>
  <p:cmAuthor id="2" name="Marissa Picerno" initials="MP" lastIdx="6" clrIdx="1">
    <p:extLst>
      <p:ext uri="{19B8F6BF-5375-455C-9EA6-DF929625EA0E}">
        <p15:presenceInfo xmlns:p15="http://schemas.microsoft.com/office/powerpoint/2012/main" userId="S::marissa.picerno@Intelliatx.com::6d388462-5a5b-4334-a3e8-31911da03b42" providerId="AD"/>
      </p:ext>
    </p:extLst>
  </p:cmAuthor>
  <p:cmAuthor id="3" name="Ian Karp" initials="IK" lastIdx="22" clrIdx="2">
    <p:extLst>
      <p:ext uri="{19B8F6BF-5375-455C-9EA6-DF929625EA0E}">
        <p15:presenceInfo xmlns:p15="http://schemas.microsoft.com/office/powerpoint/2012/main" userId="S::Ian.Karp@Intelliatx.com::00fc4ff4-b4e6-4c2d-80f3-8e67aa625495" providerId="AD"/>
      </p:ext>
    </p:extLst>
  </p:cmAuthor>
  <p:cmAuthor id="4" name="Marissa Igo" initials="MI" lastIdx="25" clrIdx="3">
    <p:extLst>
      <p:ext uri="{19B8F6BF-5375-455C-9EA6-DF929625EA0E}">
        <p15:presenceInfo xmlns:p15="http://schemas.microsoft.com/office/powerpoint/2012/main" userId="S::marissa.igo@Intelliatx.com::6d388462-5a5b-4334-a3e8-31911da03b42" providerId="AD"/>
      </p:ext>
    </p:extLst>
  </p:cmAuthor>
  <p:cmAuthor id="5" name="Brittany Cormier" initials="BC" lastIdx="16" clrIdx="4">
    <p:extLst>
      <p:ext uri="{19B8F6BF-5375-455C-9EA6-DF929625EA0E}">
        <p15:presenceInfo xmlns:p15="http://schemas.microsoft.com/office/powerpoint/2012/main" userId="S::Brittany.Cormier@Intelliatx.com::ec9f0742-fded-4fea-a555-1c5b4e2a9b32" providerId="AD"/>
      </p:ext>
    </p:extLst>
  </p:cmAuthor>
  <p:cmAuthor id="6" name="Matt Crenson" initials="MC" lastIdx="13" clrIdx="5">
    <p:extLst>
      <p:ext uri="{19B8F6BF-5375-455C-9EA6-DF929625EA0E}">
        <p15:presenceInfo xmlns:p15="http://schemas.microsoft.com/office/powerpoint/2012/main" userId="S::mcrenson@tenbridgecommunications.com::da58a796-6f64-42bf-8ae1-ce19a2922963" providerId="AD"/>
      </p:ext>
    </p:extLst>
  </p:cmAuthor>
  <p:cmAuthor id="7" name="Nichole Sarkis" initials="NS" lastIdx="14" clrIdx="6">
    <p:extLst>
      <p:ext uri="{19B8F6BF-5375-455C-9EA6-DF929625EA0E}">
        <p15:presenceInfo xmlns:p15="http://schemas.microsoft.com/office/powerpoint/2012/main" userId="S::nichole@tenbridgecommunications.com::4a871c81-576f-4a27-b252-7360824a7dfd" providerId="AD"/>
      </p:ext>
    </p:extLst>
  </p:cmAuthor>
  <p:cmAuthor id="8" name="Laura Sepp-Lorenzino" initials="LS" lastIdx="17" clrIdx="7">
    <p:extLst>
      <p:ext uri="{19B8F6BF-5375-455C-9EA6-DF929625EA0E}">
        <p15:presenceInfo xmlns:p15="http://schemas.microsoft.com/office/powerpoint/2012/main" userId="S::laura.sepplore@intelliatx.com::9eb2e4b7-6c78-4484-920b-e3ab85de19bf" providerId="AD"/>
      </p:ext>
    </p:extLst>
  </p:cmAuthor>
  <p:cmAuthor id="9" name="David Lebwohl" initials="DL" lastIdx="4" clrIdx="8">
    <p:extLst>
      <p:ext uri="{19B8F6BF-5375-455C-9EA6-DF929625EA0E}">
        <p15:presenceInfo xmlns:p15="http://schemas.microsoft.com/office/powerpoint/2012/main" userId="S::David.Lebwohl@Intelliatx.com::a2afea56-2edd-438b-aeff-d6727911a992" providerId="AD"/>
      </p:ext>
    </p:extLst>
  </p:cmAuthor>
  <p:cmAuthor id="10" name="Eliana Clark" initials="EC" lastIdx="2" clrIdx="9">
    <p:extLst>
      <p:ext uri="{19B8F6BF-5375-455C-9EA6-DF929625EA0E}">
        <p15:presenceInfo xmlns:p15="http://schemas.microsoft.com/office/powerpoint/2012/main" userId="S::Eliana.Clark@Intelliatx.com::2e06cf61-4eb1-4f7c-bd96-c2e5c79b468c" providerId="AD"/>
      </p:ext>
    </p:extLst>
  </p:cmAuthor>
  <p:cmAuthor id="11" name="John Leonard" initials="JL" lastIdx="25" clrIdx="10">
    <p:extLst>
      <p:ext uri="{19B8F6BF-5375-455C-9EA6-DF929625EA0E}">
        <p15:presenceInfo xmlns:p15="http://schemas.microsoft.com/office/powerpoint/2012/main" userId="S::johnl@intelliatx.com::9e22bcdb-2a9c-45ec-8283-fd5d53dd3330" providerId="AD"/>
      </p:ext>
    </p:extLst>
  </p:cmAuthor>
  <p:cmAuthor id="12" name="Kunal Sunthankar" initials="KS" lastIdx="2" clrIdx="11">
    <p:extLst>
      <p:ext uri="{19B8F6BF-5375-455C-9EA6-DF929625EA0E}">
        <p15:presenceInfo xmlns:p15="http://schemas.microsoft.com/office/powerpoint/2012/main" userId="S::Kunal.Sunthankar@Intelliatx.com::1fe5d1ad-d0e9-40a6-b5c2-51d99953379c" providerId="AD"/>
      </p:ext>
    </p:extLst>
  </p:cmAuthor>
  <p:cmAuthor id="13" name="Glenn Goddard" initials="GG" lastIdx="15" clrIdx="12">
    <p:extLst>
      <p:ext uri="{19B8F6BF-5375-455C-9EA6-DF929625EA0E}">
        <p15:presenceInfo xmlns:p15="http://schemas.microsoft.com/office/powerpoint/2012/main" userId="S::Glenn.Goddard@Intelliatx.com::2bd7a084-ca67-4356-a877-dc2bd7cf6f27" providerId="AD"/>
      </p:ext>
    </p:extLst>
  </p:cmAuthor>
  <p:cmAuthor id="14" name="James Butler" initials="JB" lastIdx="1" clrIdx="13">
    <p:extLst>
      <p:ext uri="{19B8F6BF-5375-455C-9EA6-DF929625EA0E}">
        <p15:presenceInfo xmlns:p15="http://schemas.microsoft.com/office/powerpoint/2012/main" userId="S::James.Butler@Intelliatx.com::88c5377f-215a-4a44-8f11-6705daa4f7d1" providerId="AD"/>
      </p:ext>
    </p:extLst>
  </p:cmAuthor>
  <p:cmAuthor id="15" name="Nick Vance" initials="NV" lastIdx="19" clrIdx="14">
    <p:extLst>
      <p:ext uri="{19B8F6BF-5375-455C-9EA6-DF929625EA0E}">
        <p15:presenceInfo xmlns:p15="http://schemas.microsoft.com/office/powerpoint/2012/main" userId="S::Nick.Vance@Intelliatx.com::df5b0af1-c632-4f01-b96d-234419075fb5" providerId="AD"/>
      </p:ext>
    </p:extLst>
  </p:cmAuthor>
  <p:cmAuthor id="16" name="Daniel Lev" initials="DL" lastIdx="4" clrIdx="15">
    <p:extLst>
      <p:ext uri="{19B8F6BF-5375-455C-9EA6-DF929625EA0E}">
        <p15:presenceInfo xmlns:p15="http://schemas.microsoft.com/office/powerpoint/2012/main" userId="S::Daniel.Lev@Intelliatx.com::af0423eb-3c1a-4dc8-9215-6c994f0d427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719"/>
  </p:normalViewPr>
  <p:slideViewPr>
    <p:cSldViewPr snapToGrid="0">
      <p:cViewPr varScale="1">
        <p:scale>
          <a:sx n="120" d="100"/>
          <a:sy n="120" d="100"/>
        </p:scale>
        <p:origin x="256" y="184"/>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08.xml"/><Relationship Id="rId21" Type="http://schemas.openxmlformats.org/officeDocument/2006/relationships/slide" Target="slides/slide12.xml"/><Relationship Id="rId42" Type="http://schemas.openxmlformats.org/officeDocument/2006/relationships/slide" Target="slides/slide33.xml"/><Relationship Id="rId63" Type="http://schemas.openxmlformats.org/officeDocument/2006/relationships/slide" Target="slides/slide54.xml"/><Relationship Id="rId84" Type="http://schemas.openxmlformats.org/officeDocument/2006/relationships/slide" Target="slides/slide75.xml"/><Relationship Id="rId138" Type="http://schemas.openxmlformats.org/officeDocument/2006/relationships/slide" Target="slides/slide129.xml"/><Relationship Id="rId107" Type="http://schemas.openxmlformats.org/officeDocument/2006/relationships/slide" Target="slides/slide98.xml"/><Relationship Id="rId11" Type="http://schemas.openxmlformats.org/officeDocument/2006/relationships/slide" Target="slides/slide2.xml"/><Relationship Id="rId32" Type="http://schemas.openxmlformats.org/officeDocument/2006/relationships/slide" Target="slides/slide23.xml"/><Relationship Id="rId53" Type="http://schemas.openxmlformats.org/officeDocument/2006/relationships/slide" Target="slides/slide44.xml"/><Relationship Id="rId74" Type="http://schemas.openxmlformats.org/officeDocument/2006/relationships/slide" Target="slides/slide65.xml"/><Relationship Id="rId128" Type="http://schemas.openxmlformats.org/officeDocument/2006/relationships/slide" Target="slides/slide119.xml"/><Relationship Id="rId149" Type="http://schemas.microsoft.com/office/2018/10/relationships/authors" Target="authors.xml"/><Relationship Id="rId5" Type="http://schemas.openxmlformats.org/officeDocument/2006/relationships/slideMaster" Target="slideMasters/slideMaster2.xml"/><Relationship Id="rId95" Type="http://schemas.openxmlformats.org/officeDocument/2006/relationships/slide" Target="slides/slide86.xml"/><Relationship Id="rId22" Type="http://schemas.openxmlformats.org/officeDocument/2006/relationships/slide" Target="slides/slide13.xml"/><Relationship Id="rId27" Type="http://schemas.openxmlformats.org/officeDocument/2006/relationships/slide" Target="slides/slide18.xml"/><Relationship Id="rId43" Type="http://schemas.openxmlformats.org/officeDocument/2006/relationships/slide" Target="slides/slide34.xml"/><Relationship Id="rId48" Type="http://schemas.openxmlformats.org/officeDocument/2006/relationships/slide" Target="slides/slide39.xml"/><Relationship Id="rId64" Type="http://schemas.openxmlformats.org/officeDocument/2006/relationships/slide" Target="slides/slide55.xml"/><Relationship Id="rId69" Type="http://schemas.openxmlformats.org/officeDocument/2006/relationships/slide" Target="slides/slide60.xml"/><Relationship Id="rId113" Type="http://schemas.openxmlformats.org/officeDocument/2006/relationships/slide" Target="slides/slide104.xml"/><Relationship Id="rId118" Type="http://schemas.openxmlformats.org/officeDocument/2006/relationships/slide" Target="slides/slide109.xml"/><Relationship Id="rId134" Type="http://schemas.openxmlformats.org/officeDocument/2006/relationships/slide" Target="slides/slide125.xml"/><Relationship Id="rId139" Type="http://schemas.openxmlformats.org/officeDocument/2006/relationships/slide" Target="slides/slide130.xml"/><Relationship Id="rId80" Type="http://schemas.openxmlformats.org/officeDocument/2006/relationships/slide" Target="slides/slide71.xml"/><Relationship Id="rId85" Type="http://schemas.openxmlformats.org/officeDocument/2006/relationships/slide" Target="slides/slide76.xml"/><Relationship Id="rId12" Type="http://schemas.openxmlformats.org/officeDocument/2006/relationships/slide" Target="slides/slide3.xml"/><Relationship Id="rId17" Type="http://schemas.openxmlformats.org/officeDocument/2006/relationships/slide" Target="slides/slide8.xml"/><Relationship Id="rId33" Type="http://schemas.openxmlformats.org/officeDocument/2006/relationships/slide" Target="slides/slide24.xml"/><Relationship Id="rId38" Type="http://schemas.openxmlformats.org/officeDocument/2006/relationships/slide" Target="slides/slide29.xml"/><Relationship Id="rId59" Type="http://schemas.openxmlformats.org/officeDocument/2006/relationships/slide" Target="slides/slide50.xml"/><Relationship Id="rId103" Type="http://schemas.openxmlformats.org/officeDocument/2006/relationships/slide" Target="slides/slide94.xml"/><Relationship Id="rId108" Type="http://schemas.openxmlformats.org/officeDocument/2006/relationships/slide" Target="slides/slide99.xml"/><Relationship Id="rId124" Type="http://schemas.openxmlformats.org/officeDocument/2006/relationships/slide" Target="slides/slide115.xml"/><Relationship Id="rId129" Type="http://schemas.openxmlformats.org/officeDocument/2006/relationships/slide" Target="slides/slide120.xml"/><Relationship Id="rId54" Type="http://schemas.openxmlformats.org/officeDocument/2006/relationships/slide" Target="slides/slide45.xml"/><Relationship Id="rId70" Type="http://schemas.openxmlformats.org/officeDocument/2006/relationships/slide" Target="slides/slide61.xml"/><Relationship Id="rId75" Type="http://schemas.openxmlformats.org/officeDocument/2006/relationships/slide" Target="slides/slide66.xml"/><Relationship Id="rId91" Type="http://schemas.openxmlformats.org/officeDocument/2006/relationships/slide" Target="slides/slide82.xml"/><Relationship Id="rId96" Type="http://schemas.openxmlformats.org/officeDocument/2006/relationships/slide" Target="slides/slide87.xml"/><Relationship Id="rId140" Type="http://schemas.openxmlformats.org/officeDocument/2006/relationships/slide" Target="slides/slide131.xml"/><Relationship Id="rId145"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23" Type="http://schemas.openxmlformats.org/officeDocument/2006/relationships/slide" Target="slides/slide14.xml"/><Relationship Id="rId28" Type="http://schemas.openxmlformats.org/officeDocument/2006/relationships/slide" Target="slides/slide19.xml"/><Relationship Id="rId49" Type="http://schemas.openxmlformats.org/officeDocument/2006/relationships/slide" Target="slides/slide40.xml"/><Relationship Id="rId114" Type="http://schemas.openxmlformats.org/officeDocument/2006/relationships/slide" Target="slides/slide105.xml"/><Relationship Id="rId119" Type="http://schemas.openxmlformats.org/officeDocument/2006/relationships/slide" Target="slides/slide110.xml"/><Relationship Id="rId44" Type="http://schemas.openxmlformats.org/officeDocument/2006/relationships/slide" Target="slides/slide35.xml"/><Relationship Id="rId60" Type="http://schemas.openxmlformats.org/officeDocument/2006/relationships/slide" Target="slides/slide51.xml"/><Relationship Id="rId65" Type="http://schemas.openxmlformats.org/officeDocument/2006/relationships/slide" Target="slides/slide56.xml"/><Relationship Id="rId81" Type="http://schemas.openxmlformats.org/officeDocument/2006/relationships/slide" Target="slides/slide72.xml"/><Relationship Id="rId86" Type="http://schemas.openxmlformats.org/officeDocument/2006/relationships/slide" Target="slides/slide77.xml"/><Relationship Id="rId130" Type="http://schemas.openxmlformats.org/officeDocument/2006/relationships/slide" Target="slides/slide121.xml"/><Relationship Id="rId135" Type="http://schemas.openxmlformats.org/officeDocument/2006/relationships/slide" Target="slides/slide126.xml"/><Relationship Id="rId13" Type="http://schemas.openxmlformats.org/officeDocument/2006/relationships/slide" Target="slides/slide4.xml"/><Relationship Id="rId18" Type="http://schemas.openxmlformats.org/officeDocument/2006/relationships/slide" Target="slides/slide9.xml"/><Relationship Id="rId39" Type="http://schemas.openxmlformats.org/officeDocument/2006/relationships/slide" Target="slides/slide30.xml"/><Relationship Id="rId109" Type="http://schemas.openxmlformats.org/officeDocument/2006/relationships/slide" Target="slides/slide100.xml"/><Relationship Id="rId34" Type="http://schemas.openxmlformats.org/officeDocument/2006/relationships/slide" Target="slides/slide25.xml"/><Relationship Id="rId50" Type="http://schemas.openxmlformats.org/officeDocument/2006/relationships/slide" Target="slides/slide41.xml"/><Relationship Id="rId55" Type="http://schemas.openxmlformats.org/officeDocument/2006/relationships/slide" Target="slides/slide46.xml"/><Relationship Id="rId76" Type="http://schemas.openxmlformats.org/officeDocument/2006/relationships/slide" Target="slides/slide67.xml"/><Relationship Id="rId97" Type="http://schemas.openxmlformats.org/officeDocument/2006/relationships/slide" Target="slides/slide88.xml"/><Relationship Id="rId104" Type="http://schemas.openxmlformats.org/officeDocument/2006/relationships/slide" Target="slides/slide95.xml"/><Relationship Id="rId120" Type="http://schemas.openxmlformats.org/officeDocument/2006/relationships/slide" Target="slides/slide111.xml"/><Relationship Id="rId125" Type="http://schemas.openxmlformats.org/officeDocument/2006/relationships/slide" Target="slides/slide116.xml"/><Relationship Id="rId141" Type="http://schemas.openxmlformats.org/officeDocument/2006/relationships/notesMaster" Target="notesMasters/notesMaster1.xml"/><Relationship Id="rId146" Type="http://schemas.openxmlformats.org/officeDocument/2006/relationships/theme" Target="theme/theme1.xml"/><Relationship Id="rId7" Type="http://schemas.openxmlformats.org/officeDocument/2006/relationships/slideMaster" Target="slideMasters/slideMaster4.xml"/><Relationship Id="rId71" Type="http://schemas.openxmlformats.org/officeDocument/2006/relationships/slide" Target="slides/slide62.xml"/><Relationship Id="rId92" Type="http://schemas.openxmlformats.org/officeDocument/2006/relationships/slide" Target="slides/slide83.xml"/><Relationship Id="rId2" Type="http://schemas.openxmlformats.org/officeDocument/2006/relationships/customXml" Target="../customXml/item2.xml"/><Relationship Id="rId29" Type="http://schemas.openxmlformats.org/officeDocument/2006/relationships/slide" Target="slides/slide20.xml"/><Relationship Id="rId24" Type="http://schemas.openxmlformats.org/officeDocument/2006/relationships/slide" Target="slides/slide15.xml"/><Relationship Id="rId40" Type="http://schemas.openxmlformats.org/officeDocument/2006/relationships/slide" Target="slides/slide31.xml"/><Relationship Id="rId45" Type="http://schemas.openxmlformats.org/officeDocument/2006/relationships/slide" Target="slides/slide36.xml"/><Relationship Id="rId66" Type="http://schemas.openxmlformats.org/officeDocument/2006/relationships/slide" Target="slides/slide57.xml"/><Relationship Id="rId87" Type="http://schemas.openxmlformats.org/officeDocument/2006/relationships/slide" Target="slides/slide78.xml"/><Relationship Id="rId110" Type="http://schemas.openxmlformats.org/officeDocument/2006/relationships/slide" Target="slides/slide101.xml"/><Relationship Id="rId115" Type="http://schemas.openxmlformats.org/officeDocument/2006/relationships/slide" Target="slides/slide106.xml"/><Relationship Id="rId131" Type="http://schemas.openxmlformats.org/officeDocument/2006/relationships/slide" Target="slides/slide122.xml"/><Relationship Id="rId136" Type="http://schemas.openxmlformats.org/officeDocument/2006/relationships/slide" Target="slides/slide127.xml"/><Relationship Id="rId61" Type="http://schemas.openxmlformats.org/officeDocument/2006/relationships/slide" Target="slides/slide52.xml"/><Relationship Id="rId82" Type="http://schemas.openxmlformats.org/officeDocument/2006/relationships/slide" Target="slides/slide73.xml"/><Relationship Id="rId19" Type="http://schemas.openxmlformats.org/officeDocument/2006/relationships/slide" Target="slides/slide10.xml"/><Relationship Id="rId14" Type="http://schemas.openxmlformats.org/officeDocument/2006/relationships/slide" Target="slides/slide5.xml"/><Relationship Id="rId30" Type="http://schemas.openxmlformats.org/officeDocument/2006/relationships/slide" Target="slides/slide21.xml"/><Relationship Id="rId35" Type="http://schemas.openxmlformats.org/officeDocument/2006/relationships/slide" Target="slides/slide26.xml"/><Relationship Id="rId56" Type="http://schemas.openxmlformats.org/officeDocument/2006/relationships/slide" Target="slides/slide47.xml"/><Relationship Id="rId77" Type="http://schemas.openxmlformats.org/officeDocument/2006/relationships/slide" Target="slides/slide68.xml"/><Relationship Id="rId100" Type="http://schemas.openxmlformats.org/officeDocument/2006/relationships/slide" Target="slides/slide91.xml"/><Relationship Id="rId105" Type="http://schemas.openxmlformats.org/officeDocument/2006/relationships/slide" Target="slides/slide96.xml"/><Relationship Id="rId126" Type="http://schemas.openxmlformats.org/officeDocument/2006/relationships/slide" Target="slides/slide117.xml"/><Relationship Id="rId147" Type="http://schemas.openxmlformats.org/officeDocument/2006/relationships/tableStyles" Target="tableStyles.xml"/><Relationship Id="rId8" Type="http://schemas.openxmlformats.org/officeDocument/2006/relationships/slideMaster" Target="slideMasters/slideMaster5.xml"/><Relationship Id="rId51" Type="http://schemas.openxmlformats.org/officeDocument/2006/relationships/slide" Target="slides/slide42.xml"/><Relationship Id="rId72" Type="http://schemas.openxmlformats.org/officeDocument/2006/relationships/slide" Target="slides/slide63.xml"/><Relationship Id="rId93" Type="http://schemas.openxmlformats.org/officeDocument/2006/relationships/slide" Target="slides/slide84.xml"/><Relationship Id="rId98" Type="http://schemas.openxmlformats.org/officeDocument/2006/relationships/slide" Target="slides/slide89.xml"/><Relationship Id="rId121" Type="http://schemas.openxmlformats.org/officeDocument/2006/relationships/slide" Target="slides/slide112.xml"/><Relationship Id="rId142" Type="http://schemas.openxmlformats.org/officeDocument/2006/relationships/handoutMaster" Target="handoutMasters/handoutMaster1.xml"/><Relationship Id="rId3" Type="http://schemas.openxmlformats.org/officeDocument/2006/relationships/customXml" Target="../customXml/item3.xml"/><Relationship Id="rId25" Type="http://schemas.openxmlformats.org/officeDocument/2006/relationships/slide" Target="slides/slide16.xml"/><Relationship Id="rId46" Type="http://schemas.openxmlformats.org/officeDocument/2006/relationships/slide" Target="slides/slide37.xml"/><Relationship Id="rId67" Type="http://schemas.openxmlformats.org/officeDocument/2006/relationships/slide" Target="slides/slide58.xml"/><Relationship Id="rId116" Type="http://schemas.openxmlformats.org/officeDocument/2006/relationships/slide" Target="slides/slide107.xml"/><Relationship Id="rId137" Type="http://schemas.openxmlformats.org/officeDocument/2006/relationships/slide" Target="slides/slide128.xml"/><Relationship Id="rId20" Type="http://schemas.openxmlformats.org/officeDocument/2006/relationships/slide" Target="slides/slide11.xml"/><Relationship Id="rId41" Type="http://schemas.openxmlformats.org/officeDocument/2006/relationships/slide" Target="slides/slide32.xml"/><Relationship Id="rId62" Type="http://schemas.openxmlformats.org/officeDocument/2006/relationships/slide" Target="slides/slide53.xml"/><Relationship Id="rId83" Type="http://schemas.openxmlformats.org/officeDocument/2006/relationships/slide" Target="slides/slide74.xml"/><Relationship Id="rId88" Type="http://schemas.openxmlformats.org/officeDocument/2006/relationships/slide" Target="slides/slide79.xml"/><Relationship Id="rId111" Type="http://schemas.openxmlformats.org/officeDocument/2006/relationships/slide" Target="slides/slide102.xml"/><Relationship Id="rId132" Type="http://schemas.openxmlformats.org/officeDocument/2006/relationships/slide" Target="slides/slide123.xml"/><Relationship Id="rId15" Type="http://schemas.openxmlformats.org/officeDocument/2006/relationships/slide" Target="slides/slide6.xml"/><Relationship Id="rId36" Type="http://schemas.openxmlformats.org/officeDocument/2006/relationships/slide" Target="slides/slide27.xml"/><Relationship Id="rId57" Type="http://schemas.openxmlformats.org/officeDocument/2006/relationships/slide" Target="slides/slide48.xml"/><Relationship Id="rId106" Type="http://schemas.openxmlformats.org/officeDocument/2006/relationships/slide" Target="slides/slide97.xml"/><Relationship Id="rId127" Type="http://schemas.openxmlformats.org/officeDocument/2006/relationships/slide" Target="slides/slide118.xml"/><Relationship Id="rId10" Type="http://schemas.openxmlformats.org/officeDocument/2006/relationships/slide" Target="slides/slide1.xml"/><Relationship Id="rId31" Type="http://schemas.openxmlformats.org/officeDocument/2006/relationships/slide" Target="slides/slide22.xml"/><Relationship Id="rId52" Type="http://schemas.openxmlformats.org/officeDocument/2006/relationships/slide" Target="slides/slide43.xml"/><Relationship Id="rId73" Type="http://schemas.openxmlformats.org/officeDocument/2006/relationships/slide" Target="slides/slide64.xml"/><Relationship Id="rId78" Type="http://schemas.openxmlformats.org/officeDocument/2006/relationships/slide" Target="slides/slide69.xml"/><Relationship Id="rId94" Type="http://schemas.openxmlformats.org/officeDocument/2006/relationships/slide" Target="slides/slide85.xml"/><Relationship Id="rId99" Type="http://schemas.openxmlformats.org/officeDocument/2006/relationships/slide" Target="slides/slide90.xml"/><Relationship Id="rId101" Type="http://schemas.openxmlformats.org/officeDocument/2006/relationships/slide" Target="slides/slide92.xml"/><Relationship Id="rId122" Type="http://schemas.openxmlformats.org/officeDocument/2006/relationships/slide" Target="slides/slide113.xml"/><Relationship Id="rId143" Type="http://schemas.openxmlformats.org/officeDocument/2006/relationships/commentAuthors" Target="commentAuthors.xml"/><Relationship Id="rId148"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Master" Target="slideMasters/slideMaster6.xml"/><Relationship Id="rId26" Type="http://schemas.openxmlformats.org/officeDocument/2006/relationships/slide" Target="slides/slide17.xml"/><Relationship Id="rId47" Type="http://schemas.openxmlformats.org/officeDocument/2006/relationships/slide" Target="slides/slide38.xml"/><Relationship Id="rId68" Type="http://schemas.openxmlformats.org/officeDocument/2006/relationships/slide" Target="slides/slide59.xml"/><Relationship Id="rId89" Type="http://schemas.openxmlformats.org/officeDocument/2006/relationships/slide" Target="slides/slide80.xml"/><Relationship Id="rId112" Type="http://schemas.openxmlformats.org/officeDocument/2006/relationships/slide" Target="slides/slide103.xml"/><Relationship Id="rId133" Type="http://schemas.openxmlformats.org/officeDocument/2006/relationships/slide" Target="slides/slide124.xml"/><Relationship Id="rId16" Type="http://schemas.openxmlformats.org/officeDocument/2006/relationships/slide" Target="slides/slide7.xml"/><Relationship Id="rId37" Type="http://schemas.openxmlformats.org/officeDocument/2006/relationships/slide" Target="slides/slide28.xml"/><Relationship Id="rId58" Type="http://schemas.openxmlformats.org/officeDocument/2006/relationships/slide" Target="slides/slide49.xml"/><Relationship Id="rId79" Type="http://schemas.openxmlformats.org/officeDocument/2006/relationships/slide" Target="slides/slide70.xml"/><Relationship Id="rId102" Type="http://schemas.openxmlformats.org/officeDocument/2006/relationships/slide" Target="slides/slide93.xml"/><Relationship Id="rId123" Type="http://schemas.openxmlformats.org/officeDocument/2006/relationships/slide" Target="slides/slide114.xml"/><Relationship Id="rId144" Type="http://schemas.openxmlformats.org/officeDocument/2006/relationships/presProps" Target="presProps.xml"/><Relationship Id="rId90" Type="http://schemas.openxmlformats.org/officeDocument/2006/relationships/slide" Target="slides/slide8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ebecca Lescarbeau" userId="3784fe7f-ddd6-434c-ba1a-ec91b65cac03" providerId="ADAL" clId="{EADD4A61-326B-45CB-8D32-11C83D96A36F}"/>
    <pc:docChg chg="undo custSel modSld">
      <pc:chgData name="Rebecca Lescarbeau" userId="3784fe7f-ddd6-434c-ba1a-ec91b65cac03" providerId="ADAL" clId="{EADD4A61-326B-45CB-8D32-11C83D96A36F}" dt="2024-10-04T18:36:37.914" v="102" actId="20577"/>
      <pc:docMkLst>
        <pc:docMk/>
      </pc:docMkLst>
      <pc:sldChg chg="modSp mod">
        <pc:chgData name="Rebecca Lescarbeau" userId="3784fe7f-ddd6-434c-ba1a-ec91b65cac03" providerId="ADAL" clId="{EADD4A61-326B-45CB-8D32-11C83D96A36F}" dt="2024-10-04T17:40:05.501" v="8" actId="20577"/>
        <pc:sldMkLst>
          <pc:docMk/>
          <pc:sldMk cId="1391369080" sldId="2140755464"/>
        </pc:sldMkLst>
        <pc:spChg chg="mod">
          <ac:chgData name="Rebecca Lescarbeau" userId="3784fe7f-ddd6-434c-ba1a-ec91b65cac03" providerId="ADAL" clId="{EADD4A61-326B-45CB-8D32-11C83D96A36F}" dt="2024-10-04T17:40:05.501" v="8" actId="20577"/>
          <ac:spMkLst>
            <pc:docMk/>
            <pc:sldMk cId="1391369080" sldId="2140755464"/>
            <ac:spMk id="59" creationId="{7CA72C6E-9A77-46C1-9857-CD8A688E4AE2}"/>
          </ac:spMkLst>
        </pc:spChg>
      </pc:sldChg>
      <pc:sldChg chg="modSp mod">
        <pc:chgData name="Rebecca Lescarbeau" userId="3784fe7f-ddd6-434c-ba1a-ec91b65cac03" providerId="ADAL" clId="{EADD4A61-326B-45CB-8D32-11C83D96A36F}" dt="2024-10-04T17:42:58.464" v="11" actId="20577"/>
        <pc:sldMkLst>
          <pc:docMk/>
          <pc:sldMk cId="258743686" sldId="2147480871"/>
        </pc:sldMkLst>
        <pc:spChg chg="mod">
          <ac:chgData name="Rebecca Lescarbeau" userId="3784fe7f-ddd6-434c-ba1a-ec91b65cac03" providerId="ADAL" clId="{EADD4A61-326B-45CB-8D32-11C83D96A36F}" dt="2024-10-04T17:42:50.441" v="10" actId="20577"/>
          <ac:spMkLst>
            <pc:docMk/>
            <pc:sldMk cId="258743686" sldId="2147480871"/>
            <ac:spMk id="18" creationId="{E1184A3A-D5DC-DCF4-DB70-4A0FF5824C58}"/>
          </ac:spMkLst>
        </pc:spChg>
        <pc:spChg chg="mod">
          <ac:chgData name="Rebecca Lescarbeau" userId="3784fe7f-ddd6-434c-ba1a-ec91b65cac03" providerId="ADAL" clId="{EADD4A61-326B-45CB-8D32-11C83D96A36F}" dt="2024-10-04T17:42:58.464" v="11" actId="20577"/>
          <ac:spMkLst>
            <pc:docMk/>
            <pc:sldMk cId="258743686" sldId="2147480871"/>
            <ac:spMk id="19" creationId="{9E4EAC1D-8A25-8810-C6AD-B17272FEA520}"/>
          </ac:spMkLst>
        </pc:spChg>
      </pc:sldChg>
      <pc:sldChg chg="modNotesTx">
        <pc:chgData name="Rebecca Lescarbeau" userId="3784fe7f-ddd6-434c-ba1a-ec91b65cac03" providerId="ADAL" clId="{EADD4A61-326B-45CB-8D32-11C83D96A36F}" dt="2024-10-04T17:41:39.488" v="9" actId="20577"/>
        <pc:sldMkLst>
          <pc:docMk/>
          <pc:sldMk cId="2374569971" sldId="2147480874"/>
        </pc:sldMkLst>
      </pc:sldChg>
      <pc:sldChg chg="modNotesTx">
        <pc:chgData name="Rebecca Lescarbeau" userId="3784fe7f-ddd6-434c-ba1a-ec91b65cac03" providerId="ADAL" clId="{EADD4A61-326B-45CB-8D32-11C83D96A36F}" dt="2024-10-04T17:46:10.103" v="17" actId="20577"/>
        <pc:sldMkLst>
          <pc:docMk/>
          <pc:sldMk cId="1546708285" sldId="2147482264"/>
        </pc:sldMkLst>
      </pc:sldChg>
      <pc:sldChg chg="modSp mod">
        <pc:chgData name="Rebecca Lescarbeau" userId="3784fe7f-ddd6-434c-ba1a-ec91b65cac03" providerId="ADAL" clId="{EADD4A61-326B-45CB-8D32-11C83D96A36F}" dt="2024-10-04T17:45:10.521" v="16" actId="20577"/>
        <pc:sldMkLst>
          <pc:docMk/>
          <pc:sldMk cId="4178737839" sldId="2147482266"/>
        </pc:sldMkLst>
        <pc:spChg chg="mod">
          <ac:chgData name="Rebecca Lescarbeau" userId="3784fe7f-ddd6-434c-ba1a-ec91b65cac03" providerId="ADAL" clId="{EADD4A61-326B-45CB-8D32-11C83D96A36F}" dt="2024-10-04T17:44:37.958" v="12" actId="207"/>
          <ac:spMkLst>
            <pc:docMk/>
            <pc:sldMk cId="4178737839" sldId="2147482266"/>
            <ac:spMk id="2" creationId="{42E6CE94-E92E-D65C-52F1-48A0652D60FA}"/>
          </ac:spMkLst>
        </pc:spChg>
        <pc:spChg chg="mod">
          <ac:chgData name="Rebecca Lescarbeau" userId="3784fe7f-ddd6-434c-ba1a-ec91b65cac03" providerId="ADAL" clId="{EADD4A61-326B-45CB-8D32-11C83D96A36F}" dt="2024-10-04T17:45:10.521" v="16" actId="20577"/>
          <ac:spMkLst>
            <pc:docMk/>
            <pc:sldMk cId="4178737839" sldId="2147482266"/>
            <ac:spMk id="3" creationId="{C73A8B43-99E5-5865-FF39-8ECD9DD4D34A}"/>
          </ac:spMkLst>
        </pc:spChg>
      </pc:sldChg>
      <pc:sldChg chg="modSp mod">
        <pc:chgData name="Rebecca Lescarbeau" userId="3784fe7f-ddd6-434c-ba1a-ec91b65cac03" providerId="ADAL" clId="{EADD4A61-326B-45CB-8D32-11C83D96A36F}" dt="2024-10-04T18:06:28.810" v="39" actId="20577"/>
        <pc:sldMkLst>
          <pc:docMk/>
          <pc:sldMk cId="66372913" sldId="2147482268"/>
        </pc:sldMkLst>
        <pc:spChg chg="mod">
          <ac:chgData name="Rebecca Lescarbeau" userId="3784fe7f-ddd6-434c-ba1a-ec91b65cac03" providerId="ADAL" clId="{EADD4A61-326B-45CB-8D32-11C83D96A36F}" dt="2024-10-04T18:06:19.650" v="34" actId="1038"/>
          <ac:spMkLst>
            <pc:docMk/>
            <pc:sldMk cId="66372913" sldId="2147482268"/>
            <ac:spMk id="17" creationId="{DFDFC2B4-6F15-A279-0037-84FE2CBBDD0C}"/>
          </ac:spMkLst>
        </pc:spChg>
        <pc:spChg chg="mod">
          <ac:chgData name="Rebecca Lescarbeau" userId="3784fe7f-ddd6-434c-ba1a-ec91b65cac03" providerId="ADAL" clId="{EADD4A61-326B-45CB-8D32-11C83D96A36F}" dt="2024-10-04T18:06:28.810" v="39" actId="20577"/>
          <ac:spMkLst>
            <pc:docMk/>
            <pc:sldMk cId="66372913" sldId="2147482268"/>
            <ac:spMk id="40" creationId="{6EFA2E7A-DB2D-3E78-B57E-8A70B210A211}"/>
          </ac:spMkLst>
        </pc:spChg>
      </pc:sldChg>
      <pc:sldChg chg="modSp mod modNotesTx">
        <pc:chgData name="Rebecca Lescarbeau" userId="3784fe7f-ddd6-434c-ba1a-ec91b65cac03" providerId="ADAL" clId="{EADD4A61-326B-45CB-8D32-11C83D96A36F}" dt="2024-10-04T18:08:24.820" v="41" actId="207"/>
        <pc:sldMkLst>
          <pc:docMk/>
          <pc:sldMk cId="2505783324" sldId="2147482284"/>
        </pc:sldMkLst>
        <pc:spChg chg="mod">
          <ac:chgData name="Rebecca Lescarbeau" userId="3784fe7f-ddd6-434c-ba1a-ec91b65cac03" providerId="ADAL" clId="{EADD4A61-326B-45CB-8D32-11C83D96A36F}" dt="2024-10-04T18:08:24.820" v="41" actId="207"/>
          <ac:spMkLst>
            <pc:docMk/>
            <pc:sldMk cId="2505783324" sldId="2147482284"/>
            <ac:spMk id="9" creationId="{B6CE224C-3F83-15F7-8817-64AA8FA85586}"/>
          </ac:spMkLst>
        </pc:spChg>
      </pc:sldChg>
      <pc:sldChg chg="modNotesTx">
        <pc:chgData name="Rebecca Lescarbeau" userId="3784fe7f-ddd6-434c-ba1a-ec91b65cac03" providerId="ADAL" clId="{EADD4A61-326B-45CB-8D32-11C83D96A36F}" dt="2024-10-04T18:15:15.794" v="42" actId="20577"/>
        <pc:sldMkLst>
          <pc:docMk/>
          <pc:sldMk cId="2441114730" sldId="2147482295"/>
        </pc:sldMkLst>
      </pc:sldChg>
      <pc:sldChg chg="modNotesTx">
        <pc:chgData name="Rebecca Lescarbeau" userId="3784fe7f-ddd6-434c-ba1a-ec91b65cac03" providerId="ADAL" clId="{EADD4A61-326B-45CB-8D32-11C83D96A36F}" dt="2024-10-04T18:16:20.955" v="43" actId="20577"/>
        <pc:sldMkLst>
          <pc:docMk/>
          <pc:sldMk cId="3313358256" sldId="2147482296"/>
        </pc:sldMkLst>
      </pc:sldChg>
      <pc:sldChg chg="modSp mod modNotesTx">
        <pc:chgData name="Rebecca Lescarbeau" userId="3784fe7f-ddd6-434c-ba1a-ec91b65cac03" providerId="ADAL" clId="{EADD4A61-326B-45CB-8D32-11C83D96A36F}" dt="2024-10-04T18:35:09.926" v="100" actId="1036"/>
        <pc:sldMkLst>
          <pc:docMk/>
          <pc:sldMk cId="1827456826" sldId="2147482299"/>
        </pc:sldMkLst>
        <pc:spChg chg="mod">
          <ac:chgData name="Rebecca Lescarbeau" userId="3784fe7f-ddd6-434c-ba1a-ec91b65cac03" providerId="ADAL" clId="{EADD4A61-326B-45CB-8D32-11C83D96A36F}" dt="2024-10-04T18:17:37.152" v="45" actId="255"/>
          <ac:spMkLst>
            <pc:docMk/>
            <pc:sldMk cId="1827456826" sldId="2147482299"/>
            <ac:spMk id="8" creationId="{9EDBF854-D6A9-08EB-D0F4-A7163FFAC3D1}"/>
          </ac:spMkLst>
        </pc:spChg>
        <pc:spChg chg="mod">
          <ac:chgData name="Rebecca Lescarbeau" userId="3784fe7f-ddd6-434c-ba1a-ec91b65cac03" providerId="ADAL" clId="{EADD4A61-326B-45CB-8D32-11C83D96A36F}" dt="2024-10-04T18:17:37.152" v="45" actId="255"/>
          <ac:spMkLst>
            <pc:docMk/>
            <pc:sldMk cId="1827456826" sldId="2147482299"/>
            <ac:spMk id="9" creationId="{49E5B0F8-CE1B-A551-037D-0497B85F40FA}"/>
          </ac:spMkLst>
        </pc:spChg>
        <pc:spChg chg="mod">
          <ac:chgData name="Rebecca Lescarbeau" userId="3784fe7f-ddd6-434c-ba1a-ec91b65cac03" providerId="ADAL" clId="{EADD4A61-326B-45CB-8D32-11C83D96A36F}" dt="2024-10-04T18:17:37.152" v="45" actId="255"/>
          <ac:spMkLst>
            <pc:docMk/>
            <pc:sldMk cId="1827456826" sldId="2147482299"/>
            <ac:spMk id="16" creationId="{16EF7DCE-C3AA-F82A-E769-A8C45D1CAA23}"/>
          </ac:spMkLst>
        </pc:spChg>
        <pc:spChg chg="mod">
          <ac:chgData name="Rebecca Lescarbeau" userId="3784fe7f-ddd6-434c-ba1a-ec91b65cac03" providerId="ADAL" clId="{EADD4A61-326B-45CB-8D32-11C83D96A36F}" dt="2024-10-04T18:17:37.152" v="45" actId="255"/>
          <ac:spMkLst>
            <pc:docMk/>
            <pc:sldMk cId="1827456826" sldId="2147482299"/>
            <ac:spMk id="17" creationId="{4A1B05C6-C72E-7B0F-6887-2A0C969EC009}"/>
          </ac:spMkLst>
        </pc:spChg>
        <pc:spChg chg="mod">
          <ac:chgData name="Rebecca Lescarbeau" userId="3784fe7f-ddd6-434c-ba1a-ec91b65cac03" providerId="ADAL" clId="{EADD4A61-326B-45CB-8D32-11C83D96A36F}" dt="2024-10-04T18:35:09.926" v="100" actId="1036"/>
          <ac:spMkLst>
            <pc:docMk/>
            <pc:sldMk cId="1827456826" sldId="2147482299"/>
            <ac:spMk id="22" creationId="{B855E86F-8F37-EA67-854B-F646728A1505}"/>
          </ac:spMkLst>
        </pc:spChg>
      </pc:sldChg>
      <pc:sldChg chg="modSp mod">
        <pc:chgData name="Rebecca Lescarbeau" userId="3784fe7f-ddd6-434c-ba1a-ec91b65cac03" providerId="ADAL" clId="{EADD4A61-326B-45CB-8D32-11C83D96A36F}" dt="2024-10-04T18:36:37.914" v="102" actId="20577"/>
        <pc:sldMkLst>
          <pc:docMk/>
          <pc:sldMk cId="1235404061" sldId="2147482313"/>
        </pc:sldMkLst>
        <pc:spChg chg="mod">
          <ac:chgData name="Rebecca Lescarbeau" userId="3784fe7f-ddd6-434c-ba1a-ec91b65cac03" providerId="ADAL" clId="{EADD4A61-326B-45CB-8D32-11C83D96A36F}" dt="2024-10-04T18:36:01.006" v="101" actId="20577"/>
          <ac:spMkLst>
            <pc:docMk/>
            <pc:sldMk cId="1235404061" sldId="2147482313"/>
            <ac:spMk id="2" creationId="{02EAE478-1F51-80E6-E7E2-853746E6620A}"/>
          </ac:spMkLst>
        </pc:spChg>
        <pc:spChg chg="mod">
          <ac:chgData name="Rebecca Lescarbeau" userId="3784fe7f-ddd6-434c-ba1a-ec91b65cac03" providerId="ADAL" clId="{EADD4A61-326B-45CB-8D32-11C83D96A36F}" dt="2024-10-04T18:36:37.914" v="102" actId="20577"/>
          <ac:spMkLst>
            <pc:docMk/>
            <pc:sldMk cId="1235404061" sldId="2147482313"/>
            <ac:spMk id="3" creationId="{97335ED4-AD01-A0BF-D329-C22C0DCBD195}"/>
          </ac:spMkLst>
        </pc:spChg>
      </pc:sldChg>
      <pc:sldChg chg="modSp mod">
        <pc:chgData name="Rebecca Lescarbeau" userId="3784fe7f-ddd6-434c-ba1a-ec91b65cac03" providerId="ADAL" clId="{EADD4A61-326B-45CB-8D32-11C83D96A36F}" dt="2024-10-04T17:40:03.173" v="7" actId="20577"/>
        <pc:sldMkLst>
          <pc:docMk/>
          <pc:sldMk cId="2676875461" sldId="2147482314"/>
        </pc:sldMkLst>
        <pc:spChg chg="mod">
          <ac:chgData name="Rebecca Lescarbeau" userId="3784fe7f-ddd6-434c-ba1a-ec91b65cac03" providerId="ADAL" clId="{EADD4A61-326B-45CB-8D32-11C83D96A36F}" dt="2024-10-04T17:40:03.173" v="7" actId="20577"/>
          <ac:spMkLst>
            <pc:docMk/>
            <pc:sldMk cId="2676875461" sldId="2147482314"/>
            <ac:spMk id="26" creationId="{E1C5C9F4-1F98-4951-B522-1F14DA9BBD39}"/>
          </ac:spMkLst>
        </pc:spChg>
      </pc:sldChg>
      <pc:sldChg chg="modSp mod">
        <pc:chgData name="Rebecca Lescarbeau" userId="3784fe7f-ddd6-434c-ba1a-ec91b65cac03" providerId="ADAL" clId="{EADD4A61-326B-45CB-8D32-11C83D96A36F}" dt="2024-10-04T18:03:43.385" v="29" actId="20577"/>
        <pc:sldMkLst>
          <pc:docMk/>
          <pc:sldMk cId="3376628303" sldId="2147482315"/>
        </pc:sldMkLst>
        <pc:graphicFrameChg chg="modGraphic">
          <ac:chgData name="Rebecca Lescarbeau" userId="3784fe7f-ddd6-434c-ba1a-ec91b65cac03" providerId="ADAL" clId="{EADD4A61-326B-45CB-8D32-11C83D96A36F}" dt="2024-10-04T18:03:43.385" v="29" actId="20577"/>
          <ac:graphicFrameMkLst>
            <pc:docMk/>
            <pc:sldMk cId="3376628303" sldId="2147482315"/>
            <ac:graphicFrameMk id="3" creationId="{B134F733-3B4E-76A2-C8DA-17985A493397}"/>
          </ac:graphicFrameMkLst>
        </pc:graphicFrame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file:///C:\Users\david\AppData\Local\Microsoft\Windows\INetCache\Content.Outlook\228KBM4Q\Updated%20gRNA%20Trials%20per%20Year%20-%20non%20viral.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chartUserShapes" Target="../drawings/drawing1.xml"/></Relationships>
</file>

<file path=ppt/charts/_rels/chart3.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oleObject" Target="../embeddings/oleObject2.bin"/></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solidFill>
                <a:latin typeface="Helvetica" panose="020B0604020202020204" pitchFamily="34" charset="0"/>
                <a:ea typeface="+mn-ea"/>
                <a:cs typeface="Helvetica" panose="020B0604020202020204" pitchFamily="34" charset="0"/>
              </a:defRPr>
            </a:pPr>
            <a:r>
              <a:rPr lang="en-GB" sz="1400" b="0" i="0" baseline="0" dirty="0">
                <a:effectLst/>
                <a:latin typeface="+mj-lt"/>
              </a:rPr>
              <a:t>Clinical trials initiated – Non-viral delivery</a:t>
            </a:r>
            <a:endParaRPr lang="en-GB" sz="1400" b="0" dirty="0">
              <a:effectLst/>
              <a:latin typeface="+mj-lt"/>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solidFill>
              <a:latin typeface="Helvetica" panose="020B0604020202020204" pitchFamily="34" charset="0"/>
              <a:ea typeface="+mn-ea"/>
              <a:cs typeface="Helvetica" panose="020B0604020202020204" pitchFamily="34" charset="0"/>
            </a:defRPr>
          </a:pPr>
          <a:endParaRPr lang="en-US"/>
        </a:p>
      </c:txPr>
    </c:title>
    <c:autoTitleDeleted val="0"/>
    <c:plotArea>
      <c:layout/>
      <c:barChart>
        <c:barDir val="col"/>
        <c:grouping val="clustered"/>
        <c:varyColors val="0"/>
        <c:ser>
          <c:idx val="0"/>
          <c:order val="0"/>
          <c:spPr>
            <a:solidFill>
              <a:srgbClr val="162F65"/>
            </a:solidFill>
            <a:ln>
              <a:noFill/>
            </a:ln>
            <a:effectLst/>
          </c:spPr>
          <c:invertIfNegative val="0"/>
          <c:cat>
            <c:strRef>
              <c:f>Graphs!$A$19:$A$26</c:f>
              <c:strCache>
                <c:ptCount val="8"/>
                <c:pt idx="0">
                  <c:v>2017</c:v>
                </c:pt>
                <c:pt idx="1">
                  <c:v>2018</c:v>
                </c:pt>
                <c:pt idx="2">
                  <c:v>2019</c:v>
                </c:pt>
                <c:pt idx="3">
                  <c:v>2020</c:v>
                </c:pt>
                <c:pt idx="4">
                  <c:v>2021</c:v>
                </c:pt>
                <c:pt idx="5">
                  <c:v>2022</c:v>
                </c:pt>
                <c:pt idx="6">
                  <c:v>2023</c:v>
                </c:pt>
                <c:pt idx="7">
                  <c:v>2024</c:v>
                </c:pt>
              </c:strCache>
            </c:strRef>
          </c:cat>
          <c:val>
            <c:numRef>
              <c:f>Graphs!$B$19:$B$26</c:f>
              <c:numCache>
                <c:formatCode>General</c:formatCode>
                <c:ptCount val="8"/>
                <c:pt idx="0">
                  <c:v>1</c:v>
                </c:pt>
                <c:pt idx="1">
                  <c:v>2</c:v>
                </c:pt>
                <c:pt idx="2">
                  <c:v>5</c:v>
                </c:pt>
                <c:pt idx="3">
                  <c:v>6</c:v>
                </c:pt>
                <c:pt idx="4">
                  <c:v>5</c:v>
                </c:pt>
                <c:pt idx="5">
                  <c:v>9</c:v>
                </c:pt>
                <c:pt idx="6">
                  <c:v>9</c:v>
                </c:pt>
                <c:pt idx="7">
                  <c:v>17</c:v>
                </c:pt>
              </c:numCache>
            </c:numRef>
          </c:val>
          <c:extLst>
            <c:ext xmlns:c16="http://schemas.microsoft.com/office/drawing/2014/chart" uri="{C3380CC4-5D6E-409C-BE32-E72D297353CC}">
              <c16:uniqueId val="{00000000-F6D6-4700-8A30-BA4F49C6CFE1}"/>
            </c:ext>
          </c:extLst>
        </c:ser>
        <c:dLbls>
          <c:showLegendKey val="0"/>
          <c:showVal val="0"/>
          <c:showCatName val="0"/>
          <c:showSerName val="0"/>
          <c:showPercent val="0"/>
          <c:showBubbleSize val="0"/>
        </c:dLbls>
        <c:gapWidth val="219"/>
        <c:overlap val="-27"/>
        <c:axId val="442387408"/>
        <c:axId val="442411888"/>
      </c:barChart>
      <c:catAx>
        <c:axId val="44238740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solidFill>
                <a:latin typeface="Helvetica" panose="020B0604020202020204" pitchFamily="34" charset="0"/>
                <a:ea typeface="+mn-ea"/>
                <a:cs typeface="Helvetica" panose="020B0604020202020204" pitchFamily="34" charset="0"/>
              </a:defRPr>
            </a:pPr>
            <a:endParaRPr lang="en-US"/>
          </a:p>
        </c:txPr>
        <c:crossAx val="442411888"/>
        <c:crosses val="autoZero"/>
        <c:auto val="1"/>
        <c:lblAlgn val="ctr"/>
        <c:lblOffset val="100"/>
        <c:noMultiLvlLbl val="0"/>
      </c:catAx>
      <c:valAx>
        <c:axId val="442411888"/>
        <c:scaling>
          <c:orientation val="minMax"/>
        </c:scaling>
        <c:delete val="0"/>
        <c:axPos val="l"/>
        <c:title>
          <c:tx>
            <c:rich>
              <a:bodyPr rot="-5400000" spcFirstLastPara="1" vertOverflow="ellipsis" vert="horz" wrap="square" anchor="ctr" anchorCtr="1"/>
              <a:lstStyle/>
              <a:p>
                <a:pPr>
                  <a:defRPr sz="1200" b="0" i="0" u="none" strike="noStrike" kern="1200" baseline="0">
                    <a:solidFill>
                      <a:schemeClr val="tx1"/>
                    </a:solidFill>
                    <a:latin typeface="+mj-lt"/>
                    <a:ea typeface="+mn-ea"/>
                    <a:cs typeface="Helvetica" panose="020B0604020202020204" pitchFamily="34" charset="0"/>
                  </a:defRPr>
                </a:pPr>
                <a:r>
                  <a:rPr lang="en-GB" dirty="0">
                    <a:latin typeface="+mj-lt"/>
                  </a:rPr>
                  <a:t>Number of trials</a:t>
                </a:r>
              </a:p>
            </c:rich>
          </c:tx>
          <c:overlay val="0"/>
          <c:spPr>
            <a:noFill/>
            <a:ln>
              <a:noFill/>
            </a:ln>
            <a:effectLst/>
          </c:spPr>
          <c:txPr>
            <a:bodyPr rot="-5400000" spcFirstLastPara="1" vertOverflow="ellipsis" vert="horz" wrap="square" anchor="ctr" anchorCtr="1"/>
            <a:lstStyle/>
            <a:p>
              <a:pPr>
                <a:defRPr sz="1200" b="0" i="0" u="none" strike="noStrike" kern="1200" baseline="0">
                  <a:solidFill>
                    <a:schemeClr val="tx1"/>
                  </a:solidFill>
                  <a:latin typeface="+mj-lt"/>
                  <a:ea typeface="+mn-ea"/>
                  <a:cs typeface="Helvetica" panose="020B0604020202020204" pitchFamily="34" charset="0"/>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solidFill>
                <a:latin typeface="Helvetica" panose="020B0604020202020204" pitchFamily="34" charset="0"/>
                <a:ea typeface="+mn-ea"/>
                <a:cs typeface="Helvetica" panose="020B0604020202020204" pitchFamily="34" charset="0"/>
              </a:defRPr>
            </a:pPr>
            <a:endParaRPr lang="en-US"/>
          </a:p>
        </c:txPr>
        <c:crossAx val="442387408"/>
        <c:crosses val="autoZero"/>
        <c:crossBetween val="between"/>
      </c:valAx>
      <c:spPr>
        <a:noFill/>
        <a:ln>
          <a:noFill/>
        </a:ln>
        <a:effectLst/>
      </c:spPr>
    </c:plotArea>
    <c:plotVisOnly val="1"/>
    <c:dispBlanksAs val="gap"/>
    <c:showDLblsOverMax val="0"/>
  </c:chart>
  <c:spPr>
    <a:noFill/>
    <a:ln>
      <a:noFill/>
    </a:ln>
    <a:effectLst/>
  </c:spPr>
  <c:txPr>
    <a:bodyPr/>
    <a:lstStyle/>
    <a:p>
      <a:pPr>
        <a:defRPr sz="1200">
          <a:solidFill>
            <a:schemeClr val="tx1"/>
          </a:solidFill>
          <a:latin typeface="Helvetica" panose="020B0604020202020204" pitchFamily="34" charset="0"/>
          <a:cs typeface="Helvetica" panose="020B0604020202020204" pitchFamily="34" charset="0"/>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1"/>
          <c:order val="0"/>
          <c:tx>
            <c:v>Background</c:v>
          </c:tx>
          <c:dPt>
            <c:idx val="0"/>
            <c:bubble3D val="0"/>
            <c:spPr>
              <a:solidFill>
                <a:schemeClr val="accent1"/>
              </a:solidFill>
              <a:ln>
                <a:noFill/>
              </a:ln>
              <a:effectLst/>
            </c:spPr>
            <c:extLst>
              <c:ext xmlns:c16="http://schemas.microsoft.com/office/drawing/2014/chart" uri="{C3380CC4-5D6E-409C-BE32-E72D297353CC}">
                <c16:uniqueId val="{00000001-6817-4D9F-95AB-3C07127985DE}"/>
              </c:ext>
            </c:extLst>
          </c:dPt>
          <c:dPt>
            <c:idx val="1"/>
            <c:bubble3D val="0"/>
            <c:spPr>
              <a:solidFill>
                <a:schemeClr val="accent2"/>
              </a:solidFill>
              <a:ln>
                <a:noFill/>
              </a:ln>
              <a:effectLst/>
            </c:spPr>
            <c:extLst>
              <c:ext xmlns:c16="http://schemas.microsoft.com/office/drawing/2014/chart" uri="{C3380CC4-5D6E-409C-BE32-E72D297353CC}">
                <c16:uniqueId val="{00000003-6817-4D9F-95AB-3C07127985DE}"/>
              </c:ext>
            </c:extLst>
          </c:dPt>
          <c:dPt>
            <c:idx val="2"/>
            <c:bubble3D val="0"/>
            <c:spPr>
              <a:solidFill>
                <a:schemeClr val="accent3"/>
              </a:solidFill>
              <a:ln>
                <a:noFill/>
              </a:ln>
              <a:effectLst/>
            </c:spPr>
            <c:extLst>
              <c:ext xmlns:c16="http://schemas.microsoft.com/office/drawing/2014/chart" uri="{C3380CC4-5D6E-409C-BE32-E72D297353CC}">
                <c16:uniqueId val="{00000005-6817-4D9F-95AB-3C07127985DE}"/>
              </c:ext>
            </c:extLst>
          </c:dPt>
          <c:dPt>
            <c:idx val="3"/>
            <c:bubble3D val="0"/>
            <c:spPr>
              <a:solidFill>
                <a:schemeClr val="accent4"/>
              </a:solidFill>
              <a:ln>
                <a:noFill/>
              </a:ln>
              <a:effectLst/>
            </c:spPr>
            <c:extLst>
              <c:ext xmlns:c16="http://schemas.microsoft.com/office/drawing/2014/chart" uri="{C3380CC4-5D6E-409C-BE32-E72D297353CC}">
                <c16:uniqueId val="{00000007-6817-4D9F-95AB-3C07127985DE}"/>
              </c:ext>
            </c:extLst>
          </c:dPt>
          <c:dPt>
            <c:idx val="4"/>
            <c:bubble3D val="0"/>
            <c:spPr>
              <a:solidFill>
                <a:schemeClr val="accent5"/>
              </a:solidFill>
              <a:ln>
                <a:noFill/>
              </a:ln>
              <a:effectLst/>
            </c:spPr>
            <c:extLst>
              <c:ext xmlns:c16="http://schemas.microsoft.com/office/drawing/2014/chart" uri="{C3380CC4-5D6E-409C-BE32-E72D297353CC}">
                <c16:uniqueId val="{00000009-6817-4D9F-95AB-3C07127985DE}"/>
              </c:ext>
            </c:extLst>
          </c:dPt>
          <c:dPt>
            <c:idx val="5"/>
            <c:bubble3D val="0"/>
            <c:spPr>
              <a:solidFill>
                <a:schemeClr val="accent6"/>
              </a:solidFill>
              <a:ln>
                <a:noFill/>
              </a:ln>
              <a:effectLst/>
            </c:spPr>
            <c:extLst>
              <c:ext xmlns:c16="http://schemas.microsoft.com/office/drawing/2014/chart" uri="{C3380CC4-5D6E-409C-BE32-E72D297353CC}">
                <c16:uniqueId val="{0000000B-6817-4D9F-95AB-3C07127985DE}"/>
              </c:ext>
            </c:extLst>
          </c:dPt>
          <c:dPt>
            <c:idx val="6"/>
            <c:bubble3D val="0"/>
            <c:spPr>
              <a:solidFill>
                <a:schemeClr val="accent1">
                  <a:lumMod val="60000"/>
                </a:schemeClr>
              </a:solidFill>
              <a:ln>
                <a:noFill/>
              </a:ln>
              <a:effectLst/>
            </c:spPr>
            <c:extLst>
              <c:ext xmlns:c16="http://schemas.microsoft.com/office/drawing/2014/chart" uri="{C3380CC4-5D6E-409C-BE32-E72D297353CC}">
                <c16:uniqueId val="{0000000D-6817-4D9F-95AB-3C07127985DE}"/>
              </c:ext>
            </c:extLst>
          </c:dPt>
          <c:dPt>
            <c:idx val="7"/>
            <c:bubble3D val="0"/>
            <c:spPr>
              <a:solidFill>
                <a:schemeClr val="accent2">
                  <a:lumMod val="60000"/>
                </a:schemeClr>
              </a:solidFill>
              <a:ln>
                <a:noFill/>
              </a:ln>
              <a:effectLst/>
            </c:spPr>
            <c:extLst>
              <c:ext xmlns:c16="http://schemas.microsoft.com/office/drawing/2014/chart" uri="{C3380CC4-5D6E-409C-BE32-E72D297353CC}">
                <c16:uniqueId val="{0000000F-6817-4D9F-95AB-3C07127985DE}"/>
              </c:ext>
            </c:extLst>
          </c:dPt>
          <c:dPt>
            <c:idx val="8"/>
            <c:bubble3D val="0"/>
            <c:spPr>
              <a:solidFill>
                <a:schemeClr val="accent3">
                  <a:lumMod val="60000"/>
                </a:schemeClr>
              </a:solidFill>
              <a:ln>
                <a:noFill/>
              </a:ln>
              <a:effectLst/>
            </c:spPr>
            <c:extLst>
              <c:ext xmlns:c16="http://schemas.microsoft.com/office/drawing/2014/chart" uri="{C3380CC4-5D6E-409C-BE32-E72D297353CC}">
                <c16:uniqueId val="{00000011-6817-4D9F-95AB-3C07127985DE}"/>
              </c:ext>
            </c:extLst>
          </c:dPt>
          <c:dPt>
            <c:idx val="9"/>
            <c:bubble3D val="0"/>
            <c:spPr>
              <a:solidFill>
                <a:schemeClr val="accent4">
                  <a:lumMod val="60000"/>
                </a:schemeClr>
              </a:solidFill>
              <a:ln>
                <a:noFill/>
              </a:ln>
              <a:effectLst/>
            </c:spPr>
            <c:extLst>
              <c:ext xmlns:c16="http://schemas.microsoft.com/office/drawing/2014/chart" uri="{C3380CC4-5D6E-409C-BE32-E72D297353CC}">
                <c16:uniqueId val="{00000013-6817-4D9F-95AB-3C07127985DE}"/>
              </c:ext>
            </c:extLst>
          </c:dPt>
          <c:dPt>
            <c:idx val="10"/>
            <c:bubble3D val="0"/>
            <c:spPr>
              <a:solidFill>
                <a:schemeClr val="accent5">
                  <a:lumMod val="60000"/>
                </a:schemeClr>
              </a:solidFill>
              <a:ln>
                <a:noFill/>
              </a:ln>
              <a:effectLst/>
            </c:spPr>
            <c:extLst>
              <c:ext xmlns:c16="http://schemas.microsoft.com/office/drawing/2014/chart" uri="{C3380CC4-5D6E-409C-BE32-E72D297353CC}">
                <c16:uniqueId val="{00000015-6817-4D9F-95AB-3C07127985DE}"/>
              </c:ext>
            </c:extLst>
          </c:dPt>
          <c:dPt>
            <c:idx val="11"/>
            <c:bubble3D val="0"/>
            <c:spPr>
              <a:solidFill>
                <a:schemeClr val="accent6">
                  <a:lumMod val="60000"/>
                </a:schemeClr>
              </a:solidFill>
              <a:ln>
                <a:noFill/>
              </a:ln>
              <a:effectLst/>
            </c:spPr>
            <c:extLst>
              <c:ext xmlns:c16="http://schemas.microsoft.com/office/drawing/2014/chart" uri="{C3380CC4-5D6E-409C-BE32-E72D297353CC}">
                <c16:uniqueId val="{00000017-6817-4D9F-95AB-3C07127985DE}"/>
              </c:ext>
            </c:extLst>
          </c:dPt>
          <c:dPt>
            <c:idx val="12"/>
            <c:bubble3D val="0"/>
            <c:spPr>
              <a:solidFill>
                <a:schemeClr val="accent1">
                  <a:lumMod val="80000"/>
                  <a:lumOff val="20000"/>
                </a:schemeClr>
              </a:solidFill>
              <a:ln>
                <a:noFill/>
              </a:ln>
              <a:effectLst/>
            </c:spPr>
            <c:extLst>
              <c:ext xmlns:c16="http://schemas.microsoft.com/office/drawing/2014/chart" uri="{C3380CC4-5D6E-409C-BE32-E72D297353CC}">
                <c16:uniqueId val="{00000019-6817-4D9F-95AB-3C07127985DE}"/>
              </c:ext>
            </c:extLst>
          </c:dPt>
          <c:dPt>
            <c:idx val="13"/>
            <c:bubble3D val="0"/>
            <c:spPr>
              <a:solidFill>
                <a:schemeClr val="accent2">
                  <a:lumMod val="80000"/>
                  <a:lumOff val="20000"/>
                </a:schemeClr>
              </a:solidFill>
              <a:ln>
                <a:noFill/>
              </a:ln>
              <a:effectLst/>
            </c:spPr>
            <c:extLst>
              <c:ext xmlns:c16="http://schemas.microsoft.com/office/drawing/2014/chart" uri="{C3380CC4-5D6E-409C-BE32-E72D297353CC}">
                <c16:uniqueId val="{0000001B-6817-4D9F-95AB-3C07127985DE}"/>
              </c:ext>
            </c:extLst>
          </c:dPt>
          <c:dPt>
            <c:idx val="14"/>
            <c:bubble3D val="0"/>
            <c:spPr>
              <a:solidFill>
                <a:schemeClr val="accent3">
                  <a:lumMod val="80000"/>
                  <a:lumOff val="20000"/>
                </a:schemeClr>
              </a:solidFill>
              <a:ln>
                <a:noFill/>
              </a:ln>
              <a:effectLst/>
            </c:spPr>
            <c:extLst>
              <c:ext xmlns:c16="http://schemas.microsoft.com/office/drawing/2014/chart" uri="{C3380CC4-5D6E-409C-BE32-E72D297353CC}">
                <c16:uniqueId val="{0000001D-6817-4D9F-95AB-3C07127985DE}"/>
              </c:ext>
            </c:extLst>
          </c:dPt>
          <c:dPt>
            <c:idx val="15"/>
            <c:bubble3D val="0"/>
            <c:spPr>
              <a:solidFill>
                <a:schemeClr val="accent4">
                  <a:lumMod val="80000"/>
                  <a:lumOff val="20000"/>
                </a:schemeClr>
              </a:solidFill>
              <a:ln>
                <a:noFill/>
              </a:ln>
              <a:effectLst/>
            </c:spPr>
            <c:extLst>
              <c:ext xmlns:c16="http://schemas.microsoft.com/office/drawing/2014/chart" uri="{C3380CC4-5D6E-409C-BE32-E72D297353CC}">
                <c16:uniqueId val="{0000001F-6817-4D9F-95AB-3C07127985DE}"/>
              </c:ext>
            </c:extLst>
          </c:dPt>
          <c:dPt>
            <c:idx val="16"/>
            <c:bubble3D val="0"/>
            <c:spPr>
              <a:solidFill>
                <a:schemeClr val="accent5">
                  <a:lumMod val="80000"/>
                  <a:lumOff val="20000"/>
                </a:schemeClr>
              </a:solidFill>
              <a:ln>
                <a:noFill/>
              </a:ln>
              <a:effectLst/>
            </c:spPr>
            <c:extLst>
              <c:ext xmlns:c16="http://schemas.microsoft.com/office/drawing/2014/chart" uri="{C3380CC4-5D6E-409C-BE32-E72D297353CC}">
                <c16:uniqueId val="{00000021-6817-4D9F-95AB-3C07127985DE}"/>
              </c:ext>
            </c:extLst>
          </c:dPt>
          <c:dPt>
            <c:idx val="17"/>
            <c:bubble3D val="0"/>
            <c:spPr>
              <a:solidFill>
                <a:schemeClr val="accent6">
                  <a:lumMod val="80000"/>
                  <a:lumOff val="20000"/>
                </a:schemeClr>
              </a:solidFill>
              <a:ln>
                <a:noFill/>
              </a:ln>
              <a:effectLst/>
            </c:spPr>
            <c:extLst>
              <c:ext xmlns:c16="http://schemas.microsoft.com/office/drawing/2014/chart" uri="{C3380CC4-5D6E-409C-BE32-E72D297353CC}">
                <c16:uniqueId val="{00000023-6817-4D9F-95AB-3C07127985DE}"/>
              </c:ext>
            </c:extLst>
          </c:dPt>
          <c:dPt>
            <c:idx val="18"/>
            <c:bubble3D val="0"/>
            <c:spPr>
              <a:solidFill>
                <a:schemeClr val="accent1">
                  <a:lumMod val="80000"/>
                </a:schemeClr>
              </a:solidFill>
              <a:ln>
                <a:noFill/>
              </a:ln>
              <a:effectLst/>
            </c:spPr>
            <c:extLst>
              <c:ext xmlns:c16="http://schemas.microsoft.com/office/drawing/2014/chart" uri="{C3380CC4-5D6E-409C-BE32-E72D297353CC}">
                <c16:uniqueId val="{00000025-6817-4D9F-95AB-3C07127985DE}"/>
              </c:ext>
            </c:extLst>
          </c:dPt>
          <c:dPt>
            <c:idx val="19"/>
            <c:bubble3D val="0"/>
            <c:spPr>
              <a:solidFill>
                <a:schemeClr val="accent2">
                  <a:lumMod val="80000"/>
                </a:schemeClr>
              </a:solidFill>
              <a:ln>
                <a:noFill/>
              </a:ln>
              <a:effectLst/>
            </c:spPr>
            <c:extLst>
              <c:ext xmlns:c16="http://schemas.microsoft.com/office/drawing/2014/chart" uri="{C3380CC4-5D6E-409C-BE32-E72D297353CC}">
                <c16:uniqueId val="{00000027-6817-4D9F-95AB-3C07127985DE}"/>
              </c:ext>
            </c:extLst>
          </c:dPt>
          <c:val>
            <c:numLit>
              <c:formatCode>General</c:formatCode>
              <c:ptCount val="20"/>
              <c:pt idx="0">
                <c:v>1</c:v>
              </c:pt>
              <c:pt idx="1">
                <c:v>1</c:v>
              </c:pt>
              <c:pt idx="2">
                <c:v>1</c:v>
              </c:pt>
              <c:pt idx="3">
                <c:v>1</c:v>
              </c:pt>
              <c:pt idx="4">
                <c:v>1</c:v>
              </c:pt>
              <c:pt idx="5">
                <c:v>1</c:v>
              </c:pt>
              <c:pt idx="6">
                <c:v>1</c:v>
              </c:pt>
              <c:pt idx="7">
                <c:v>1</c:v>
              </c:pt>
              <c:pt idx="8">
                <c:v>1</c:v>
              </c:pt>
              <c:pt idx="9">
                <c:v>1</c:v>
              </c:pt>
              <c:pt idx="10">
                <c:v>1</c:v>
              </c:pt>
              <c:pt idx="11">
                <c:v>1</c:v>
              </c:pt>
              <c:pt idx="12">
                <c:v>1</c:v>
              </c:pt>
              <c:pt idx="13">
                <c:v>1</c:v>
              </c:pt>
              <c:pt idx="14">
                <c:v>1</c:v>
              </c:pt>
              <c:pt idx="15">
                <c:v>1</c:v>
              </c:pt>
              <c:pt idx="16">
                <c:v>1</c:v>
              </c:pt>
              <c:pt idx="17">
                <c:v>1</c:v>
              </c:pt>
              <c:pt idx="18">
                <c:v>1</c:v>
              </c:pt>
              <c:pt idx="19">
                <c:v>1</c:v>
              </c:pt>
            </c:numLit>
          </c:val>
          <c:extLst>
            <c:ext xmlns:c16="http://schemas.microsoft.com/office/drawing/2014/chart" uri="{C3380CC4-5D6E-409C-BE32-E72D297353CC}">
              <c16:uniqueId val="{00000028-6817-4D9F-95AB-3C07127985DE}"/>
            </c:ext>
          </c:extLst>
        </c:ser>
        <c:dLbls>
          <c:showLegendKey val="0"/>
          <c:showVal val="0"/>
          <c:showCatName val="0"/>
          <c:showSerName val="0"/>
          <c:showPercent val="0"/>
          <c:showBubbleSize val="0"/>
          <c:showLeaderLines val="1"/>
        </c:dLbls>
        <c:firstSliceAng val="0"/>
        <c:holeSize val="65"/>
      </c:doughnutChart>
      <c:doughnutChart>
        <c:varyColors val="1"/>
        <c:ser>
          <c:idx val="0"/>
          <c:order val="1"/>
          <c:tx>
            <c:strRef>
              <c:f>Doughnut_4!$B$1</c:f>
              <c:strCache>
                <c:ptCount val="1"/>
                <c:pt idx="0">
                  <c:v>Series 1</c:v>
                </c:pt>
              </c:strCache>
            </c:strRef>
          </c:tx>
          <c:dPt>
            <c:idx val="0"/>
            <c:bubble3D val="0"/>
            <c:spPr>
              <a:solidFill>
                <a:schemeClr val="accent1"/>
              </a:solidFill>
              <a:ln>
                <a:noFill/>
              </a:ln>
              <a:effectLst/>
            </c:spPr>
            <c:extLst>
              <c:ext xmlns:c16="http://schemas.microsoft.com/office/drawing/2014/chart" uri="{C3380CC4-5D6E-409C-BE32-E72D297353CC}">
                <c16:uniqueId val="{0000002A-6817-4D9F-95AB-3C07127985DE}"/>
              </c:ext>
            </c:extLst>
          </c:dPt>
          <c:dPt>
            <c:idx val="1"/>
            <c:bubble3D val="0"/>
            <c:spPr>
              <a:solidFill>
                <a:schemeClr val="accent2"/>
              </a:solidFill>
              <a:ln>
                <a:noFill/>
              </a:ln>
              <a:effectLst/>
            </c:spPr>
            <c:extLst>
              <c:ext xmlns:c16="http://schemas.microsoft.com/office/drawing/2014/chart" uri="{C3380CC4-5D6E-409C-BE32-E72D297353CC}">
                <c16:uniqueId val="{0000002C-6817-4D9F-95AB-3C07127985DE}"/>
              </c:ext>
            </c:extLst>
          </c:dPt>
          <c:dLbls>
            <c:dLbl>
              <c:idx val="0"/>
              <c:layout>
                <c:manualLayout>
                  <c:x val="-8.2181546985307483E-2"/>
                  <c:y val="-0.27037075433366059"/>
                </c:manualLayout>
              </c:layout>
              <c:tx>
                <c:rich>
                  <a:bodyPr rot="0" spcFirstLastPara="1" vertOverflow="ellipsis" vert="horz" wrap="square" lIns="38100" tIns="19050" rIns="38100" bIns="19050" anchor="ctr" anchorCtr="1">
                    <a:spAutoFit/>
                  </a:bodyPr>
                  <a:lstStyle/>
                  <a:p>
                    <a:pPr>
                      <a:defRPr sz="3200" b="1" i="0" u="none" strike="noStrike" kern="1200" baseline="0">
                        <a:solidFill>
                          <a:schemeClr val="tx1"/>
                        </a:solidFill>
                        <a:latin typeface="+mn-lt"/>
                        <a:ea typeface="+mn-ea"/>
                        <a:cs typeface="+mn-cs"/>
                      </a:defRPr>
                    </a:pPr>
                    <a:r>
                      <a:rPr lang="en-US" sz="3200" b="1" dirty="0">
                        <a:solidFill>
                          <a:schemeClr val="tx1"/>
                        </a:solidFill>
                      </a:rPr>
                      <a:t>82%</a:t>
                    </a:r>
                  </a:p>
                </c:rich>
              </c:tx>
              <c:spPr>
                <a:noFill/>
                <a:ln>
                  <a:noFill/>
                </a:ln>
                <a:effectLst/>
              </c:spPr>
              <c:txPr>
                <a:bodyPr rot="0" spcFirstLastPara="1" vertOverflow="ellipsis" vert="horz" wrap="square" lIns="38100" tIns="19050" rIns="38100" bIns="19050" anchor="ctr" anchorCtr="1">
                  <a:spAutoFit/>
                </a:bodyPr>
                <a:lstStyle/>
                <a:p>
                  <a:pPr>
                    <a:defRPr sz="3200" b="1"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6817-4D9F-95AB-3C07127985DE}"/>
                </c:ext>
              </c:extLst>
            </c:dLbl>
            <c:dLbl>
              <c:idx val="1"/>
              <c:delete val="1"/>
              <c:extLst>
                <c:ext xmlns:c15="http://schemas.microsoft.com/office/drawing/2012/chart" uri="{CE6537A1-D6FC-4f65-9D91-7224C49458BB}"/>
                <c:ext xmlns:c16="http://schemas.microsoft.com/office/drawing/2014/chart" uri="{C3380CC4-5D6E-409C-BE32-E72D297353CC}">
                  <c16:uniqueId val="{0000002C-6817-4D9F-95AB-3C07127985DE}"/>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extLst>
          </c:dLbls>
          <c:val>
            <c:numRef>
              <c:f>Doughnut_4!$B$2:$B$3</c:f>
              <c:numCache>
                <c:formatCode>0%</c:formatCode>
                <c:ptCount val="2"/>
                <c:pt idx="0">
                  <c:v>0.82</c:v>
                </c:pt>
                <c:pt idx="1">
                  <c:v>0.18000000000000005</c:v>
                </c:pt>
              </c:numCache>
            </c:numRef>
          </c:val>
          <c:extLst>
            <c:ext xmlns:c16="http://schemas.microsoft.com/office/drawing/2014/chart" uri="{C3380CC4-5D6E-409C-BE32-E72D297353CC}">
              <c16:uniqueId val="{0000002D-6817-4D9F-95AB-3C07127985DE}"/>
            </c:ext>
          </c:extLst>
        </c:ser>
        <c:dLbls>
          <c:showLegendKey val="0"/>
          <c:showVal val="0"/>
          <c:showCatName val="0"/>
          <c:showSerName val="0"/>
          <c:showPercent val="0"/>
          <c:showBubbleSize val="0"/>
          <c:showLeaderLines val="0"/>
        </c:dLbls>
        <c:firstSliceAng val="0"/>
        <c:holeSize val="65"/>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userShapes r:id="rId4"/>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2000" b="0" i="0" u="none" strike="noStrike" kern="1200" cap="none" spc="0" normalizeH="0" baseline="0">
                <a:solidFill>
                  <a:schemeClr val="tx1">
                    <a:lumMod val="65000"/>
                    <a:lumOff val="35000"/>
                  </a:schemeClr>
                </a:solidFill>
                <a:latin typeface="+mj-lt"/>
                <a:ea typeface="+mj-ea"/>
                <a:cs typeface="+mj-cs"/>
              </a:defRPr>
            </a:pPr>
            <a:r>
              <a:rPr lang="en-US" sz="1800" dirty="0">
                <a:latin typeface="Trebuchet MS (headings)"/>
              </a:rPr>
              <a:t>Total FDA approvals by drug modality</a:t>
            </a:r>
          </a:p>
        </c:rich>
      </c:tx>
      <c:overlay val="0"/>
      <c:spPr>
        <a:noFill/>
        <a:ln>
          <a:noFill/>
        </a:ln>
        <a:effectLst/>
      </c:spPr>
      <c:txPr>
        <a:bodyPr rot="0" spcFirstLastPara="1" vertOverflow="ellipsis" vert="horz" wrap="square" anchor="ctr" anchorCtr="1"/>
        <a:lstStyle/>
        <a:p>
          <a:pPr>
            <a:defRPr sz="2000" b="0" i="0" u="none" strike="noStrike" kern="1200" cap="none" spc="0" normalizeH="0" baseline="0">
              <a:solidFill>
                <a:schemeClr val="tx1">
                  <a:lumMod val="65000"/>
                  <a:lumOff val="35000"/>
                </a:schemeClr>
              </a:solidFill>
              <a:latin typeface="+mj-lt"/>
              <a:ea typeface="+mj-ea"/>
              <a:cs typeface="+mj-cs"/>
            </a:defRPr>
          </a:pPr>
          <a:endParaRPr lang="en-US"/>
        </a:p>
      </c:txPr>
    </c:title>
    <c:autoTitleDeleted val="0"/>
    <c:plotArea>
      <c:layout/>
      <c:lineChart>
        <c:grouping val="standard"/>
        <c:varyColors val="0"/>
        <c:ser>
          <c:idx val="0"/>
          <c:order val="0"/>
          <c:tx>
            <c:strRef>
              <c:f>'[Antibody therapeutics product data - The Antibody Society.xlsx]Antibody therapeutics product d'!$T$2</c:f>
              <c:strCache>
                <c:ptCount val="1"/>
                <c:pt idx="0">
                  <c:v>Antibody</c:v>
                </c:pt>
              </c:strCache>
            </c:strRef>
          </c:tx>
          <c:spPr>
            <a:ln w="38100" cap="rnd">
              <a:solidFill>
                <a:schemeClr val="accent1"/>
              </a:solidFill>
              <a:round/>
            </a:ln>
            <a:effectLst/>
          </c:spPr>
          <c:marker>
            <c:symbol val="none"/>
          </c:marker>
          <c:cat>
            <c:numRef>
              <c:f>'[Antibody therapeutics product data - The Antibody Society.xlsx]Antibody therapeutics product d'!$R$3:$R$242</c:f>
              <c:numCache>
                <c:formatCode>0</c:formatCode>
                <c:ptCount val="49"/>
                <c:pt idx="0">
                  <c:v>1975</c:v>
                </c:pt>
                <c:pt idx="1">
                  <c:v>1976</c:v>
                </c:pt>
                <c:pt idx="2">
                  <c:v>1977</c:v>
                </c:pt>
                <c:pt idx="3">
                  <c:v>1978</c:v>
                </c:pt>
                <c:pt idx="4">
                  <c:v>1979</c:v>
                </c:pt>
                <c:pt idx="5">
                  <c:v>1980</c:v>
                </c:pt>
                <c:pt idx="6">
                  <c:v>1981</c:v>
                </c:pt>
                <c:pt idx="7">
                  <c:v>1982</c:v>
                </c:pt>
                <c:pt idx="8">
                  <c:v>1983</c:v>
                </c:pt>
                <c:pt idx="9">
                  <c:v>1984</c:v>
                </c:pt>
                <c:pt idx="10">
                  <c:v>1985</c:v>
                </c:pt>
                <c:pt idx="11">
                  <c:v>1986</c:v>
                </c:pt>
                <c:pt idx="12">
                  <c:v>1987</c:v>
                </c:pt>
                <c:pt idx="13">
                  <c:v>1988</c:v>
                </c:pt>
                <c:pt idx="14">
                  <c:v>1989</c:v>
                </c:pt>
                <c:pt idx="15">
                  <c:v>1990</c:v>
                </c:pt>
                <c:pt idx="16">
                  <c:v>1991</c:v>
                </c:pt>
                <c:pt idx="17">
                  <c:v>1992</c:v>
                </c:pt>
                <c:pt idx="18">
                  <c:v>1993</c:v>
                </c:pt>
                <c:pt idx="19">
                  <c:v>1994</c:v>
                </c:pt>
                <c:pt idx="20">
                  <c:v>1995</c:v>
                </c:pt>
                <c:pt idx="21">
                  <c:v>1996</c:v>
                </c:pt>
                <c:pt idx="22">
                  <c:v>1997</c:v>
                </c:pt>
                <c:pt idx="23">
                  <c:v>1998</c:v>
                </c:pt>
                <c:pt idx="24">
                  <c:v>1999</c:v>
                </c:pt>
                <c:pt idx="25">
                  <c:v>2000</c:v>
                </c:pt>
                <c:pt idx="26">
                  <c:v>2001</c:v>
                </c:pt>
                <c:pt idx="27">
                  <c:v>2002</c:v>
                </c:pt>
                <c:pt idx="28">
                  <c:v>2003</c:v>
                </c:pt>
                <c:pt idx="29">
                  <c:v>2004</c:v>
                </c:pt>
                <c:pt idx="30">
                  <c:v>2005</c:v>
                </c:pt>
                <c:pt idx="31">
                  <c:v>2006</c:v>
                </c:pt>
                <c:pt idx="32">
                  <c:v>2007</c:v>
                </c:pt>
                <c:pt idx="33">
                  <c:v>2008</c:v>
                </c:pt>
                <c:pt idx="34">
                  <c:v>2009</c:v>
                </c:pt>
                <c:pt idx="35">
                  <c:v>2010</c:v>
                </c:pt>
                <c:pt idx="36">
                  <c:v>2011</c:v>
                </c:pt>
                <c:pt idx="37">
                  <c:v>2012</c:v>
                </c:pt>
                <c:pt idx="38">
                  <c:v>2013</c:v>
                </c:pt>
                <c:pt idx="39">
                  <c:v>2014</c:v>
                </c:pt>
                <c:pt idx="40">
                  <c:v>2015</c:v>
                </c:pt>
                <c:pt idx="41">
                  <c:v>2016</c:v>
                </c:pt>
                <c:pt idx="42">
                  <c:v>2017</c:v>
                </c:pt>
                <c:pt idx="43">
                  <c:v>2018</c:v>
                </c:pt>
                <c:pt idx="44">
                  <c:v>2019</c:v>
                </c:pt>
                <c:pt idx="45">
                  <c:v>2020</c:v>
                </c:pt>
                <c:pt idx="46">
                  <c:v>2021</c:v>
                </c:pt>
                <c:pt idx="47">
                  <c:v>2022</c:v>
                </c:pt>
                <c:pt idx="48">
                  <c:v>2023</c:v>
                </c:pt>
              </c:numCache>
            </c:numRef>
          </c:cat>
          <c:val>
            <c:numRef>
              <c:f>'[Antibody therapeutics product data - The Antibody Society.xlsx]Antibody therapeutics product d'!$T$3:$T$242</c:f>
              <c:numCache>
                <c:formatCode>General</c:formatCode>
                <c:ptCount val="49"/>
                <c:pt idx="19" formatCode="0">
                  <c:v>1</c:v>
                </c:pt>
                <c:pt idx="20" formatCode="0">
                  <c:v>1</c:v>
                </c:pt>
                <c:pt idx="21" formatCode="0">
                  <c:v>1</c:v>
                </c:pt>
                <c:pt idx="22" formatCode="0">
                  <c:v>3</c:v>
                </c:pt>
                <c:pt idx="23" formatCode="0">
                  <c:v>7</c:v>
                </c:pt>
                <c:pt idx="24" formatCode="0">
                  <c:v>7</c:v>
                </c:pt>
                <c:pt idx="25" formatCode="0">
                  <c:v>7</c:v>
                </c:pt>
                <c:pt idx="26" formatCode="0">
                  <c:v>7</c:v>
                </c:pt>
                <c:pt idx="27" formatCode="0">
                  <c:v>9</c:v>
                </c:pt>
                <c:pt idx="28" formatCode="0">
                  <c:v>11</c:v>
                </c:pt>
                <c:pt idx="29" formatCode="0">
                  <c:v>14</c:v>
                </c:pt>
                <c:pt idx="30" formatCode="0">
                  <c:v>14</c:v>
                </c:pt>
                <c:pt idx="31" formatCode="0">
                  <c:v>16</c:v>
                </c:pt>
                <c:pt idx="32" formatCode="0">
                  <c:v>17</c:v>
                </c:pt>
                <c:pt idx="33" formatCode="0">
                  <c:v>18</c:v>
                </c:pt>
                <c:pt idx="34" formatCode="0">
                  <c:v>22</c:v>
                </c:pt>
                <c:pt idx="35" formatCode="0">
                  <c:v>24</c:v>
                </c:pt>
                <c:pt idx="36" formatCode="0">
                  <c:v>27</c:v>
                </c:pt>
                <c:pt idx="37" formatCode="0">
                  <c:v>29</c:v>
                </c:pt>
                <c:pt idx="38" formatCode="0">
                  <c:v>31</c:v>
                </c:pt>
                <c:pt idx="39" formatCode="0">
                  <c:v>37</c:v>
                </c:pt>
                <c:pt idx="40" formatCode="0">
                  <c:v>46</c:v>
                </c:pt>
                <c:pt idx="41" formatCode="0">
                  <c:v>52</c:v>
                </c:pt>
                <c:pt idx="42" formatCode="0">
                  <c:v>62</c:v>
                </c:pt>
                <c:pt idx="43" formatCode="0">
                  <c:v>73</c:v>
                </c:pt>
                <c:pt idx="44" formatCode="0">
                  <c:v>81</c:v>
                </c:pt>
                <c:pt idx="45" formatCode="0">
                  <c:v>93</c:v>
                </c:pt>
                <c:pt idx="46" formatCode="0">
                  <c:v>102</c:v>
                </c:pt>
                <c:pt idx="47" formatCode="0">
                  <c:v>113</c:v>
                </c:pt>
                <c:pt idx="48" formatCode="0">
                  <c:v>125</c:v>
                </c:pt>
              </c:numCache>
            </c:numRef>
          </c:val>
          <c:smooth val="0"/>
          <c:extLst>
            <c:ext xmlns:c16="http://schemas.microsoft.com/office/drawing/2014/chart" uri="{C3380CC4-5D6E-409C-BE32-E72D297353CC}">
              <c16:uniqueId val="{00000000-9810-4F99-94C3-8AD712A50A62}"/>
            </c:ext>
          </c:extLst>
        </c:ser>
        <c:ser>
          <c:idx val="2"/>
          <c:order val="1"/>
          <c:tx>
            <c:strRef>
              <c:f>'[Antibody therapeutics product data - The Antibody Society.xlsx]Antibody therapeutics product d'!$V$2</c:f>
              <c:strCache>
                <c:ptCount val="1"/>
                <c:pt idx="0">
                  <c:v>siRNA</c:v>
                </c:pt>
              </c:strCache>
            </c:strRef>
          </c:tx>
          <c:spPr>
            <a:ln w="38100" cap="rnd">
              <a:solidFill>
                <a:schemeClr val="accent3"/>
              </a:solidFill>
              <a:round/>
            </a:ln>
            <a:effectLst/>
          </c:spPr>
          <c:marker>
            <c:symbol val="none"/>
          </c:marker>
          <c:cat>
            <c:numRef>
              <c:f>'[Antibody therapeutics product data - The Antibody Society.xlsx]Antibody therapeutics product d'!$R$3:$R$242</c:f>
              <c:numCache>
                <c:formatCode>0</c:formatCode>
                <c:ptCount val="49"/>
                <c:pt idx="0">
                  <c:v>1975</c:v>
                </c:pt>
                <c:pt idx="1">
                  <c:v>1976</c:v>
                </c:pt>
                <c:pt idx="2">
                  <c:v>1977</c:v>
                </c:pt>
                <c:pt idx="3">
                  <c:v>1978</c:v>
                </c:pt>
                <c:pt idx="4">
                  <c:v>1979</c:v>
                </c:pt>
                <c:pt idx="5">
                  <c:v>1980</c:v>
                </c:pt>
                <c:pt idx="6">
                  <c:v>1981</c:v>
                </c:pt>
                <c:pt idx="7">
                  <c:v>1982</c:v>
                </c:pt>
                <c:pt idx="8">
                  <c:v>1983</c:v>
                </c:pt>
                <c:pt idx="9">
                  <c:v>1984</c:v>
                </c:pt>
                <c:pt idx="10">
                  <c:v>1985</c:v>
                </c:pt>
                <c:pt idx="11">
                  <c:v>1986</c:v>
                </c:pt>
                <c:pt idx="12">
                  <c:v>1987</c:v>
                </c:pt>
                <c:pt idx="13">
                  <c:v>1988</c:v>
                </c:pt>
                <c:pt idx="14">
                  <c:v>1989</c:v>
                </c:pt>
                <c:pt idx="15">
                  <c:v>1990</c:v>
                </c:pt>
                <c:pt idx="16">
                  <c:v>1991</c:v>
                </c:pt>
                <c:pt idx="17">
                  <c:v>1992</c:v>
                </c:pt>
                <c:pt idx="18">
                  <c:v>1993</c:v>
                </c:pt>
                <c:pt idx="19">
                  <c:v>1994</c:v>
                </c:pt>
                <c:pt idx="20">
                  <c:v>1995</c:v>
                </c:pt>
                <c:pt idx="21">
                  <c:v>1996</c:v>
                </c:pt>
                <c:pt idx="22">
                  <c:v>1997</c:v>
                </c:pt>
                <c:pt idx="23">
                  <c:v>1998</c:v>
                </c:pt>
                <c:pt idx="24">
                  <c:v>1999</c:v>
                </c:pt>
                <c:pt idx="25">
                  <c:v>2000</c:v>
                </c:pt>
                <c:pt idx="26">
                  <c:v>2001</c:v>
                </c:pt>
                <c:pt idx="27">
                  <c:v>2002</c:v>
                </c:pt>
                <c:pt idx="28">
                  <c:v>2003</c:v>
                </c:pt>
                <c:pt idx="29">
                  <c:v>2004</c:v>
                </c:pt>
                <c:pt idx="30">
                  <c:v>2005</c:v>
                </c:pt>
                <c:pt idx="31">
                  <c:v>2006</c:v>
                </c:pt>
                <c:pt idx="32">
                  <c:v>2007</c:v>
                </c:pt>
                <c:pt idx="33">
                  <c:v>2008</c:v>
                </c:pt>
                <c:pt idx="34">
                  <c:v>2009</c:v>
                </c:pt>
                <c:pt idx="35">
                  <c:v>2010</c:v>
                </c:pt>
                <c:pt idx="36">
                  <c:v>2011</c:v>
                </c:pt>
                <c:pt idx="37">
                  <c:v>2012</c:v>
                </c:pt>
                <c:pt idx="38">
                  <c:v>2013</c:v>
                </c:pt>
                <c:pt idx="39">
                  <c:v>2014</c:v>
                </c:pt>
                <c:pt idx="40">
                  <c:v>2015</c:v>
                </c:pt>
                <c:pt idx="41">
                  <c:v>2016</c:v>
                </c:pt>
                <c:pt idx="42">
                  <c:v>2017</c:v>
                </c:pt>
                <c:pt idx="43">
                  <c:v>2018</c:v>
                </c:pt>
                <c:pt idx="44">
                  <c:v>2019</c:v>
                </c:pt>
                <c:pt idx="45">
                  <c:v>2020</c:v>
                </c:pt>
                <c:pt idx="46">
                  <c:v>2021</c:v>
                </c:pt>
                <c:pt idx="47">
                  <c:v>2022</c:v>
                </c:pt>
                <c:pt idx="48">
                  <c:v>2023</c:v>
                </c:pt>
              </c:numCache>
            </c:numRef>
          </c:cat>
          <c:val>
            <c:numRef>
              <c:f>'[Antibody therapeutics product data - The Antibody Society.xlsx]Antibody therapeutics product d'!$V$3:$V$242</c:f>
              <c:numCache>
                <c:formatCode>General</c:formatCode>
                <c:ptCount val="49"/>
                <c:pt idx="43">
                  <c:v>1</c:v>
                </c:pt>
                <c:pt idx="44">
                  <c:v>2</c:v>
                </c:pt>
                <c:pt idx="45">
                  <c:v>3</c:v>
                </c:pt>
                <c:pt idx="46">
                  <c:v>4</c:v>
                </c:pt>
                <c:pt idx="47">
                  <c:v>5</c:v>
                </c:pt>
                <c:pt idx="48">
                  <c:v>6</c:v>
                </c:pt>
              </c:numCache>
            </c:numRef>
          </c:val>
          <c:smooth val="0"/>
          <c:extLst>
            <c:ext xmlns:c16="http://schemas.microsoft.com/office/drawing/2014/chart" uri="{C3380CC4-5D6E-409C-BE32-E72D297353CC}">
              <c16:uniqueId val="{00000001-9810-4F99-94C3-8AD712A50A62}"/>
            </c:ext>
          </c:extLst>
        </c:ser>
        <c:dLbls>
          <c:showLegendKey val="0"/>
          <c:showVal val="0"/>
          <c:showCatName val="0"/>
          <c:showSerName val="0"/>
          <c:showPercent val="0"/>
          <c:showBubbleSize val="0"/>
        </c:dLbls>
        <c:smooth val="0"/>
        <c:axId val="1538112223"/>
        <c:axId val="1547781935"/>
      </c:lineChart>
      <c:catAx>
        <c:axId val="1538112223"/>
        <c:scaling>
          <c:orientation val="minMax"/>
        </c:scaling>
        <c:delete val="0"/>
        <c:axPos val="b"/>
        <c:numFmt formatCode="0"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cap="none" spc="0" normalizeH="0" baseline="0">
                <a:solidFill>
                  <a:schemeClr val="tx1">
                    <a:lumMod val="65000"/>
                    <a:lumOff val="35000"/>
                  </a:schemeClr>
                </a:solidFill>
                <a:latin typeface="+mn-lt"/>
                <a:ea typeface="+mn-ea"/>
                <a:cs typeface="+mn-cs"/>
              </a:defRPr>
            </a:pPr>
            <a:endParaRPr lang="en-US"/>
          </a:p>
        </c:txPr>
        <c:crossAx val="1547781935"/>
        <c:crosses val="autoZero"/>
        <c:auto val="1"/>
        <c:lblAlgn val="ctr"/>
        <c:lblOffset val="100"/>
        <c:noMultiLvlLbl val="0"/>
      </c:catAx>
      <c:valAx>
        <c:axId val="1547781935"/>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38112223"/>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rgbClr val="162F65"/>
      </a:solidFill>
    </a:ln>
    <a:effectLst/>
  </c:spPr>
  <c:txPr>
    <a:bodyPr/>
    <a:lstStyle/>
    <a:p>
      <a:pPr>
        <a:defRPr/>
      </a:pPr>
      <a:endParaRPr lang="en-US"/>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32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35">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b="0" kern="1200" cap="none" spc="0" normalizeH="0" baseline="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75000"/>
        <a:lumOff val="25000"/>
      </a:schemeClr>
    </cs:fontRef>
    <cs:spPr>
      <a:solidFill>
        <a:schemeClr val="dk1">
          <a:lumMod val="15000"/>
          <a:lumOff val="85000"/>
        </a:schemeClr>
      </a:solidFill>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38100" cap="rnd">
        <a:solidFill>
          <a:schemeClr val="phClr"/>
        </a:solidFill>
        <a:round/>
      </a:ln>
    </cs:spPr>
  </cs:dataPointLine>
  <cs:dataPointMarker>
    <cs:lnRef idx="0"/>
    <cs:fillRef idx="0">
      <cs:styleClr val="auto"/>
    </cs:fillRef>
    <cs:effectRef idx="0"/>
    <cs:fontRef idx="minor">
      <a:schemeClr val="dk1"/>
    </cs:fontRef>
    <cs:spPr>
      <a:solidFill>
        <a:schemeClr val="phClr"/>
      </a:solidFill>
    </cs:spPr>
  </cs:dataPointMarker>
  <cs:dataPointMarkerLayout symbol="circle" size="8"/>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50000"/>
            <a:lumOff val="50000"/>
          </a:schemeClr>
        </a:solidFill>
        <a:prstDash val="dash"/>
      </a:ln>
    </cs:spPr>
  </cs:dropLine>
  <cs:errorBar>
    <cs:lnRef idx="0"/>
    <cs:fillRef idx="0"/>
    <cs:effectRef idx="0"/>
    <cs:fontRef idx="minor">
      <a:schemeClr val="dk1"/>
    </cs:fontRef>
    <cs:spPr>
      <a:ln w="9525">
        <a:solidFill>
          <a:schemeClr val="tx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w="9525" cap="flat" cmpd="sng" algn="ctr">
        <a:solidFill>
          <a:schemeClr val="tx1">
            <a:lumMod val="5000"/>
            <a:lumOff val="95000"/>
          </a:schemeClr>
        </a:solidFill>
        <a:round/>
      </a:ln>
    </cs:spPr>
  </cs:gridlineMinor>
  <cs:hiLoLine>
    <cs:lnRef idx="0"/>
    <cs:fillRef idx="0"/>
    <cs:effectRef idx="0"/>
    <cs:fontRef idx="minor">
      <a:schemeClr val="dk1"/>
    </cs:fontRef>
    <cs:spPr>
      <a:ln w="9525">
        <a:solidFill>
          <a:schemeClr val="tx1">
            <a:lumMod val="50000"/>
            <a:lumOff val="50000"/>
          </a:schemeClr>
        </a:solidFill>
        <a:prstDash val="dash"/>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2000" b="0" kern="1200" cap="none" spc="0" normalizeH="0" baseline="0"/>
  </cs:title>
  <cs:trendline>
    <cs:lnRef idx="0">
      <cs:styleClr val="auto"/>
    </cs:lnRef>
    <cs:fillRef idx="0"/>
    <cs:effectRef idx="0"/>
    <cs:fontRef idx="minor">
      <a:schemeClr val="dk1"/>
    </cs:fontRef>
    <cs:spPr>
      <a:ln w="19050" cap="rnd">
        <a:solidFill>
          <a:schemeClr val="phClr"/>
        </a:solidFill>
        <a:round/>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dk1"/>
    </cs:fontRef>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4155096-AEEC-499C-B427-5004A7051F0F}"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380B3BA2-C13B-4CA9-A44F-9C934D73356D}">
      <dgm:prSet phldrT="[Text]"/>
      <dgm:spPr/>
      <dgm:t>
        <a:bodyPr/>
        <a:lstStyle/>
        <a:p>
          <a:r>
            <a:rPr lang="en-US"/>
            <a:t>Oligonucleotide Quantification</a:t>
          </a:r>
        </a:p>
      </dgm:t>
    </dgm:pt>
    <dgm:pt modelId="{982A6FF7-B5F9-47A2-8D4E-46C13D47932E}" type="parTrans" cxnId="{181BFD7F-CA0D-42F6-BEF0-F8FA42E17862}">
      <dgm:prSet/>
      <dgm:spPr/>
      <dgm:t>
        <a:bodyPr/>
        <a:lstStyle/>
        <a:p>
          <a:endParaRPr lang="en-US"/>
        </a:p>
      </dgm:t>
    </dgm:pt>
    <dgm:pt modelId="{74141174-1F5D-4813-A172-FD6F6E89ED9B}" type="sibTrans" cxnId="{181BFD7F-CA0D-42F6-BEF0-F8FA42E17862}">
      <dgm:prSet/>
      <dgm:spPr/>
      <dgm:t>
        <a:bodyPr/>
        <a:lstStyle/>
        <a:p>
          <a:endParaRPr lang="en-US"/>
        </a:p>
      </dgm:t>
    </dgm:pt>
    <dgm:pt modelId="{B7470297-56D8-429D-9D80-2C327C70B13D}">
      <dgm:prSet phldrT="[Text]"/>
      <dgm:spPr>
        <a:solidFill>
          <a:schemeClr val="accent2"/>
        </a:solidFill>
      </dgm:spPr>
      <dgm:t>
        <a:bodyPr/>
        <a:lstStyle/>
        <a:p>
          <a:r>
            <a:rPr lang="en-US"/>
            <a:t>Amplification</a:t>
          </a:r>
        </a:p>
      </dgm:t>
    </dgm:pt>
    <dgm:pt modelId="{56247A4C-2BB7-4512-94D6-EC2E563DE5CD}" type="parTrans" cxnId="{1D4BE655-6588-45DC-8B67-115D106C7A63}">
      <dgm:prSet/>
      <dgm:spPr/>
      <dgm:t>
        <a:bodyPr/>
        <a:lstStyle/>
        <a:p>
          <a:endParaRPr lang="en-US"/>
        </a:p>
      </dgm:t>
    </dgm:pt>
    <dgm:pt modelId="{67B860F0-D460-4B53-8C72-A89587F14964}" type="sibTrans" cxnId="{1D4BE655-6588-45DC-8B67-115D106C7A63}">
      <dgm:prSet/>
      <dgm:spPr/>
      <dgm:t>
        <a:bodyPr/>
        <a:lstStyle/>
        <a:p>
          <a:endParaRPr lang="en-US"/>
        </a:p>
      </dgm:t>
    </dgm:pt>
    <dgm:pt modelId="{4B01737B-A4EB-4DA6-BD80-93FD924635A3}">
      <dgm:prSet phldrT="[Text]"/>
      <dgm:spPr>
        <a:solidFill>
          <a:schemeClr val="accent5"/>
        </a:solidFill>
      </dgm:spPr>
      <dgm:t>
        <a:bodyPr/>
        <a:lstStyle/>
        <a:p>
          <a:r>
            <a:rPr lang="en-US"/>
            <a:t>Separation</a:t>
          </a:r>
        </a:p>
      </dgm:t>
    </dgm:pt>
    <dgm:pt modelId="{65F48AC2-FB17-458D-BC8B-979978708DD7}" type="parTrans" cxnId="{A336C2C0-96E3-47FD-88A8-7E7D5E4DDD14}">
      <dgm:prSet/>
      <dgm:spPr/>
      <dgm:t>
        <a:bodyPr/>
        <a:lstStyle/>
        <a:p>
          <a:endParaRPr lang="en-US"/>
        </a:p>
      </dgm:t>
    </dgm:pt>
    <dgm:pt modelId="{21745318-9C82-4E72-8D10-0D2BBE221FF5}" type="sibTrans" cxnId="{A336C2C0-96E3-47FD-88A8-7E7D5E4DDD14}">
      <dgm:prSet/>
      <dgm:spPr/>
      <dgm:t>
        <a:bodyPr/>
        <a:lstStyle/>
        <a:p>
          <a:endParaRPr lang="en-US"/>
        </a:p>
      </dgm:t>
    </dgm:pt>
    <dgm:pt modelId="{41F1B301-0CA4-4C28-8153-04AFF570D3C5}">
      <dgm:prSet/>
      <dgm:spPr>
        <a:solidFill>
          <a:schemeClr val="accent2"/>
        </a:solidFill>
      </dgm:spPr>
      <dgm:t>
        <a:bodyPr/>
        <a:lstStyle/>
        <a:p>
          <a:r>
            <a:rPr lang="en-US"/>
            <a:t>qPCR/ </a:t>
          </a:r>
        </a:p>
        <a:p>
          <a:r>
            <a:rPr lang="en-US"/>
            <a:t>RT-qPCR</a:t>
          </a:r>
        </a:p>
      </dgm:t>
    </dgm:pt>
    <dgm:pt modelId="{6BA8A721-2580-4A63-93FE-12D0D024668D}" type="parTrans" cxnId="{1887C6BC-C63B-44AD-9839-1D7D1B091786}">
      <dgm:prSet/>
      <dgm:spPr/>
      <dgm:t>
        <a:bodyPr/>
        <a:lstStyle/>
        <a:p>
          <a:endParaRPr lang="en-US"/>
        </a:p>
      </dgm:t>
    </dgm:pt>
    <dgm:pt modelId="{2D0D70FF-526A-408B-AA8C-703DD4A61612}" type="sibTrans" cxnId="{1887C6BC-C63B-44AD-9839-1D7D1B091786}">
      <dgm:prSet/>
      <dgm:spPr/>
      <dgm:t>
        <a:bodyPr/>
        <a:lstStyle/>
        <a:p>
          <a:endParaRPr lang="en-US"/>
        </a:p>
      </dgm:t>
    </dgm:pt>
    <dgm:pt modelId="{BF59D2A1-2A80-4937-9D09-16FF8D534A25}">
      <dgm:prSet/>
      <dgm:spPr>
        <a:solidFill>
          <a:schemeClr val="accent2"/>
        </a:solidFill>
      </dgm:spPr>
      <dgm:t>
        <a:bodyPr/>
        <a:lstStyle/>
        <a:p>
          <a:r>
            <a:rPr lang="en-US" err="1"/>
            <a:t>dPCR</a:t>
          </a:r>
          <a:r>
            <a:rPr lang="en-US"/>
            <a:t>/</a:t>
          </a:r>
          <a:r>
            <a:rPr lang="en-US" err="1"/>
            <a:t>ddPCR</a:t>
          </a:r>
          <a:r>
            <a:rPr lang="en-US"/>
            <a:t>/</a:t>
          </a:r>
        </a:p>
        <a:p>
          <a:r>
            <a:rPr lang="en-US"/>
            <a:t>RT-(d)</a:t>
          </a:r>
          <a:r>
            <a:rPr lang="en-US" err="1"/>
            <a:t>dPCR</a:t>
          </a:r>
          <a:endParaRPr lang="en-US"/>
        </a:p>
      </dgm:t>
    </dgm:pt>
    <dgm:pt modelId="{B78524DD-494F-4C26-8368-8B05F10F143F}" type="parTrans" cxnId="{D16851EF-8F85-43E0-B19B-3FF5E81F5DC1}">
      <dgm:prSet/>
      <dgm:spPr/>
      <dgm:t>
        <a:bodyPr/>
        <a:lstStyle/>
        <a:p>
          <a:endParaRPr lang="en-US"/>
        </a:p>
      </dgm:t>
    </dgm:pt>
    <dgm:pt modelId="{6B4420D4-8186-4817-A62B-CD58739DF091}" type="sibTrans" cxnId="{D16851EF-8F85-43E0-B19B-3FF5E81F5DC1}">
      <dgm:prSet/>
      <dgm:spPr/>
      <dgm:t>
        <a:bodyPr/>
        <a:lstStyle/>
        <a:p>
          <a:endParaRPr lang="en-US"/>
        </a:p>
      </dgm:t>
    </dgm:pt>
    <dgm:pt modelId="{BB131D77-DEE1-419E-B624-691AADEC4D19}">
      <dgm:prSet/>
      <dgm:spPr>
        <a:solidFill>
          <a:schemeClr val="accent5"/>
        </a:solidFill>
      </dgm:spPr>
      <dgm:t>
        <a:bodyPr/>
        <a:lstStyle/>
        <a:p>
          <a:r>
            <a:rPr lang="en-US"/>
            <a:t>Chromatographic Fluorescence Detection</a:t>
          </a:r>
        </a:p>
      </dgm:t>
    </dgm:pt>
    <dgm:pt modelId="{E7174957-8861-4C80-AC0B-35777F67B0EE}" type="parTrans" cxnId="{8EC20FB2-14A7-4D4A-A9F5-E2E7F3140BC0}">
      <dgm:prSet/>
      <dgm:spPr/>
      <dgm:t>
        <a:bodyPr/>
        <a:lstStyle/>
        <a:p>
          <a:endParaRPr lang="en-US"/>
        </a:p>
      </dgm:t>
    </dgm:pt>
    <dgm:pt modelId="{21FBCA90-56DE-4FEA-952C-382368C15F4C}" type="sibTrans" cxnId="{8EC20FB2-14A7-4D4A-A9F5-E2E7F3140BC0}">
      <dgm:prSet/>
      <dgm:spPr/>
      <dgm:t>
        <a:bodyPr/>
        <a:lstStyle/>
        <a:p>
          <a:endParaRPr lang="en-US"/>
        </a:p>
      </dgm:t>
    </dgm:pt>
    <dgm:pt modelId="{5C7A699E-70A3-49D2-B042-97B346B1C7BB}">
      <dgm:prSet/>
      <dgm:spPr>
        <a:solidFill>
          <a:schemeClr val="accent5"/>
        </a:solidFill>
      </dgm:spPr>
      <dgm:t>
        <a:bodyPr/>
        <a:lstStyle/>
        <a:p>
          <a:r>
            <a:rPr lang="en-US"/>
            <a:t>Liquid Chromatography-Mass Spectrometry</a:t>
          </a:r>
        </a:p>
      </dgm:t>
    </dgm:pt>
    <dgm:pt modelId="{E5C3A78E-9EBA-46C8-B8F4-0DA5DB4B8184}" type="parTrans" cxnId="{918A4229-A670-4D47-B4DB-EC7648C0EC6A}">
      <dgm:prSet/>
      <dgm:spPr/>
      <dgm:t>
        <a:bodyPr/>
        <a:lstStyle/>
        <a:p>
          <a:endParaRPr lang="en-US"/>
        </a:p>
      </dgm:t>
    </dgm:pt>
    <dgm:pt modelId="{15E8AFA9-EF45-4944-9719-70889DA39F0E}" type="sibTrans" cxnId="{918A4229-A670-4D47-B4DB-EC7648C0EC6A}">
      <dgm:prSet/>
      <dgm:spPr/>
      <dgm:t>
        <a:bodyPr/>
        <a:lstStyle/>
        <a:p>
          <a:endParaRPr lang="en-US"/>
        </a:p>
      </dgm:t>
    </dgm:pt>
    <dgm:pt modelId="{67FD05FB-CB8F-4B10-A5DA-BB485BF679AD}" type="pres">
      <dgm:prSet presAssocID="{34155096-AEEC-499C-B427-5004A7051F0F}" presName="hierChild1" presStyleCnt="0">
        <dgm:presLayoutVars>
          <dgm:orgChart val="1"/>
          <dgm:chPref val="1"/>
          <dgm:dir/>
          <dgm:animOne val="branch"/>
          <dgm:animLvl val="lvl"/>
          <dgm:resizeHandles/>
        </dgm:presLayoutVars>
      </dgm:prSet>
      <dgm:spPr/>
    </dgm:pt>
    <dgm:pt modelId="{AB2D3CCE-A58B-4BFB-B0A1-6446372C0217}" type="pres">
      <dgm:prSet presAssocID="{380B3BA2-C13B-4CA9-A44F-9C934D73356D}" presName="hierRoot1" presStyleCnt="0">
        <dgm:presLayoutVars>
          <dgm:hierBranch val="init"/>
        </dgm:presLayoutVars>
      </dgm:prSet>
      <dgm:spPr/>
    </dgm:pt>
    <dgm:pt modelId="{6B8038BE-961C-4B73-B310-D89E9A16260E}" type="pres">
      <dgm:prSet presAssocID="{380B3BA2-C13B-4CA9-A44F-9C934D73356D}" presName="rootComposite1" presStyleCnt="0"/>
      <dgm:spPr/>
    </dgm:pt>
    <dgm:pt modelId="{89C71392-2C6E-43D7-9D5A-DC39B2131AAD}" type="pres">
      <dgm:prSet presAssocID="{380B3BA2-C13B-4CA9-A44F-9C934D73356D}" presName="rootText1" presStyleLbl="node0" presStyleIdx="0" presStyleCnt="1">
        <dgm:presLayoutVars>
          <dgm:chPref val="3"/>
        </dgm:presLayoutVars>
      </dgm:prSet>
      <dgm:spPr/>
    </dgm:pt>
    <dgm:pt modelId="{B19CB0E1-8245-49DF-9DFE-271F3A667EB5}" type="pres">
      <dgm:prSet presAssocID="{380B3BA2-C13B-4CA9-A44F-9C934D73356D}" presName="rootConnector1" presStyleLbl="node1" presStyleIdx="0" presStyleCnt="0"/>
      <dgm:spPr/>
    </dgm:pt>
    <dgm:pt modelId="{3899E004-AD52-4288-BE40-E78CB694FE9A}" type="pres">
      <dgm:prSet presAssocID="{380B3BA2-C13B-4CA9-A44F-9C934D73356D}" presName="hierChild2" presStyleCnt="0"/>
      <dgm:spPr/>
    </dgm:pt>
    <dgm:pt modelId="{FAC5CD63-7BC6-46C3-9EBA-97667C402C4D}" type="pres">
      <dgm:prSet presAssocID="{56247A4C-2BB7-4512-94D6-EC2E563DE5CD}" presName="Name37" presStyleLbl="parChTrans1D2" presStyleIdx="0" presStyleCnt="2"/>
      <dgm:spPr/>
    </dgm:pt>
    <dgm:pt modelId="{ECFCB95D-21B6-4A96-BB13-4EBCA9ECE8AD}" type="pres">
      <dgm:prSet presAssocID="{B7470297-56D8-429D-9D80-2C327C70B13D}" presName="hierRoot2" presStyleCnt="0">
        <dgm:presLayoutVars>
          <dgm:hierBranch/>
        </dgm:presLayoutVars>
      </dgm:prSet>
      <dgm:spPr/>
    </dgm:pt>
    <dgm:pt modelId="{1D550CB4-9D3F-4D7E-879E-0F8EA92801C3}" type="pres">
      <dgm:prSet presAssocID="{B7470297-56D8-429D-9D80-2C327C70B13D}" presName="rootComposite" presStyleCnt="0"/>
      <dgm:spPr/>
    </dgm:pt>
    <dgm:pt modelId="{0C58809A-E5E6-468D-83EA-C74237AEF38B}" type="pres">
      <dgm:prSet presAssocID="{B7470297-56D8-429D-9D80-2C327C70B13D}" presName="rootText" presStyleLbl="node2" presStyleIdx="0" presStyleCnt="2">
        <dgm:presLayoutVars>
          <dgm:chPref val="3"/>
        </dgm:presLayoutVars>
      </dgm:prSet>
      <dgm:spPr/>
    </dgm:pt>
    <dgm:pt modelId="{17F8E68E-580E-4CFD-A18C-2421435FE83D}" type="pres">
      <dgm:prSet presAssocID="{B7470297-56D8-429D-9D80-2C327C70B13D}" presName="rootConnector" presStyleLbl="node2" presStyleIdx="0" presStyleCnt="2"/>
      <dgm:spPr/>
    </dgm:pt>
    <dgm:pt modelId="{2B87623D-AEF3-4195-A2AD-7274B13B56AF}" type="pres">
      <dgm:prSet presAssocID="{B7470297-56D8-429D-9D80-2C327C70B13D}" presName="hierChild4" presStyleCnt="0"/>
      <dgm:spPr/>
    </dgm:pt>
    <dgm:pt modelId="{E1F96919-FDE1-48E2-A407-FF209E6C0805}" type="pres">
      <dgm:prSet presAssocID="{6BA8A721-2580-4A63-93FE-12D0D024668D}" presName="Name35" presStyleLbl="parChTrans1D3" presStyleIdx="0" presStyleCnt="4"/>
      <dgm:spPr/>
    </dgm:pt>
    <dgm:pt modelId="{5C56F585-3D7D-4486-AE3E-6CED6A66AB9E}" type="pres">
      <dgm:prSet presAssocID="{41F1B301-0CA4-4C28-8153-04AFF570D3C5}" presName="hierRoot2" presStyleCnt="0">
        <dgm:presLayoutVars>
          <dgm:hierBranch val="init"/>
        </dgm:presLayoutVars>
      </dgm:prSet>
      <dgm:spPr/>
    </dgm:pt>
    <dgm:pt modelId="{5502D6D7-A590-4E4C-835C-A3312DB51EE8}" type="pres">
      <dgm:prSet presAssocID="{41F1B301-0CA4-4C28-8153-04AFF570D3C5}" presName="rootComposite" presStyleCnt="0"/>
      <dgm:spPr/>
    </dgm:pt>
    <dgm:pt modelId="{E8E3019F-EC56-4B55-8CD2-1E19267A0E50}" type="pres">
      <dgm:prSet presAssocID="{41F1B301-0CA4-4C28-8153-04AFF570D3C5}" presName="rootText" presStyleLbl="node3" presStyleIdx="0" presStyleCnt="4">
        <dgm:presLayoutVars>
          <dgm:chPref val="3"/>
        </dgm:presLayoutVars>
      </dgm:prSet>
      <dgm:spPr/>
    </dgm:pt>
    <dgm:pt modelId="{70D5D3B1-E81F-4B2C-BBD8-0DB4744F7A10}" type="pres">
      <dgm:prSet presAssocID="{41F1B301-0CA4-4C28-8153-04AFF570D3C5}" presName="rootConnector" presStyleLbl="node3" presStyleIdx="0" presStyleCnt="4"/>
      <dgm:spPr/>
    </dgm:pt>
    <dgm:pt modelId="{CF08E576-C79D-466D-8077-345A564B9D4C}" type="pres">
      <dgm:prSet presAssocID="{41F1B301-0CA4-4C28-8153-04AFF570D3C5}" presName="hierChild4" presStyleCnt="0"/>
      <dgm:spPr/>
    </dgm:pt>
    <dgm:pt modelId="{13FBFA85-BD12-40E0-B83C-4394E0B36B47}" type="pres">
      <dgm:prSet presAssocID="{41F1B301-0CA4-4C28-8153-04AFF570D3C5}" presName="hierChild5" presStyleCnt="0"/>
      <dgm:spPr/>
    </dgm:pt>
    <dgm:pt modelId="{82C76C47-C66F-4596-898B-F3779C68F2B8}" type="pres">
      <dgm:prSet presAssocID="{B78524DD-494F-4C26-8368-8B05F10F143F}" presName="Name35" presStyleLbl="parChTrans1D3" presStyleIdx="1" presStyleCnt="4"/>
      <dgm:spPr/>
    </dgm:pt>
    <dgm:pt modelId="{56C8DD02-CF33-42F1-A7ED-C072ACFEB32B}" type="pres">
      <dgm:prSet presAssocID="{BF59D2A1-2A80-4937-9D09-16FF8D534A25}" presName="hierRoot2" presStyleCnt="0">
        <dgm:presLayoutVars>
          <dgm:hierBranch/>
        </dgm:presLayoutVars>
      </dgm:prSet>
      <dgm:spPr/>
    </dgm:pt>
    <dgm:pt modelId="{06765D14-7959-4DE1-AC15-C961D00BEFD8}" type="pres">
      <dgm:prSet presAssocID="{BF59D2A1-2A80-4937-9D09-16FF8D534A25}" presName="rootComposite" presStyleCnt="0"/>
      <dgm:spPr/>
    </dgm:pt>
    <dgm:pt modelId="{89B59470-0444-450D-B412-83C302A2CC01}" type="pres">
      <dgm:prSet presAssocID="{BF59D2A1-2A80-4937-9D09-16FF8D534A25}" presName="rootText" presStyleLbl="node3" presStyleIdx="1" presStyleCnt="4">
        <dgm:presLayoutVars>
          <dgm:chPref val="3"/>
        </dgm:presLayoutVars>
      </dgm:prSet>
      <dgm:spPr/>
    </dgm:pt>
    <dgm:pt modelId="{319A1882-74AE-4609-A46E-A9482866B064}" type="pres">
      <dgm:prSet presAssocID="{BF59D2A1-2A80-4937-9D09-16FF8D534A25}" presName="rootConnector" presStyleLbl="node3" presStyleIdx="1" presStyleCnt="4"/>
      <dgm:spPr/>
    </dgm:pt>
    <dgm:pt modelId="{7DE3000F-27B9-410F-A81B-8D5DB045E6CC}" type="pres">
      <dgm:prSet presAssocID="{BF59D2A1-2A80-4937-9D09-16FF8D534A25}" presName="hierChild4" presStyleCnt="0"/>
      <dgm:spPr/>
    </dgm:pt>
    <dgm:pt modelId="{8863271D-D229-424C-85C9-CA2A14B74B53}" type="pres">
      <dgm:prSet presAssocID="{BF59D2A1-2A80-4937-9D09-16FF8D534A25}" presName="hierChild5" presStyleCnt="0"/>
      <dgm:spPr/>
    </dgm:pt>
    <dgm:pt modelId="{26F483D7-C04C-4D7D-A6F9-328FC57EE63A}" type="pres">
      <dgm:prSet presAssocID="{B7470297-56D8-429D-9D80-2C327C70B13D}" presName="hierChild5" presStyleCnt="0"/>
      <dgm:spPr/>
    </dgm:pt>
    <dgm:pt modelId="{181DB36D-C320-476E-84AA-9E679065EB79}" type="pres">
      <dgm:prSet presAssocID="{65F48AC2-FB17-458D-BC8B-979978708DD7}" presName="Name37" presStyleLbl="parChTrans1D2" presStyleIdx="1" presStyleCnt="2"/>
      <dgm:spPr/>
    </dgm:pt>
    <dgm:pt modelId="{D9A18BC2-8CE3-4562-BDB5-B2751D2502F4}" type="pres">
      <dgm:prSet presAssocID="{4B01737B-A4EB-4DA6-BD80-93FD924635A3}" presName="hierRoot2" presStyleCnt="0">
        <dgm:presLayoutVars>
          <dgm:hierBranch/>
        </dgm:presLayoutVars>
      </dgm:prSet>
      <dgm:spPr/>
    </dgm:pt>
    <dgm:pt modelId="{902F9D05-706F-4BF2-903C-C540852016F6}" type="pres">
      <dgm:prSet presAssocID="{4B01737B-A4EB-4DA6-BD80-93FD924635A3}" presName="rootComposite" presStyleCnt="0"/>
      <dgm:spPr/>
    </dgm:pt>
    <dgm:pt modelId="{DBAD4506-1119-483C-A331-8A747ED566EC}" type="pres">
      <dgm:prSet presAssocID="{4B01737B-A4EB-4DA6-BD80-93FD924635A3}" presName="rootText" presStyleLbl="node2" presStyleIdx="1" presStyleCnt="2">
        <dgm:presLayoutVars>
          <dgm:chPref val="3"/>
        </dgm:presLayoutVars>
      </dgm:prSet>
      <dgm:spPr/>
    </dgm:pt>
    <dgm:pt modelId="{9050C51E-121F-4F15-AC99-05000C987518}" type="pres">
      <dgm:prSet presAssocID="{4B01737B-A4EB-4DA6-BD80-93FD924635A3}" presName="rootConnector" presStyleLbl="node2" presStyleIdx="1" presStyleCnt="2"/>
      <dgm:spPr/>
    </dgm:pt>
    <dgm:pt modelId="{C304DA64-2D17-4F9C-85A7-D1ADEA3D46C3}" type="pres">
      <dgm:prSet presAssocID="{4B01737B-A4EB-4DA6-BD80-93FD924635A3}" presName="hierChild4" presStyleCnt="0"/>
      <dgm:spPr/>
    </dgm:pt>
    <dgm:pt modelId="{3D0ACE30-FB36-424D-ACBC-FE2D99A5F499}" type="pres">
      <dgm:prSet presAssocID="{E7174957-8861-4C80-AC0B-35777F67B0EE}" presName="Name35" presStyleLbl="parChTrans1D3" presStyleIdx="2" presStyleCnt="4"/>
      <dgm:spPr/>
    </dgm:pt>
    <dgm:pt modelId="{A9BED8B3-27BE-462D-8327-EE347F1BE075}" type="pres">
      <dgm:prSet presAssocID="{BB131D77-DEE1-419E-B624-691AADEC4D19}" presName="hierRoot2" presStyleCnt="0">
        <dgm:presLayoutVars>
          <dgm:hierBranch val="init"/>
        </dgm:presLayoutVars>
      </dgm:prSet>
      <dgm:spPr/>
    </dgm:pt>
    <dgm:pt modelId="{2CE5913E-63A4-4D1C-8D3B-9DD9872675BA}" type="pres">
      <dgm:prSet presAssocID="{BB131D77-DEE1-419E-B624-691AADEC4D19}" presName="rootComposite" presStyleCnt="0"/>
      <dgm:spPr/>
    </dgm:pt>
    <dgm:pt modelId="{A62A2C6A-C6E0-4595-AFB9-12B71316FBB5}" type="pres">
      <dgm:prSet presAssocID="{BB131D77-DEE1-419E-B624-691AADEC4D19}" presName="rootText" presStyleLbl="node3" presStyleIdx="2" presStyleCnt="4">
        <dgm:presLayoutVars>
          <dgm:chPref val="3"/>
        </dgm:presLayoutVars>
      </dgm:prSet>
      <dgm:spPr/>
    </dgm:pt>
    <dgm:pt modelId="{7F6057DC-FA01-426E-9123-3F93F83DB612}" type="pres">
      <dgm:prSet presAssocID="{BB131D77-DEE1-419E-B624-691AADEC4D19}" presName="rootConnector" presStyleLbl="node3" presStyleIdx="2" presStyleCnt="4"/>
      <dgm:spPr/>
    </dgm:pt>
    <dgm:pt modelId="{AA0F8963-97B0-4BEC-9963-E27269BBA7E7}" type="pres">
      <dgm:prSet presAssocID="{BB131D77-DEE1-419E-B624-691AADEC4D19}" presName="hierChild4" presStyleCnt="0"/>
      <dgm:spPr/>
    </dgm:pt>
    <dgm:pt modelId="{207AE6A4-44C8-48C0-A871-366DA36EB5B1}" type="pres">
      <dgm:prSet presAssocID="{BB131D77-DEE1-419E-B624-691AADEC4D19}" presName="hierChild5" presStyleCnt="0"/>
      <dgm:spPr/>
    </dgm:pt>
    <dgm:pt modelId="{2B83F2A3-BCE5-47C8-AEA5-64941B798041}" type="pres">
      <dgm:prSet presAssocID="{E5C3A78E-9EBA-46C8-B8F4-0DA5DB4B8184}" presName="Name35" presStyleLbl="parChTrans1D3" presStyleIdx="3" presStyleCnt="4"/>
      <dgm:spPr/>
    </dgm:pt>
    <dgm:pt modelId="{EF6AB11D-F263-4C8E-995F-DD61A31C86A0}" type="pres">
      <dgm:prSet presAssocID="{5C7A699E-70A3-49D2-B042-97B346B1C7BB}" presName="hierRoot2" presStyleCnt="0">
        <dgm:presLayoutVars>
          <dgm:hierBranch val="init"/>
        </dgm:presLayoutVars>
      </dgm:prSet>
      <dgm:spPr/>
    </dgm:pt>
    <dgm:pt modelId="{92BF4D95-08CB-4AA0-BCBE-A863E12081E8}" type="pres">
      <dgm:prSet presAssocID="{5C7A699E-70A3-49D2-B042-97B346B1C7BB}" presName="rootComposite" presStyleCnt="0"/>
      <dgm:spPr/>
    </dgm:pt>
    <dgm:pt modelId="{7F207CAA-7BDD-416D-B13D-926122CD9EA1}" type="pres">
      <dgm:prSet presAssocID="{5C7A699E-70A3-49D2-B042-97B346B1C7BB}" presName="rootText" presStyleLbl="node3" presStyleIdx="3" presStyleCnt="4">
        <dgm:presLayoutVars>
          <dgm:chPref val="3"/>
        </dgm:presLayoutVars>
      </dgm:prSet>
      <dgm:spPr/>
    </dgm:pt>
    <dgm:pt modelId="{1E99F657-B6B8-47BD-8724-655C825E0A3C}" type="pres">
      <dgm:prSet presAssocID="{5C7A699E-70A3-49D2-B042-97B346B1C7BB}" presName="rootConnector" presStyleLbl="node3" presStyleIdx="3" presStyleCnt="4"/>
      <dgm:spPr/>
    </dgm:pt>
    <dgm:pt modelId="{8B9BD28B-F19C-4F35-A712-B3C746916D11}" type="pres">
      <dgm:prSet presAssocID="{5C7A699E-70A3-49D2-B042-97B346B1C7BB}" presName="hierChild4" presStyleCnt="0"/>
      <dgm:spPr/>
    </dgm:pt>
    <dgm:pt modelId="{EC8CD887-F264-400F-8EAB-174FF973AC29}" type="pres">
      <dgm:prSet presAssocID="{5C7A699E-70A3-49D2-B042-97B346B1C7BB}" presName="hierChild5" presStyleCnt="0"/>
      <dgm:spPr/>
    </dgm:pt>
    <dgm:pt modelId="{A029C897-D3CB-4944-BFB4-DF666234F701}" type="pres">
      <dgm:prSet presAssocID="{4B01737B-A4EB-4DA6-BD80-93FD924635A3}" presName="hierChild5" presStyleCnt="0"/>
      <dgm:spPr/>
    </dgm:pt>
    <dgm:pt modelId="{B4DAED9C-540F-4FC9-B4B8-F15DEC4E467F}" type="pres">
      <dgm:prSet presAssocID="{380B3BA2-C13B-4CA9-A44F-9C934D73356D}" presName="hierChild3" presStyleCnt="0"/>
      <dgm:spPr/>
    </dgm:pt>
  </dgm:ptLst>
  <dgm:cxnLst>
    <dgm:cxn modelId="{1D9ABE12-322C-4906-9019-5961E99F0066}" type="presOf" srcId="{65F48AC2-FB17-458D-BC8B-979978708DD7}" destId="{181DB36D-C320-476E-84AA-9E679065EB79}" srcOrd="0" destOrd="0" presId="urn:microsoft.com/office/officeart/2005/8/layout/orgChart1"/>
    <dgm:cxn modelId="{57106625-0414-46E6-AD45-3A21596452DF}" type="presOf" srcId="{380B3BA2-C13B-4CA9-A44F-9C934D73356D}" destId="{B19CB0E1-8245-49DF-9DFE-271F3A667EB5}" srcOrd="1" destOrd="0" presId="urn:microsoft.com/office/officeart/2005/8/layout/orgChart1"/>
    <dgm:cxn modelId="{E36FFD28-8349-42CC-AFE7-B00FB2CFF1C6}" type="presOf" srcId="{BB131D77-DEE1-419E-B624-691AADEC4D19}" destId="{7F6057DC-FA01-426E-9123-3F93F83DB612}" srcOrd="1" destOrd="0" presId="urn:microsoft.com/office/officeart/2005/8/layout/orgChart1"/>
    <dgm:cxn modelId="{918A4229-A670-4D47-B4DB-EC7648C0EC6A}" srcId="{4B01737B-A4EB-4DA6-BD80-93FD924635A3}" destId="{5C7A699E-70A3-49D2-B042-97B346B1C7BB}" srcOrd="1" destOrd="0" parTransId="{E5C3A78E-9EBA-46C8-B8F4-0DA5DB4B8184}" sibTransId="{15E8AFA9-EF45-4944-9719-70889DA39F0E}"/>
    <dgm:cxn modelId="{4BDC2E3C-5F79-42D0-A198-E04524DF60F9}" type="presOf" srcId="{B78524DD-494F-4C26-8368-8B05F10F143F}" destId="{82C76C47-C66F-4596-898B-F3779C68F2B8}" srcOrd="0" destOrd="0" presId="urn:microsoft.com/office/officeart/2005/8/layout/orgChart1"/>
    <dgm:cxn modelId="{F71A0D3D-F2E0-473F-86B5-D26583C583F5}" type="presOf" srcId="{4B01737B-A4EB-4DA6-BD80-93FD924635A3}" destId="{9050C51E-121F-4F15-AC99-05000C987518}" srcOrd="1" destOrd="0" presId="urn:microsoft.com/office/officeart/2005/8/layout/orgChart1"/>
    <dgm:cxn modelId="{1D4BE655-6588-45DC-8B67-115D106C7A63}" srcId="{380B3BA2-C13B-4CA9-A44F-9C934D73356D}" destId="{B7470297-56D8-429D-9D80-2C327C70B13D}" srcOrd="0" destOrd="0" parTransId="{56247A4C-2BB7-4512-94D6-EC2E563DE5CD}" sibTransId="{67B860F0-D460-4B53-8C72-A89587F14964}"/>
    <dgm:cxn modelId="{B413FD5A-E073-4680-ADEB-E80C880149B4}" type="presOf" srcId="{41F1B301-0CA4-4C28-8153-04AFF570D3C5}" destId="{E8E3019F-EC56-4B55-8CD2-1E19267A0E50}" srcOrd="0" destOrd="0" presId="urn:microsoft.com/office/officeart/2005/8/layout/orgChart1"/>
    <dgm:cxn modelId="{A835F15C-5549-47D3-8F04-D6389980DA42}" type="presOf" srcId="{5C7A699E-70A3-49D2-B042-97B346B1C7BB}" destId="{7F207CAA-7BDD-416D-B13D-926122CD9EA1}" srcOrd="0" destOrd="0" presId="urn:microsoft.com/office/officeart/2005/8/layout/orgChart1"/>
    <dgm:cxn modelId="{181BFD7F-CA0D-42F6-BEF0-F8FA42E17862}" srcId="{34155096-AEEC-499C-B427-5004A7051F0F}" destId="{380B3BA2-C13B-4CA9-A44F-9C934D73356D}" srcOrd="0" destOrd="0" parTransId="{982A6FF7-B5F9-47A2-8D4E-46C13D47932E}" sibTransId="{74141174-1F5D-4813-A172-FD6F6E89ED9B}"/>
    <dgm:cxn modelId="{621D9386-609C-4FFE-8798-1C4728B95C6F}" type="presOf" srcId="{E5C3A78E-9EBA-46C8-B8F4-0DA5DB4B8184}" destId="{2B83F2A3-BCE5-47C8-AEA5-64941B798041}" srcOrd="0" destOrd="0" presId="urn:microsoft.com/office/officeart/2005/8/layout/orgChart1"/>
    <dgm:cxn modelId="{E6BBB58C-B74C-49E8-95D4-AACAA3F5DBB3}" type="presOf" srcId="{34155096-AEEC-499C-B427-5004A7051F0F}" destId="{67FD05FB-CB8F-4B10-A5DA-BB485BF679AD}" srcOrd="0" destOrd="0" presId="urn:microsoft.com/office/officeart/2005/8/layout/orgChart1"/>
    <dgm:cxn modelId="{93E1CE92-01FF-40F3-95E7-5F1850F512EB}" type="presOf" srcId="{6BA8A721-2580-4A63-93FE-12D0D024668D}" destId="{E1F96919-FDE1-48E2-A407-FF209E6C0805}" srcOrd="0" destOrd="0" presId="urn:microsoft.com/office/officeart/2005/8/layout/orgChart1"/>
    <dgm:cxn modelId="{99945D9D-7A64-4414-B58D-F7BF5266EFAA}" type="presOf" srcId="{B7470297-56D8-429D-9D80-2C327C70B13D}" destId="{0C58809A-E5E6-468D-83EA-C74237AEF38B}" srcOrd="0" destOrd="0" presId="urn:microsoft.com/office/officeart/2005/8/layout/orgChart1"/>
    <dgm:cxn modelId="{665704A0-2130-438A-9EA6-2FD9A12C38C7}" type="presOf" srcId="{4B01737B-A4EB-4DA6-BD80-93FD924635A3}" destId="{DBAD4506-1119-483C-A331-8A747ED566EC}" srcOrd="0" destOrd="0" presId="urn:microsoft.com/office/officeart/2005/8/layout/orgChart1"/>
    <dgm:cxn modelId="{9B15F9A1-5F7C-4EFD-A808-93CDC5A29970}" type="presOf" srcId="{BB131D77-DEE1-419E-B624-691AADEC4D19}" destId="{A62A2C6A-C6E0-4595-AFB9-12B71316FBB5}" srcOrd="0" destOrd="0" presId="urn:microsoft.com/office/officeart/2005/8/layout/orgChart1"/>
    <dgm:cxn modelId="{D9CA6AA4-D506-432A-821A-11B816558978}" type="presOf" srcId="{BF59D2A1-2A80-4937-9D09-16FF8D534A25}" destId="{89B59470-0444-450D-B412-83C302A2CC01}" srcOrd="0" destOrd="0" presId="urn:microsoft.com/office/officeart/2005/8/layout/orgChart1"/>
    <dgm:cxn modelId="{970173B1-B57F-4B28-8BD2-4F47DB5E9DE0}" type="presOf" srcId="{5C7A699E-70A3-49D2-B042-97B346B1C7BB}" destId="{1E99F657-B6B8-47BD-8724-655C825E0A3C}" srcOrd="1" destOrd="0" presId="urn:microsoft.com/office/officeart/2005/8/layout/orgChart1"/>
    <dgm:cxn modelId="{8EC20FB2-14A7-4D4A-A9F5-E2E7F3140BC0}" srcId="{4B01737B-A4EB-4DA6-BD80-93FD924635A3}" destId="{BB131D77-DEE1-419E-B624-691AADEC4D19}" srcOrd="0" destOrd="0" parTransId="{E7174957-8861-4C80-AC0B-35777F67B0EE}" sibTransId="{21FBCA90-56DE-4FEA-952C-382368C15F4C}"/>
    <dgm:cxn modelId="{1887C6BC-C63B-44AD-9839-1D7D1B091786}" srcId="{B7470297-56D8-429D-9D80-2C327C70B13D}" destId="{41F1B301-0CA4-4C28-8153-04AFF570D3C5}" srcOrd="0" destOrd="0" parTransId="{6BA8A721-2580-4A63-93FE-12D0D024668D}" sibTransId="{2D0D70FF-526A-408B-AA8C-703DD4A61612}"/>
    <dgm:cxn modelId="{A5730DBE-079B-4944-99D3-54B02F0DF9AB}" type="presOf" srcId="{380B3BA2-C13B-4CA9-A44F-9C934D73356D}" destId="{89C71392-2C6E-43D7-9D5A-DC39B2131AAD}" srcOrd="0" destOrd="0" presId="urn:microsoft.com/office/officeart/2005/8/layout/orgChart1"/>
    <dgm:cxn modelId="{2E9AA3BE-C427-4519-BC48-43915374C4C3}" type="presOf" srcId="{56247A4C-2BB7-4512-94D6-EC2E563DE5CD}" destId="{FAC5CD63-7BC6-46C3-9EBA-97667C402C4D}" srcOrd="0" destOrd="0" presId="urn:microsoft.com/office/officeart/2005/8/layout/orgChart1"/>
    <dgm:cxn modelId="{A336C2C0-96E3-47FD-88A8-7E7D5E4DDD14}" srcId="{380B3BA2-C13B-4CA9-A44F-9C934D73356D}" destId="{4B01737B-A4EB-4DA6-BD80-93FD924635A3}" srcOrd="1" destOrd="0" parTransId="{65F48AC2-FB17-458D-BC8B-979978708DD7}" sibTransId="{21745318-9C82-4E72-8D10-0D2BBE221FF5}"/>
    <dgm:cxn modelId="{9CB488D3-8B95-4385-B433-6ABB5E32A59E}" type="presOf" srcId="{41F1B301-0CA4-4C28-8153-04AFF570D3C5}" destId="{70D5D3B1-E81F-4B2C-BBD8-0DB4744F7A10}" srcOrd="1" destOrd="0" presId="urn:microsoft.com/office/officeart/2005/8/layout/orgChart1"/>
    <dgm:cxn modelId="{E0AA9EDD-FDBF-4343-A3B2-58ED6E221A0B}" type="presOf" srcId="{E7174957-8861-4C80-AC0B-35777F67B0EE}" destId="{3D0ACE30-FB36-424D-ACBC-FE2D99A5F499}" srcOrd="0" destOrd="0" presId="urn:microsoft.com/office/officeart/2005/8/layout/orgChart1"/>
    <dgm:cxn modelId="{D16851EF-8F85-43E0-B19B-3FF5E81F5DC1}" srcId="{B7470297-56D8-429D-9D80-2C327C70B13D}" destId="{BF59D2A1-2A80-4937-9D09-16FF8D534A25}" srcOrd="1" destOrd="0" parTransId="{B78524DD-494F-4C26-8368-8B05F10F143F}" sibTransId="{6B4420D4-8186-4817-A62B-CD58739DF091}"/>
    <dgm:cxn modelId="{A4831CF0-D4FF-4737-A0EC-E324F029B1F8}" type="presOf" srcId="{BF59D2A1-2A80-4937-9D09-16FF8D534A25}" destId="{319A1882-74AE-4609-A46E-A9482866B064}" srcOrd="1" destOrd="0" presId="urn:microsoft.com/office/officeart/2005/8/layout/orgChart1"/>
    <dgm:cxn modelId="{A5EF90F4-0EBC-49AE-B90F-6526584E8845}" type="presOf" srcId="{B7470297-56D8-429D-9D80-2C327C70B13D}" destId="{17F8E68E-580E-4CFD-A18C-2421435FE83D}" srcOrd="1" destOrd="0" presId="urn:microsoft.com/office/officeart/2005/8/layout/orgChart1"/>
    <dgm:cxn modelId="{8A5B24E1-86B1-4D8F-B71A-2FDA3E58631F}" type="presParOf" srcId="{67FD05FB-CB8F-4B10-A5DA-BB485BF679AD}" destId="{AB2D3CCE-A58B-4BFB-B0A1-6446372C0217}" srcOrd="0" destOrd="0" presId="urn:microsoft.com/office/officeart/2005/8/layout/orgChart1"/>
    <dgm:cxn modelId="{1CFED6EA-1DB7-48EE-B5E2-BCAFE493AACE}" type="presParOf" srcId="{AB2D3CCE-A58B-4BFB-B0A1-6446372C0217}" destId="{6B8038BE-961C-4B73-B310-D89E9A16260E}" srcOrd="0" destOrd="0" presId="urn:microsoft.com/office/officeart/2005/8/layout/orgChart1"/>
    <dgm:cxn modelId="{E00E82F3-2B76-45E0-9448-3EA29C7C244E}" type="presParOf" srcId="{6B8038BE-961C-4B73-B310-D89E9A16260E}" destId="{89C71392-2C6E-43D7-9D5A-DC39B2131AAD}" srcOrd="0" destOrd="0" presId="urn:microsoft.com/office/officeart/2005/8/layout/orgChart1"/>
    <dgm:cxn modelId="{E314E7F4-EDE3-4E1C-8788-72366F17C43A}" type="presParOf" srcId="{6B8038BE-961C-4B73-B310-D89E9A16260E}" destId="{B19CB0E1-8245-49DF-9DFE-271F3A667EB5}" srcOrd="1" destOrd="0" presId="urn:microsoft.com/office/officeart/2005/8/layout/orgChart1"/>
    <dgm:cxn modelId="{C09A6F23-D513-4343-A7CB-2CFFC51CA28F}" type="presParOf" srcId="{AB2D3CCE-A58B-4BFB-B0A1-6446372C0217}" destId="{3899E004-AD52-4288-BE40-E78CB694FE9A}" srcOrd="1" destOrd="0" presId="urn:microsoft.com/office/officeart/2005/8/layout/orgChart1"/>
    <dgm:cxn modelId="{BC055E0C-967F-47E4-8F3E-E7B9F073D3C3}" type="presParOf" srcId="{3899E004-AD52-4288-BE40-E78CB694FE9A}" destId="{FAC5CD63-7BC6-46C3-9EBA-97667C402C4D}" srcOrd="0" destOrd="0" presId="urn:microsoft.com/office/officeart/2005/8/layout/orgChart1"/>
    <dgm:cxn modelId="{E1A5C78A-4BB4-4A85-881D-66D5AD28C0F2}" type="presParOf" srcId="{3899E004-AD52-4288-BE40-E78CB694FE9A}" destId="{ECFCB95D-21B6-4A96-BB13-4EBCA9ECE8AD}" srcOrd="1" destOrd="0" presId="urn:microsoft.com/office/officeart/2005/8/layout/orgChart1"/>
    <dgm:cxn modelId="{F59D9C35-E195-4554-B7A3-965AD6491FCA}" type="presParOf" srcId="{ECFCB95D-21B6-4A96-BB13-4EBCA9ECE8AD}" destId="{1D550CB4-9D3F-4D7E-879E-0F8EA92801C3}" srcOrd="0" destOrd="0" presId="urn:microsoft.com/office/officeart/2005/8/layout/orgChart1"/>
    <dgm:cxn modelId="{3FBCA560-618A-4794-B5FE-14580BF011ED}" type="presParOf" srcId="{1D550CB4-9D3F-4D7E-879E-0F8EA92801C3}" destId="{0C58809A-E5E6-468D-83EA-C74237AEF38B}" srcOrd="0" destOrd="0" presId="urn:microsoft.com/office/officeart/2005/8/layout/orgChart1"/>
    <dgm:cxn modelId="{34A13FD2-F5F3-45D7-B4C8-AAF5D4C51473}" type="presParOf" srcId="{1D550CB4-9D3F-4D7E-879E-0F8EA92801C3}" destId="{17F8E68E-580E-4CFD-A18C-2421435FE83D}" srcOrd="1" destOrd="0" presId="urn:microsoft.com/office/officeart/2005/8/layout/orgChart1"/>
    <dgm:cxn modelId="{1148800A-653D-4C9E-BEB0-E86902240620}" type="presParOf" srcId="{ECFCB95D-21B6-4A96-BB13-4EBCA9ECE8AD}" destId="{2B87623D-AEF3-4195-A2AD-7274B13B56AF}" srcOrd="1" destOrd="0" presId="urn:microsoft.com/office/officeart/2005/8/layout/orgChart1"/>
    <dgm:cxn modelId="{B05B0FD8-E41E-4B4D-92E4-B2613AA243FC}" type="presParOf" srcId="{2B87623D-AEF3-4195-A2AD-7274B13B56AF}" destId="{E1F96919-FDE1-48E2-A407-FF209E6C0805}" srcOrd="0" destOrd="0" presId="urn:microsoft.com/office/officeart/2005/8/layout/orgChart1"/>
    <dgm:cxn modelId="{BA4C01BE-82AF-43CC-B711-998A6E1866B0}" type="presParOf" srcId="{2B87623D-AEF3-4195-A2AD-7274B13B56AF}" destId="{5C56F585-3D7D-4486-AE3E-6CED6A66AB9E}" srcOrd="1" destOrd="0" presId="urn:microsoft.com/office/officeart/2005/8/layout/orgChart1"/>
    <dgm:cxn modelId="{C78EA08C-9AB3-4A3C-9E33-68363D3D15A8}" type="presParOf" srcId="{5C56F585-3D7D-4486-AE3E-6CED6A66AB9E}" destId="{5502D6D7-A590-4E4C-835C-A3312DB51EE8}" srcOrd="0" destOrd="0" presId="urn:microsoft.com/office/officeart/2005/8/layout/orgChart1"/>
    <dgm:cxn modelId="{225241BB-DC52-4B5B-9985-8B79ED470A61}" type="presParOf" srcId="{5502D6D7-A590-4E4C-835C-A3312DB51EE8}" destId="{E8E3019F-EC56-4B55-8CD2-1E19267A0E50}" srcOrd="0" destOrd="0" presId="urn:microsoft.com/office/officeart/2005/8/layout/orgChart1"/>
    <dgm:cxn modelId="{865D4DAB-56C1-44E1-830D-75194BCD994F}" type="presParOf" srcId="{5502D6D7-A590-4E4C-835C-A3312DB51EE8}" destId="{70D5D3B1-E81F-4B2C-BBD8-0DB4744F7A10}" srcOrd="1" destOrd="0" presId="urn:microsoft.com/office/officeart/2005/8/layout/orgChart1"/>
    <dgm:cxn modelId="{FD710E5C-210A-4465-A9DC-867924956329}" type="presParOf" srcId="{5C56F585-3D7D-4486-AE3E-6CED6A66AB9E}" destId="{CF08E576-C79D-466D-8077-345A564B9D4C}" srcOrd="1" destOrd="0" presId="urn:microsoft.com/office/officeart/2005/8/layout/orgChart1"/>
    <dgm:cxn modelId="{082027D6-9E61-48A0-AB67-E6CBF3F97600}" type="presParOf" srcId="{5C56F585-3D7D-4486-AE3E-6CED6A66AB9E}" destId="{13FBFA85-BD12-40E0-B83C-4394E0B36B47}" srcOrd="2" destOrd="0" presId="urn:microsoft.com/office/officeart/2005/8/layout/orgChart1"/>
    <dgm:cxn modelId="{1DA69823-8430-4D8F-8EBC-876EE0D6314F}" type="presParOf" srcId="{2B87623D-AEF3-4195-A2AD-7274B13B56AF}" destId="{82C76C47-C66F-4596-898B-F3779C68F2B8}" srcOrd="2" destOrd="0" presId="urn:microsoft.com/office/officeart/2005/8/layout/orgChart1"/>
    <dgm:cxn modelId="{EBE0AB73-1C74-4E79-9C9A-D09136A32BC9}" type="presParOf" srcId="{2B87623D-AEF3-4195-A2AD-7274B13B56AF}" destId="{56C8DD02-CF33-42F1-A7ED-C072ACFEB32B}" srcOrd="3" destOrd="0" presId="urn:microsoft.com/office/officeart/2005/8/layout/orgChart1"/>
    <dgm:cxn modelId="{88479F51-BBD3-4E94-9AF6-8FB3E1AFB9A4}" type="presParOf" srcId="{56C8DD02-CF33-42F1-A7ED-C072ACFEB32B}" destId="{06765D14-7959-4DE1-AC15-C961D00BEFD8}" srcOrd="0" destOrd="0" presId="urn:microsoft.com/office/officeart/2005/8/layout/orgChart1"/>
    <dgm:cxn modelId="{15ECB540-06A3-43C2-8CC6-7EBFFA778150}" type="presParOf" srcId="{06765D14-7959-4DE1-AC15-C961D00BEFD8}" destId="{89B59470-0444-450D-B412-83C302A2CC01}" srcOrd="0" destOrd="0" presId="urn:microsoft.com/office/officeart/2005/8/layout/orgChart1"/>
    <dgm:cxn modelId="{8D579B47-AE5B-400A-9670-169DD0F300E6}" type="presParOf" srcId="{06765D14-7959-4DE1-AC15-C961D00BEFD8}" destId="{319A1882-74AE-4609-A46E-A9482866B064}" srcOrd="1" destOrd="0" presId="urn:microsoft.com/office/officeart/2005/8/layout/orgChart1"/>
    <dgm:cxn modelId="{84134082-8F30-42D3-9EF2-F0EA1274CD3F}" type="presParOf" srcId="{56C8DD02-CF33-42F1-A7ED-C072ACFEB32B}" destId="{7DE3000F-27B9-410F-A81B-8D5DB045E6CC}" srcOrd="1" destOrd="0" presId="urn:microsoft.com/office/officeart/2005/8/layout/orgChart1"/>
    <dgm:cxn modelId="{D3A0253D-B488-41C3-B393-0C6ADB39C8BA}" type="presParOf" srcId="{56C8DD02-CF33-42F1-A7ED-C072ACFEB32B}" destId="{8863271D-D229-424C-85C9-CA2A14B74B53}" srcOrd="2" destOrd="0" presId="urn:microsoft.com/office/officeart/2005/8/layout/orgChart1"/>
    <dgm:cxn modelId="{36262AF8-6C4F-4291-877C-286C8E0E6406}" type="presParOf" srcId="{ECFCB95D-21B6-4A96-BB13-4EBCA9ECE8AD}" destId="{26F483D7-C04C-4D7D-A6F9-328FC57EE63A}" srcOrd="2" destOrd="0" presId="urn:microsoft.com/office/officeart/2005/8/layout/orgChart1"/>
    <dgm:cxn modelId="{C282F235-D1A2-4F4A-87AA-6B44A44E2A81}" type="presParOf" srcId="{3899E004-AD52-4288-BE40-E78CB694FE9A}" destId="{181DB36D-C320-476E-84AA-9E679065EB79}" srcOrd="2" destOrd="0" presId="urn:microsoft.com/office/officeart/2005/8/layout/orgChart1"/>
    <dgm:cxn modelId="{3A4C3DCA-15C9-4241-8B26-F1C0220A7427}" type="presParOf" srcId="{3899E004-AD52-4288-BE40-E78CB694FE9A}" destId="{D9A18BC2-8CE3-4562-BDB5-B2751D2502F4}" srcOrd="3" destOrd="0" presId="urn:microsoft.com/office/officeart/2005/8/layout/orgChart1"/>
    <dgm:cxn modelId="{2C13B577-E398-4C55-B385-473FE9C321C8}" type="presParOf" srcId="{D9A18BC2-8CE3-4562-BDB5-B2751D2502F4}" destId="{902F9D05-706F-4BF2-903C-C540852016F6}" srcOrd="0" destOrd="0" presId="urn:microsoft.com/office/officeart/2005/8/layout/orgChart1"/>
    <dgm:cxn modelId="{DE4E0C59-5E47-4415-A662-348B4E3201B5}" type="presParOf" srcId="{902F9D05-706F-4BF2-903C-C540852016F6}" destId="{DBAD4506-1119-483C-A331-8A747ED566EC}" srcOrd="0" destOrd="0" presId="urn:microsoft.com/office/officeart/2005/8/layout/orgChart1"/>
    <dgm:cxn modelId="{7201A2FE-FCBC-4227-B07E-D6F7FE61E16B}" type="presParOf" srcId="{902F9D05-706F-4BF2-903C-C540852016F6}" destId="{9050C51E-121F-4F15-AC99-05000C987518}" srcOrd="1" destOrd="0" presId="urn:microsoft.com/office/officeart/2005/8/layout/orgChart1"/>
    <dgm:cxn modelId="{AB433B0A-8B03-4F4C-A7A2-4DB8DEC60514}" type="presParOf" srcId="{D9A18BC2-8CE3-4562-BDB5-B2751D2502F4}" destId="{C304DA64-2D17-4F9C-85A7-D1ADEA3D46C3}" srcOrd="1" destOrd="0" presId="urn:microsoft.com/office/officeart/2005/8/layout/orgChart1"/>
    <dgm:cxn modelId="{E9C25B94-1EA1-4FA3-842B-19AD9FB1AE73}" type="presParOf" srcId="{C304DA64-2D17-4F9C-85A7-D1ADEA3D46C3}" destId="{3D0ACE30-FB36-424D-ACBC-FE2D99A5F499}" srcOrd="0" destOrd="0" presId="urn:microsoft.com/office/officeart/2005/8/layout/orgChart1"/>
    <dgm:cxn modelId="{B0904294-8BE9-46D5-96B8-F788DDFF6859}" type="presParOf" srcId="{C304DA64-2D17-4F9C-85A7-D1ADEA3D46C3}" destId="{A9BED8B3-27BE-462D-8327-EE347F1BE075}" srcOrd="1" destOrd="0" presId="urn:microsoft.com/office/officeart/2005/8/layout/orgChart1"/>
    <dgm:cxn modelId="{7F6B2822-9F49-4252-9495-1CE22E283370}" type="presParOf" srcId="{A9BED8B3-27BE-462D-8327-EE347F1BE075}" destId="{2CE5913E-63A4-4D1C-8D3B-9DD9872675BA}" srcOrd="0" destOrd="0" presId="urn:microsoft.com/office/officeart/2005/8/layout/orgChart1"/>
    <dgm:cxn modelId="{7A364A36-BDCB-4B7D-AC08-78FC64D2EB5A}" type="presParOf" srcId="{2CE5913E-63A4-4D1C-8D3B-9DD9872675BA}" destId="{A62A2C6A-C6E0-4595-AFB9-12B71316FBB5}" srcOrd="0" destOrd="0" presId="urn:microsoft.com/office/officeart/2005/8/layout/orgChart1"/>
    <dgm:cxn modelId="{D1B6E870-294F-4054-8524-A47503814932}" type="presParOf" srcId="{2CE5913E-63A4-4D1C-8D3B-9DD9872675BA}" destId="{7F6057DC-FA01-426E-9123-3F93F83DB612}" srcOrd="1" destOrd="0" presId="urn:microsoft.com/office/officeart/2005/8/layout/orgChart1"/>
    <dgm:cxn modelId="{E2A65BBC-F085-4151-8258-89D9ED8D21A0}" type="presParOf" srcId="{A9BED8B3-27BE-462D-8327-EE347F1BE075}" destId="{AA0F8963-97B0-4BEC-9963-E27269BBA7E7}" srcOrd="1" destOrd="0" presId="urn:microsoft.com/office/officeart/2005/8/layout/orgChart1"/>
    <dgm:cxn modelId="{09528049-B9A5-482F-95DC-A401C0B60808}" type="presParOf" srcId="{A9BED8B3-27BE-462D-8327-EE347F1BE075}" destId="{207AE6A4-44C8-48C0-A871-366DA36EB5B1}" srcOrd="2" destOrd="0" presId="urn:microsoft.com/office/officeart/2005/8/layout/orgChart1"/>
    <dgm:cxn modelId="{78A83DA4-EF0B-4E19-9533-698D01C1E926}" type="presParOf" srcId="{C304DA64-2D17-4F9C-85A7-D1ADEA3D46C3}" destId="{2B83F2A3-BCE5-47C8-AEA5-64941B798041}" srcOrd="2" destOrd="0" presId="urn:microsoft.com/office/officeart/2005/8/layout/orgChart1"/>
    <dgm:cxn modelId="{34D58797-3D00-47CA-8659-F4B9D97A86F3}" type="presParOf" srcId="{C304DA64-2D17-4F9C-85A7-D1ADEA3D46C3}" destId="{EF6AB11D-F263-4C8E-995F-DD61A31C86A0}" srcOrd="3" destOrd="0" presId="urn:microsoft.com/office/officeart/2005/8/layout/orgChart1"/>
    <dgm:cxn modelId="{279F3AED-10C6-4F04-88F4-3BFFA3F9FA40}" type="presParOf" srcId="{EF6AB11D-F263-4C8E-995F-DD61A31C86A0}" destId="{92BF4D95-08CB-4AA0-BCBE-A863E12081E8}" srcOrd="0" destOrd="0" presId="urn:microsoft.com/office/officeart/2005/8/layout/orgChart1"/>
    <dgm:cxn modelId="{3C0CCDF4-A9DF-4A12-ABAC-D863040F8CA3}" type="presParOf" srcId="{92BF4D95-08CB-4AA0-BCBE-A863E12081E8}" destId="{7F207CAA-7BDD-416D-B13D-926122CD9EA1}" srcOrd="0" destOrd="0" presId="urn:microsoft.com/office/officeart/2005/8/layout/orgChart1"/>
    <dgm:cxn modelId="{0BCC0E7D-7F6D-4D05-B41D-4FB14E9385B4}" type="presParOf" srcId="{92BF4D95-08CB-4AA0-BCBE-A863E12081E8}" destId="{1E99F657-B6B8-47BD-8724-655C825E0A3C}" srcOrd="1" destOrd="0" presId="urn:microsoft.com/office/officeart/2005/8/layout/orgChart1"/>
    <dgm:cxn modelId="{262C529E-473A-4B28-A556-F424DBE26986}" type="presParOf" srcId="{EF6AB11D-F263-4C8E-995F-DD61A31C86A0}" destId="{8B9BD28B-F19C-4F35-A712-B3C746916D11}" srcOrd="1" destOrd="0" presId="urn:microsoft.com/office/officeart/2005/8/layout/orgChart1"/>
    <dgm:cxn modelId="{B507376B-8A61-41D9-840C-B0FF71E0C77B}" type="presParOf" srcId="{EF6AB11D-F263-4C8E-995F-DD61A31C86A0}" destId="{EC8CD887-F264-400F-8EAB-174FF973AC29}" srcOrd="2" destOrd="0" presId="urn:microsoft.com/office/officeart/2005/8/layout/orgChart1"/>
    <dgm:cxn modelId="{395424BB-32B2-4C6E-91CC-EF85209C2D95}" type="presParOf" srcId="{D9A18BC2-8CE3-4562-BDB5-B2751D2502F4}" destId="{A029C897-D3CB-4944-BFB4-DF666234F701}" srcOrd="2" destOrd="0" presId="urn:microsoft.com/office/officeart/2005/8/layout/orgChart1"/>
    <dgm:cxn modelId="{E576729B-CAE9-4453-A52D-37548E1CBA8D}" type="presParOf" srcId="{AB2D3CCE-A58B-4BFB-B0A1-6446372C0217}" destId="{B4DAED9C-540F-4FC9-B4B8-F15DEC4E467F}"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9710E70-8817-4050-8331-BC742F18E416}" type="doc">
      <dgm:prSet loTypeId="urn:microsoft.com/office/officeart/2005/8/layout/hProcess9" loCatId="process" qsTypeId="urn:microsoft.com/office/officeart/2005/8/quickstyle/simple4" qsCatId="simple" csTypeId="urn:microsoft.com/office/officeart/2005/8/colors/colorful1" csCatId="colorful" phldr="1"/>
      <dgm:spPr/>
    </dgm:pt>
    <dgm:pt modelId="{743470E9-1BF5-4ABF-B98B-F650E2355F25}">
      <dgm:prSet phldrT="[Text]" custT="1"/>
      <dgm:spPr/>
      <dgm:t>
        <a:bodyPr/>
        <a:lstStyle/>
        <a:p>
          <a:r>
            <a:rPr lang="en-US" sz="2000"/>
            <a:t>Unique primer/probe set: Anti-CD19 CAR</a:t>
          </a:r>
        </a:p>
      </dgm:t>
    </dgm:pt>
    <dgm:pt modelId="{BF70090E-9889-442A-8AEF-F906A881C84C}" type="parTrans" cxnId="{EE0086E7-B1AB-41BB-87C5-9E2C01B13BB4}">
      <dgm:prSet/>
      <dgm:spPr/>
      <dgm:t>
        <a:bodyPr/>
        <a:lstStyle/>
        <a:p>
          <a:endParaRPr lang="en-US"/>
        </a:p>
      </dgm:t>
    </dgm:pt>
    <dgm:pt modelId="{BB303862-9553-4B14-9020-AB648BFA96A1}" type="sibTrans" cxnId="{EE0086E7-B1AB-41BB-87C5-9E2C01B13BB4}">
      <dgm:prSet/>
      <dgm:spPr/>
      <dgm:t>
        <a:bodyPr/>
        <a:lstStyle/>
        <a:p>
          <a:endParaRPr lang="en-US"/>
        </a:p>
      </dgm:t>
    </dgm:pt>
    <dgm:pt modelId="{785C3A27-8E1E-40A7-90B3-91BCCF4D7A5D}">
      <dgm:prSet phldrT="[Text]" custT="1"/>
      <dgm:spPr/>
      <dgm:t>
        <a:bodyPr/>
        <a:lstStyle/>
        <a:p>
          <a:r>
            <a:rPr lang="en-US" sz="2000"/>
            <a:t>DNA Extraction from PBMC</a:t>
          </a:r>
        </a:p>
      </dgm:t>
    </dgm:pt>
    <dgm:pt modelId="{CEAFBDDE-12F8-4310-ABC9-33E8FFCF0B30}" type="parTrans" cxnId="{7259032E-8641-4A4E-8A1D-3522934954A5}">
      <dgm:prSet/>
      <dgm:spPr/>
      <dgm:t>
        <a:bodyPr/>
        <a:lstStyle/>
        <a:p>
          <a:endParaRPr lang="en-US"/>
        </a:p>
      </dgm:t>
    </dgm:pt>
    <dgm:pt modelId="{3B4ED747-0635-49C2-BF83-15D22476C629}" type="sibTrans" cxnId="{7259032E-8641-4A4E-8A1D-3522934954A5}">
      <dgm:prSet/>
      <dgm:spPr/>
      <dgm:t>
        <a:bodyPr/>
        <a:lstStyle/>
        <a:p>
          <a:endParaRPr lang="en-US"/>
        </a:p>
      </dgm:t>
    </dgm:pt>
    <dgm:pt modelId="{29663FE5-FB36-4A10-B48A-4F391D0DBA0A}">
      <dgm:prSet phldrT="[Text]" custT="1"/>
      <dgm:spPr/>
      <dgm:t>
        <a:bodyPr/>
        <a:lstStyle/>
        <a:p>
          <a:r>
            <a:rPr lang="en-US" sz="2000"/>
            <a:t> Amplification and Detection</a:t>
          </a:r>
        </a:p>
      </dgm:t>
    </dgm:pt>
    <dgm:pt modelId="{43D49A7C-BC7D-4466-A919-B429D2F50AC7}" type="parTrans" cxnId="{EC17B804-7162-4F84-84CA-3AF8D5F2CB92}">
      <dgm:prSet/>
      <dgm:spPr/>
      <dgm:t>
        <a:bodyPr/>
        <a:lstStyle/>
        <a:p>
          <a:endParaRPr lang="en-US"/>
        </a:p>
      </dgm:t>
    </dgm:pt>
    <dgm:pt modelId="{D6FD9EBB-4EAC-4216-96D6-3932E663B9E3}" type="sibTrans" cxnId="{EC17B804-7162-4F84-84CA-3AF8D5F2CB92}">
      <dgm:prSet/>
      <dgm:spPr/>
      <dgm:t>
        <a:bodyPr/>
        <a:lstStyle/>
        <a:p>
          <a:endParaRPr lang="en-US"/>
        </a:p>
      </dgm:t>
    </dgm:pt>
    <dgm:pt modelId="{8583939A-95DB-4791-8B15-43D3866DDBB8}">
      <dgm:prSet phldrT="[Text]" custT="1"/>
      <dgm:spPr/>
      <dgm:t>
        <a:bodyPr/>
        <a:lstStyle/>
        <a:p>
          <a:r>
            <a:rPr lang="en-US" sz="2000">
              <a:cs typeface="Times New Roman" panose="02020603050405020304" pitchFamily="18" charset="0"/>
            </a:rPr>
            <a:t>Standards: </a:t>
          </a:r>
          <a:r>
            <a:rPr lang="en-US" sz="2000"/>
            <a:t>CAR-T DNA spiked pre-treatment patient DNA</a:t>
          </a:r>
          <a:r>
            <a:rPr lang="en-US" sz="2000">
              <a:cs typeface="Times New Roman" panose="02020603050405020304" pitchFamily="18" charset="0"/>
            </a:rPr>
            <a:t> </a:t>
          </a:r>
          <a:endParaRPr lang="en-US" sz="2000"/>
        </a:p>
      </dgm:t>
    </dgm:pt>
    <dgm:pt modelId="{1AFB8789-FC31-4D03-917C-B8075FD6E736}" type="parTrans" cxnId="{84ED153A-DFA0-443E-A6A8-C77EB1B0A6BE}">
      <dgm:prSet/>
      <dgm:spPr/>
      <dgm:t>
        <a:bodyPr/>
        <a:lstStyle/>
        <a:p>
          <a:endParaRPr lang="en-US"/>
        </a:p>
      </dgm:t>
    </dgm:pt>
    <dgm:pt modelId="{E42CF0C9-5C5D-4A66-9D33-8FEDC0F9EFD5}" type="sibTrans" cxnId="{84ED153A-DFA0-443E-A6A8-C77EB1B0A6BE}">
      <dgm:prSet/>
      <dgm:spPr/>
      <dgm:t>
        <a:bodyPr/>
        <a:lstStyle/>
        <a:p>
          <a:endParaRPr lang="en-US"/>
        </a:p>
      </dgm:t>
    </dgm:pt>
    <dgm:pt modelId="{DA2AA952-0A4D-4DA7-827C-141F8CFEBD54}">
      <dgm:prSet phldrT="[Text]" custT="1"/>
      <dgm:spPr/>
      <dgm:t>
        <a:bodyPr/>
        <a:lstStyle/>
        <a:p>
          <a:r>
            <a:rPr lang="en-US" sz="2000"/>
            <a:t>Sample Quantitation by Interpolation to Std Curve and unit conversion</a:t>
          </a:r>
        </a:p>
      </dgm:t>
    </dgm:pt>
    <dgm:pt modelId="{2A222647-5EC1-4D31-A07C-39D9EE970597}" type="parTrans" cxnId="{8E69045F-07A4-40E0-84D7-BABC1E82B7CC}">
      <dgm:prSet/>
      <dgm:spPr/>
      <dgm:t>
        <a:bodyPr/>
        <a:lstStyle/>
        <a:p>
          <a:endParaRPr lang="en-US"/>
        </a:p>
      </dgm:t>
    </dgm:pt>
    <dgm:pt modelId="{50A4B037-0DD4-4765-BEEE-46C9B90C53F8}" type="sibTrans" cxnId="{8E69045F-07A4-40E0-84D7-BABC1E82B7CC}">
      <dgm:prSet/>
      <dgm:spPr/>
      <dgm:t>
        <a:bodyPr/>
        <a:lstStyle/>
        <a:p>
          <a:endParaRPr lang="en-US"/>
        </a:p>
      </dgm:t>
    </dgm:pt>
    <dgm:pt modelId="{502BC979-0D9E-4035-98BF-8076F37F75F9}" type="pres">
      <dgm:prSet presAssocID="{49710E70-8817-4050-8331-BC742F18E416}" presName="CompostProcess" presStyleCnt="0">
        <dgm:presLayoutVars>
          <dgm:dir/>
          <dgm:resizeHandles val="exact"/>
        </dgm:presLayoutVars>
      </dgm:prSet>
      <dgm:spPr/>
    </dgm:pt>
    <dgm:pt modelId="{72173F7C-3D7D-492F-ACF9-2D7FACFDFEA7}" type="pres">
      <dgm:prSet presAssocID="{49710E70-8817-4050-8331-BC742F18E416}" presName="arrow" presStyleLbl="bgShp" presStyleIdx="0" presStyleCnt="1"/>
      <dgm:spPr>
        <a:solidFill>
          <a:schemeClr val="accent4">
            <a:lumMod val="40000"/>
            <a:lumOff val="60000"/>
          </a:schemeClr>
        </a:solidFill>
      </dgm:spPr>
    </dgm:pt>
    <dgm:pt modelId="{DE3B28CB-37DE-46EC-B467-3FDA62E8CAB6}" type="pres">
      <dgm:prSet presAssocID="{49710E70-8817-4050-8331-BC742F18E416}" presName="linearProcess" presStyleCnt="0"/>
      <dgm:spPr/>
    </dgm:pt>
    <dgm:pt modelId="{F55930BC-DD88-49EE-A277-50EC820AEC83}" type="pres">
      <dgm:prSet presAssocID="{743470E9-1BF5-4ABF-B98B-F650E2355F25}" presName="textNode" presStyleLbl="node1" presStyleIdx="0" presStyleCnt="5">
        <dgm:presLayoutVars>
          <dgm:bulletEnabled val="1"/>
        </dgm:presLayoutVars>
      </dgm:prSet>
      <dgm:spPr/>
    </dgm:pt>
    <dgm:pt modelId="{DDB071AE-B979-46FF-A5D0-C89B5C766417}" type="pres">
      <dgm:prSet presAssocID="{BB303862-9553-4B14-9020-AB648BFA96A1}" presName="sibTrans" presStyleCnt="0"/>
      <dgm:spPr/>
    </dgm:pt>
    <dgm:pt modelId="{BE158530-9FAF-4F47-9487-7FD7C1BA8A93}" type="pres">
      <dgm:prSet presAssocID="{785C3A27-8E1E-40A7-90B3-91BCCF4D7A5D}" presName="textNode" presStyleLbl="node1" presStyleIdx="1" presStyleCnt="5">
        <dgm:presLayoutVars>
          <dgm:bulletEnabled val="1"/>
        </dgm:presLayoutVars>
      </dgm:prSet>
      <dgm:spPr/>
    </dgm:pt>
    <dgm:pt modelId="{35607BFA-44D4-4583-BAD5-A56F099A52CB}" type="pres">
      <dgm:prSet presAssocID="{3B4ED747-0635-49C2-BF83-15D22476C629}" presName="sibTrans" presStyleCnt="0"/>
      <dgm:spPr/>
    </dgm:pt>
    <dgm:pt modelId="{02A4984C-4A59-40EF-AE15-0EF09412D77D}" type="pres">
      <dgm:prSet presAssocID="{29663FE5-FB36-4A10-B48A-4F391D0DBA0A}" presName="textNode" presStyleLbl="node1" presStyleIdx="2" presStyleCnt="5">
        <dgm:presLayoutVars>
          <dgm:bulletEnabled val="1"/>
        </dgm:presLayoutVars>
      </dgm:prSet>
      <dgm:spPr/>
    </dgm:pt>
    <dgm:pt modelId="{F46CC12A-5503-410E-A52C-69B87241DF75}" type="pres">
      <dgm:prSet presAssocID="{D6FD9EBB-4EAC-4216-96D6-3932E663B9E3}" presName="sibTrans" presStyleCnt="0"/>
      <dgm:spPr/>
    </dgm:pt>
    <dgm:pt modelId="{4CA15518-D1B3-459B-B386-37D9195B0677}" type="pres">
      <dgm:prSet presAssocID="{8583939A-95DB-4791-8B15-43D3866DDBB8}" presName="textNode" presStyleLbl="node1" presStyleIdx="3" presStyleCnt="5">
        <dgm:presLayoutVars>
          <dgm:bulletEnabled val="1"/>
        </dgm:presLayoutVars>
      </dgm:prSet>
      <dgm:spPr/>
    </dgm:pt>
    <dgm:pt modelId="{A7F56611-A744-4F6E-98E8-DEE15CC04B62}" type="pres">
      <dgm:prSet presAssocID="{E42CF0C9-5C5D-4A66-9D33-8FEDC0F9EFD5}" presName="sibTrans" presStyleCnt="0"/>
      <dgm:spPr/>
    </dgm:pt>
    <dgm:pt modelId="{64CFF0D9-A084-41A1-8166-E95F6900CA95}" type="pres">
      <dgm:prSet presAssocID="{DA2AA952-0A4D-4DA7-827C-141F8CFEBD54}" presName="textNode" presStyleLbl="node1" presStyleIdx="4" presStyleCnt="5">
        <dgm:presLayoutVars>
          <dgm:bulletEnabled val="1"/>
        </dgm:presLayoutVars>
      </dgm:prSet>
      <dgm:spPr/>
    </dgm:pt>
  </dgm:ptLst>
  <dgm:cxnLst>
    <dgm:cxn modelId="{EC17B804-7162-4F84-84CA-3AF8D5F2CB92}" srcId="{49710E70-8817-4050-8331-BC742F18E416}" destId="{29663FE5-FB36-4A10-B48A-4F391D0DBA0A}" srcOrd="2" destOrd="0" parTransId="{43D49A7C-BC7D-4466-A919-B429D2F50AC7}" sibTransId="{D6FD9EBB-4EAC-4216-96D6-3932E663B9E3}"/>
    <dgm:cxn modelId="{7259032E-8641-4A4E-8A1D-3522934954A5}" srcId="{49710E70-8817-4050-8331-BC742F18E416}" destId="{785C3A27-8E1E-40A7-90B3-91BCCF4D7A5D}" srcOrd="1" destOrd="0" parTransId="{CEAFBDDE-12F8-4310-ABC9-33E8FFCF0B30}" sibTransId="{3B4ED747-0635-49C2-BF83-15D22476C629}"/>
    <dgm:cxn modelId="{84ED153A-DFA0-443E-A6A8-C77EB1B0A6BE}" srcId="{49710E70-8817-4050-8331-BC742F18E416}" destId="{8583939A-95DB-4791-8B15-43D3866DDBB8}" srcOrd="3" destOrd="0" parTransId="{1AFB8789-FC31-4D03-917C-B8075FD6E736}" sibTransId="{E42CF0C9-5C5D-4A66-9D33-8FEDC0F9EFD5}"/>
    <dgm:cxn modelId="{8E69045F-07A4-40E0-84D7-BABC1E82B7CC}" srcId="{49710E70-8817-4050-8331-BC742F18E416}" destId="{DA2AA952-0A4D-4DA7-827C-141F8CFEBD54}" srcOrd="4" destOrd="0" parTransId="{2A222647-5EC1-4D31-A07C-39D9EE970597}" sibTransId="{50A4B037-0DD4-4765-BEEE-46C9B90C53F8}"/>
    <dgm:cxn modelId="{751EBA63-560E-4278-8E54-EF406B56B001}" type="presOf" srcId="{743470E9-1BF5-4ABF-B98B-F650E2355F25}" destId="{F55930BC-DD88-49EE-A277-50EC820AEC83}" srcOrd="0" destOrd="0" presId="urn:microsoft.com/office/officeart/2005/8/layout/hProcess9"/>
    <dgm:cxn modelId="{037E608A-3969-4BD5-BC15-DD356062CBDF}" type="presOf" srcId="{785C3A27-8E1E-40A7-90B3-91BCCF4D7A5D}" destId="{BE158530-9FAF-4F47-9487-7FD7C1BA8A93}" srcOrd="0" destOrd="0" presId="urn:microsoft.com/office/officeart/2005/8/layout/hProcess9"/>
    <dgm:cxn modelId="{1781ECA3-C5BC-44B6-9664-2EFCEF95E3A6}" type="presOf" srcId="{8583939A-95DB-4791-8B15-43D3866DDBB8}" destId="{4CA15518-D1B3-459B-B386-37D9195B0677}" srcOrd="0" destOrd="0" presId="urn:microsoft.com/office/officeart/2005/8/layout/hProcess9"/>
    <dgm:cxn modelId="{D05A22CE-04C4-4ED5-A9B6-88F37C0678DE}" type="presOf" srcId="{DA2AA952-0A4D-4DA7-827C-141F8CFEBD54}" destId="{64CFF0D9-A084-41A1-8166-E95F6900CA95}" srcOrd="0" destOrd="0" presId="urn:microsoft.com/office/officeart/2005/8/layout/hProcess9"/>
    <dgm:cxn modelId="{DDAB4EDA-1737-42C0-B81B-276655F75373}" type="presOf" srcId="{49710E70-8817-4050-8331-BC742F18E416}" destId="{502BC979-0D9E-4035-98BF-8076F37F75F9}" srcOrd="0" destOrd="0" presId="urn:microsoft.com/office/officeart/2005/8/layout/hProcess9"/>
    <dgm:cxn modelId="{EE0086E7-B1AB-41BB-87C5-9E2C01B13BB4}" srcId="{49710E70-8817-4050-8331-BC742F18E416}" destId="{743470E9-1BF5-4ABF-B98B-F650E2355F25}" srcOrd="0" destOrd="0" parTransId="{BF70090E-9889-442A-8AEF-F906A881C84C}" sibTransId="{BB303862-9553-4B14-9020-AB648BFA96A1}"/>
    <dgm:cxn modelId="{B1E52BEE-D136-4C99-A3BF-4021E8903770}" type="presOf" srcId="{29663FE5-FB36-4A10-B48A-4F391D0DBA0A}" destId="{02A4984C-4A59-40EF-AE15-0EF09412D77D}" srcOrd="0" destOrd="0" presId="urn:microsoft.com/office/officeart/2005/8/layout/hProcess9"/>
    <dgm:cxn modelId="{D24CF521-60C4-418C-B223-5DE9C73FD83D}" type="presParOf" srcId="{502BC979-0D9E-4035-98BF-8076F37F75F9}" destId="{72173F7C-3D7D-492F-ACF9-2D7FACFDFEA7}" srcOrd="0" destOrd="0" presId="urn:microsoft.com/office/officeart/2005/8/layout/hProcess9"/>
    <dgm:cxn modelId="{D126ADED-0462-4E33-9D98-0A35BF4306AA}" type="presParOf" srcId="{502BC979-0D9E-4035-98BF-8076F37F75F9}" destId="{DE3B28CB-37DE-46EC-B467-3FDA62E8CAB6}" srcOrd="1" destOrd="0" presId="urn:microsoft.com/office/officeart/2005/8/layout/hProcess9"/>
    <dgm:cxn modelId="{90738E1F-94DD-4DAA-BC18-51866B39C190}" type="presParOf" srcId="{DE3B28CB-37DE-46EC-B467-3FDA62E8CAB6}" destId="{F55930BC-DD88-49EE-A277-50EC820AEC83}" srcOrd="0" destOrd="0" presId="urn:microsoft.com/office/officeart/2005/8/layout/hProcess9"/>
    <dgm:cxn modelId="{CFBA669A-FF26-462C-BE74-8B6B60213097}" type="presParOf" srcId="{DE3B28CB-37DE-46EC-B467-3FDA62E8CAB6}" destId="{DDB071AE-B979-46FF-A5D0-C89B5C766417}" srcOrd="1" destOrd="0" presId="urn:microsoft.com/office/officeart/2005/8/layout/hProcess9"/>
    <dgm:cxn modelId="{0D7B73D4-A0AD-404F-BFD9-B97B6CAD6CB5}" type="presParOf" srcId="{DE3B28CB-37DE-46EC-B467-3FDA62E8CAB6}" destId="{BE158530-9FAF-4F47-9487-7FD7C1BA8A93}" srcOrd="2" destOrd="0" presId="urn:microsoft.com/office/officeart/2005/8/layout/hProcess9"/>
    <dgm:cxn modelId="{0DE17E7F-7122-4DD8-83FF-759AE338AE49}" type="presParOf" srcId="{DE3B28CB-37DE-46EC-B467-3FDA62E8CAB6}" destId="{35607BFA-44D4-4583-BAD5-A56F099A52CB}" srcOrd="3" destOrd="0" presId="urn:microsoft.com/office/officeart/2005/8/layout/hProcess9"/>
    <dgm:cxn modelId="{815D9003-FE66-409A-982C-1774364046A2}" type="presParOf" srcId="{DE3B28CB-37DE-46EC-B467-3FDA62E8CAB6}" destId="{02A4984C-4A59-40EF-AE15-0EF09412D77D}" srcOrd="4" destOrd="0" presId="urn:microsoft.com/office/officeart/2005/8/layout/hProcess9"/>
    <dgm:cxn modelId="{B7339AF6-65D3-48B9-A8CB-DC6E26DF49E6}" type="presParOf" srcId="{DE3B28CB-37DE-46EC-B467-3FDA62E8CAB6}" destId="{F46CC12A-5503-410E-A52C-69B87241DF75}" srcOrd="5" destOrd="0" presId="urn:microsoft.com/office/officeart/2005/8/layout/hProcess9"/>
    <dgm:cxn modelId="{D7B879DF-0ECA-4CFB-98E4-2313745E64A6}" type="presParOf" srcId="{DE3B28CB-37DE-46EC-B467-3FDA62E8CAB6}" destId="{4CA15518-D1B3-459B-B386-37D9195B0677}" srcOrd="6" destOrd="0" presId="urn:microsoft.com/office/officeart/2005/8/layout/hProcess9"/>
    <dgm:cxn modelId="{6B330834-F85B-4C44-BBB6-2B36EA518DA3}" type="presParOf" srcId="{DE3B28CB-37DE-46EC-B467-3FDA62E8CAB6}" destId="{A7F56611-A744-4F6E-98E8-DEE15CC04B62}" srcOrd="7" destOrd="0" presId="urn:microsoft.com/office/officeart/2005/8/layout/hProcess9"/>
    <dgm:cxn modelId="{AB03C14E-90E5-43EB-AD0B-03CCB6A1D1BA}" type="presParOf" srcId="{DE3B28CB-37DE-46EC-B467-3FDA62E8CAB6}" destId="{64CFF0D9-A084-41A1-8166-E95F6900CA95}" srcOrd="8"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3.xml><?xml version="1.0" encoding="utf-8"?>
<dgm:dataModel xmlns:dgm="http://schemas.openxmlformats.org/drawingml/2006/diagram" xmlns:a="http://schemas.openxmlformats.org/drawingml/2006/main">
  <dgm:ptLst>
    <dgm:pt modelId="{49710E70-8817-4050-8331-BC742F18E416}" type="doc">
      <dgm:prSet loTypeId="urn:microsoft.com/office/officeart/2005/8/layout/hProcess9" loCatId="process" qsTypeId="urn:microsoft.com/office/officeart/2005/8/quickstyle/simple4" qsCatId="simple" csTypeId="urn:microsoft.com/office/officeart/2005/8/colors/colorful1" csCatId="colorful" phldr="1"/>
      <dgm:spPr/>
    </dgm:pt>
    <dgm:pt modelId="{743470E9-1BF5-4ABF-B98B-F650E2355F25}">
      <dgm:prSet phldrT="[Text]" custT="1"/>
      <dgm:spPr/>
      <dgm:t>
        <a:bodyPr/>
        <a:lstStyle/>
        <a:p>
          <a:r>
            <a:rPr lang="en-US" sz="1800"/>
            <a:t>Unique probe: Complementary to strand of interest</a:t>
          </a:r>
        </a:p>
      </dgm:t>
    </dgm:pt>
    <dgm:pt modelId="{BF70090E-9889-442A-8AEF-F906A881C84C}" type="parTrans" cxnId="{EE0086E7-B1AB-41BB-87C5-9E2C01B13BB4}">
      <dgm:prSet/>
      <dgm:spPr/>
      <dgm:t>
        <a:bodyPr/>
        <a:lstStyle/>
        <a:p>
          <a:endParaRPr lang="en-US"/>
        </a:p>
      </dgm:t>
    </dgm:pt>
    <dgm:pt modelId="{BB303862-9553-4B14-9020-AB648BFA96A1}" type="sibTrans" cxnId="{EE0086E7-B1AB-41BB-87C5-9E2C01B13BB4}">
      <dgm:prSet/>
      <dgm:spPr/>
      <dgm:t>
        <a:bodyPr/>
        <a:lstStyle/>
        <a:p>
          <a:endParaRPr lang="en-US"/>
        </a:p>
      </dgm:t>
    </dgm:pt>
    <dgm:pt modelId="{785C3A27-8E1E-40A7-90B3-91BCCF4D7A5D}">
      <dgm:prSet phldrT="[Text]" custT="1"/>
      <dgm:spPr/>
      <dgm:t>
        <a:bodyPr/>
        <a:lstStyle/>
        <a:p>
          <a:r>
            <a:rPr lang="en-US" sz="2000"/>
            <a:t>Plasma Preparation </a:t>
          </a:r>
        </a:p>
      </dgm:t>
    </dgm:pt>
    <dgm:pt modelId="{CEAFBDDE-12F8-4310-ABC9-33E8FFCF0B30}" type="parTrans" cxnId="{7259032E-8641-4A4E-8A1D-3522934954A5}">
      <dgm:prSet/>
      <dgm:spPr/>
      <dgm:t>
        <a:bodyPr/>
        <a:lstStyle/>
        <a:p>
          <a:endParaRPr lang="en-US"/>
        </a:p>
      </dgm:t>
    </dgm:pt>
    <dgm:pt modelId="{3B4ED747-0635-49C2-BF83-15D22476C629}" type="sibTrans" cxnId="{7259032E-8641-4A4E-8A1D-3522934954A5}">
      <dgm:prSet/>
      <dgm:spPr/>
      <dgm:t>
        <a:bodyPr/>
        <a:lstStyle/>
        <a:p>
          <a:endParaRPr lang="en-US"/>
        </a:p>
      </dgm:t>
    </dgm:pt>
    <dgm:pt modelId="{29663FE5-FB36-4A10-B48A-4F391D0DBA0A}">
      <dgm:prSet phldrT="[Text]" custT="1"/>
      <dgm:spPr/>
      <dgm:t>
        <a:bodyPr/>
        <a:lstStyle/>
        <a:p>
          <a:r>
            <a:rPr lang="en-US" sz="2000"/>
            <a:t>Probe Annealing</a:t>
          </a:r>
        </a:p>
      </dgm:t>
    </dgm:pt>
    <dgm:pt modelId="{43D49A7C-BC7D-4466-A919-B429D2F50AC7}" type="parTrans" cxnId="{EC17B804-7162-4F84-84CA-3AF8D5F2CB92}">
      <dgm:prSet/>
      <dgm:spPr/>
      <dgm:t>
        <a:bodyPr/>
        <a:lstStyle/>
        <a:p>
          <a:endParaRPr lang="en-US"/>
        </a:p>
      </dgm:t>
    </dgm:pt>
    <dgm:pt modelId="{D6FD9EBB-4EAC-4216-96D6-3932E663B9E3}" type="sibTrans" cxnId="{EC17B804-7162-4F84-84CA-3AF8D5F2CB92}">
      <dgm:prSet/>
      <dgm:spPr/>
      <dgm:t>
        <a:bodyPr/>
        <a:lstStyle/>
        <a:p>
          <a:endParaRPr lang="en-US"/>
        </a:p>
      </dgm:t>
    </dgm:pt>
    <dgm:pt modelId="{8583939A-95DB-4791-8B15-43D3866DDBB8}">
      <dgm:prSet phldrT="[Text]" custT="1"/>
      <dgm:spPr/>
      <dgm:t>
        <a:bodyPr/>
        <a:lstStyle/>
        <a:p>
          <a:r>
            <a:rPr lang="en-US" sz="1800"/>
            <a:t>Separation and detection: ion exchange HPLC and fluorescence</a:t>
          </a:r>
        </a:p>
      </dgm:t>
    </dgm:pt>
    <dgm:pt modelId="{1AFB8789-FC31-4D03-917C-B8075FD6E736}" type="parTrans" cxnId="{84ED153A-DFA0-443E-A6A8-C77EB1B0A6BE}">
      <dgm:prSet/>
      <dgm:spPr/>
      <dgm:t>
        <a:bodyPr/>
        <a:lstStyle/>
        <a:p>
          <a:endParaRPr lang="en-US"/>
        </a:p>
      </dgm:t>
    </dgm:pt>
    <dgm:pt modelId="{E42CF0C9-5C5D-4A66-9D33-8FEDC0F9EFD5}" type="sibTrans" cxnId="{84ED153A-DFA0-443E-A6A8-C77EB1B0A6BE}">
      <dgm:prSet/>
      <dgm:spPr/>
      <dgm:t>
        <a:bodyPr/>
        <a:lstStyle/>
        <a:p>
          <a:endParaRPr lang="en-US"/>
        </a:p>
      </dgm:t>
    </dgm:pt>
    <dgm:pt modelId="{DA2AA952-0A4D-4DA7-827C-141F8CFEBD54}">
      <dgm:prSet phldrT="[Text]" custT="1"/>
      <dgm:spPr/>
      <dgm:t>
        <a:bodyPr/>
        <a:lstStyle/>
        <a:p>
          <a:r>
            <a:rPr lang="en-US" sz="2000"/>
            <a:t>Sample Quantitation by Interpolation to Std Curve</a:t>
          </a:r>
        </a:p>
      </dgm:t>
    </dgm:pt>
    <dgm:pt modelId="{2A222647-5EC1-4D31-A07C-39D9EE970597}" type="parTrans" cxnId="{8E69045F-07A4-40E0-84D7-BABC1E82B7CC}">
      <dgm:prSet/>
      <dgm:spPr/>
      <dgm:t>
        <a:bodyPr/>
        <a:lstStyle/>
        <a:p>
          <a:endParaRPr lang="en-US"/>
        </a:p>
      </dgm:t>
    </dgm:pt>
    <dgm:pt modelId="{50A4B037-0DD4-4765-BEEE-46C9B90C53F8}" type="sibTrans" cxnId="{8E69045F-07A4-40E0-84D7-BABC1E82B7CC}">
      <dgm:prSet/>
      <dgm:spPr/>
      <dgm:t>
        <a:bodyPr/>
        <a:lstStyle/>
        <a:p>
          <a:endParaRPr lang="en-US"/>
        </a:p>
      </dgm:t>
    </dgm:pt>
    <dgm:pt modelId="{502BC979-0D9E-4035-98BF-8076F37F75F9}" type="pres">
      <dgm:prSet presAssocID="{49710E70-8817-4050-8331-BC742F18E416}" presName="CompostProcess" presStyleCnt="0">
        <dgm:presLayoutVars>
          <dgm:dir/>
          <dgm:resizeHandles val="exact"/>
        </dgm:presLayoutVars>
      </dgm:prSet>
      <dgm:spPr/>
    </dgm:pt>
    <dgm:pt modelId="{72173F7C-3D7D-492F-ACF9-2D7FACFDFEA7}" type="pres">
      <dgm:prSet presAssocID="{49710E70-8817-4050-8331-BC742F18E416}" presName="arrow" presStyleLbl="bgShp" presStyleIdx="0" presStyleCnt="1"/>
      <dgm:spPr>
        <a:solidFill>
          <a:schemeClr val="accent4">
            <a:lumMod val="40000"/>
            <a:lumOff val="60000"/>
          </a:schemeClr>
        </a:solidFill>
      </dgm:spPr>
    </dgm:pt>
    <dgm:pt modelId="{DE3B28CB-37DE-46EC-B467-3FDA62E8CAB6}" type="pres">
      <dgm:prSet presAssocID="{49710E70-8817-4050-8331-BC742F18E416}" presName="linearProcess" presStyleCnt="0"/>
      <dgm:spPr/>
    </dgm:pt>
    <dgm:pt modelId="{F55930BC-DD88-49EE-A277-50EC820AEC83}" type="pres">
      <dgm:prSet presAssocID="{743470E9-1BF5-4ABF-B98B-F650E2355F25}" presName="textNode" presStyleLbl="node1" presStyleIdx="0" presStyleCnt="5" custScaleX="109281">
        <dgm:presLayoutVars>
          <dgm:bulletEnabled val="1"/>
        </dgm:presLayoutVars>
      </dgm:prSet>
      <dgm:spPr/>
    </dgm:pt>
    <dgm:pt modelId="{DDB071AE-B979-46FF-A5D0-C89B5C766417}" type="pres">
      <dgm:prSet presAssocID="{BB303862-9553-4B14-9020-AB648BFA96A1}" presName="sibTrans" presStyleCnt="0"/>
      <dgm:spPr/>
    </dgm:pt>
    <dgm:pt modelId="{BE158530-9FAF-4F47-9487-7FD7C1BA8A93}" type="pres">
      <dgm:prSet presAssocID="{785C3A27-8E1E-40A7-90B3-91BCCF4D7A5D}" presName="textNode" presStyleLbl="node1" presStyleIdx="1" presStyleCnt="5">
        <dgm:presLayoutVars>
          <dgm:bulletEnabled val="1"/>
        </dgm:presLayoutVars>
      </dgm:prSet>
      <dgm:spPr/>
    </dgm:pt>
    <dgm:pt modelId="{35607BFA-44D4-4583-BAD5-A56F099A52CB}" type="pres">
      <dgm:prSet presAssocID="{3B4ED747-0635-49C2-BF83-15D22476C629}" presName="sibTrans" presStyleCnt="0"/>
      <dgm:spPr/>
    </dgm:pt>
    <dgm:pt modelId="{02A4984C-4A59-40EF-AE15-0EF09412D77D}" type="pres">
      <dgm:prSet presAssocID="{29663FE5-FB36-4A10-B48A-4F391D0DBA0A}" presName="textNode" presStyleLbl="node1" presStyleIdx="2" presStyleCnt="5">
        <dgm:presLayoutVars>
          <dgm:bulletEnabled val="1"/>
        </dgm:presLayoutVars>
      </dgm:prSet>
      <dgm:spPr/>
    </dgm:pt>
    <dgm:pt modelId="{F46CC12A-5503-410E-A52C-69B87241DF75}" type="pres">
      <dgm:prSet presAssocID="{D6FD9EBB-4EAC-4216-96D6-3932E663B9E3}" presName="sibTrans" presStyleCnt="0"/>
      <dgm:spPr/>
    </dgm:pt>
    <dgm:pt modelId="{4CA15518-D1B3-459B-B386-37D9195B0677}" type="pres">
      <dgm:prSet presAssocID="{8583939A-95DB-4791-8B15-43D3866DDBB8}" presName="textNode" presStyleLbl="node1" presStyleIdx="3" presStyleCnt="5">
        <dgm:presLayoutVars>
          <dgm:bulletEnabled val="1"/>
        </dgm:presLayoutVars>
      </dgm:prSet>
      <dgm:spPr/>
    </dgm:pt>
    <dgm:pt modelId="{A7F56611-A744-4F6E-98E8-DEE15CC04B62}" type="pres">
      <dgm:prSet presAssocID="{E42CF0C9-5C5D-4A66-9D33-8FEDC0F9EFD5}" presName="sibTrans" presStyleCnt="0"/>
      <dgm:spPr/>
    </dgm:pt>
    <dgm:pt modelId="{64CFF0D9-A084-41A1-8166-E95F6900CA95}" type="pres">
      <dgm:prSet presAssocID="{DA2AA952-0A4D-4DA7-827C-141F8CFEBD54}" presName="textNode" presStyleLbl="node1" presStyleIdx="4" presStyleCnt="5">
        <dgm:presLayoutVars>
          <dgm:bulletEnabled val="1"/>
        </dgm:presLayoutVars>
      </dgm:prSet>
      <dgm:spPr/>
    </dgm:pt>
  </dgm:ptLst>
  <dgm:cxnLst>
    <dgm:cxn modelId="{EC17B804-7162-4F84-84CA-3AF8D5F2CB92}" srcId="{49710E70-8817-4050-8331-BC742F18E416}" destId="{29663FE5-FB36-4A10-B48A-4F391D0DBA0A}" srcOrd="2" destOrd="0" parTransId="{43D49A7C-BC7D-4466-A919-B429D2F50AC7}" sibTransId="{D6FD9EBB-4EAC-4216-96D6-3932E663B9E3}"/>
    <dgm:cxn modelId="{7259032E-8641-4A4E-8A1D-3522934954A5}" srcId="{49710E70-8817-4050-8331-BC742F18E416}" destId="{785C3A27-8E1E-40A7-90B3-91BCCF4D7A5D}" srcOrd="1" destOrd="0" parTransId="{CEAFBDDE-12F8-4310-ABC9-33E8FFCF0B30}" sibTransId="{3B4ED747-0635-49C2-BF83-15D22476C629}"/>
    <dgm:cxn modelId="{84ED153A-DFA0-443E-A6A8-C77EB1B0A6BE}" srcId="{49710E70-8817-4050-8331-BC742F18E416}" destId="{8583939A-95DB-4791-8B15-43D3866DDBB8}" srcOrd="3" destOrd="0" parTransId="{1AFB8789-FC31-4D03-917C-B8075FD6E736}" sibTransId="{E42CF0C9-5C5D-4A66-9D33-8FEDC0F9EFD5}"/>
    <dgm:cxn modelId="{8E69045F-07A4-40E0-84D7-BABC1E82B7CC}" srcId="{49710E70-8817-4050-8331-BC742F18E416}" destId="{DA2AA952-0A4D-4DA7-827C-141F8CFEBD54}" srcOrd="4" destOrd="0" parTransId="{2A222647-5EC1-4D31-A07C-39D9EE970597}" sibTransId="{50A4B037-0DD4-4765-BEEE-46C9B90C53F8}"/>
    <dgm:cxn modelId="{751EBA63-560E-4278-8E54-EF406B56B001}" type="presOf" srcId="{743470E9-1BF5-4ABF-B98B-F650E2355F25}" destId="{F55930BC-DD88-49EE-A277-50EC820AEC83}" srcOrd="0" destOrd="0" presId="urn:microsoft.com/office/officeart/2005/8/layout/hProcess9"/>
    <dgm:cxn modelId="{037E608A-3969-4BD5-BC15-DD356062CBDF}" type="presOf" srcId="{785C3A27-8E1E-40A7-90B3-91BCCF4D7A5D}" destId="{BE158530-9FAF-4F47-9487-7FD7C1BA8A93}" srcOrd="0" destOrd="0" presId="urn:microsoft.com/office/officeart/2005/8/layout/hProcess9"/>
    <dgm:cxn modelId="{1781ECA3-C5BC-44B6-9664-2EFCEF95E3A6}" type="presOf" srcId="{8583939A-95DB-4791-8B15-43D3866DDBB8}" destId="{4CA15518-D1B3-459B-B386-37D9195B0677}" srcOrd="0" destOrd="0" presId="urn:microsoft.com/office/officeart/2005/8/layout/hProcess9"/>
    <dgm:cxn modelId="{D05A22CE-04C4-4ED5-A9B6-88F37C0678DE}" type="presOf" srcId="{DA2AA952-0A4D-4DA7-827C-141F8CFEBD54}" destId="{64CFF0D9-A084-41A1-8166-E95F6900CA95}" srcOrd="0" destOrd="0" presId="urn:microsoft.com/office/officeart/2005/8/layout/hProcess9"/>
    <dgm:cxn modelId="{DDAB4EDA-1737-42C0-B81B-276655F75373}" type="presOf" srcId="{49710E70-8817-4050-8331-BC742F18E416}" destId="{502BC979-0D9E-4035-98BF-8076F37F75F9}" srcOrd="0" destOrd="0" presId="urn:microsoft.com/office/officeart/2005/8/layout/hProcess9"/>
    <dgm:cxn modelId="{EE0086E7-B1AB-41BB-87C5-9E2C01B13BB4}" srcId="{49710E70-8817-4050-8331-BC742F18E416}" destId="{743470E9-1BF5-4ABF-B98B-F650E2355F25}" srcOrd="0" destOrd="0" parTransId="{BF70090E-9889-442A-8AEF-F906A881C84C}" sibTransId="{BB303862-9553-4B14-9020-AB648BFA96A1}"/>
    <dgm:cxn modelId="{B1E52BEE-D136-4C99-A3BF-4021E8903770}" type="presOf" srcId="{29663FE5-FB36-4A10-B48A-4F391D0DBA0A}" destId="{02A4984C-4A59-40EF-AE15-0EF09412D77D}" srcOrd="0" destOrd="0" presId="urn:microsoft.com/office/officeart/2005/8/layout/hProcess9"/>
    <dgm:cxn modelId="{D24CF521-60C4-418C-B223-5DE9C73FD83D}" type="presParOf" srcId="{502BC979-0D9E-4035-98BF-8076F37F75F9}" destId="{72173F7C-3D7D-492F-ACF9-2D7FACFDFEA7}" srcOrd="0" destOrd="0" presId="urn:microsoft.com/office/officeart/2005/8/layout/hProcess9"/>
    <dgm:cxn modelId="{D126ADED-0462-4E33-9D98-0A35BF4306AA}" type="presParOf" srcId="{502BC979-0D9E-4035-98BF-8076F37F75F9}" destId="{DE3B28CB-37DE-46EC-B467-3FDA62E8CAB6}" srcOrd="1" destOrd="0" presId="urn:microsoft.com/office/officeart/2005/8/layout/hProcess9"/>
    <dgm:cxn modelId="{90738E1F-94DD-4DAA-BC18-51866B39C190}" type="presParOf" srcId="{DE3B28CB-37DE-46EC-B467-3FDA62E8CAB6}" destId="{F55930BC-DD88-49EE-A277-50EC820AEC83}" srcOrd="0" destOrd="0" presId="urn:microsoft.com/office/officeart/2005/8/layout/hProcess9"/>
    <dgm:cxn modelId="{CFBA669A-FF26-462C-BE74-8B6B60213097}" type="presParOf" srcId="{DE3B28CB-37DE-46EC-B467-3FDA62E8CAB6}" destId="{DDB071AE-B979-46FF-A5D0-C89B5C766417}" srcOrd="1" destOrd="0" presId="urn:microsoft.com/office/officeart/2005/8/layout/hProcess9"/>
    <dgm:cxn modelId="{0D7B73D4-A0AD-404F-BFD9-B97B6CAD6CB5}" type="presParOf" srcId="{DE3B28CB-37DE-46EC-B467-3FDA62E8CAB6}" destId="{BE158530-9FAF-4F47-9487-7FD7C1BA8A93}" srcOrd="2" destOrd="0" presId="urn:microsoft.com/office/officeart/2005/8/layout/hProcess9"/>
    <dgm:cxn modelId="{0DE17E7F-7122-4DD8-83FF-759AE338AE49}" type="presParOf" srcId="{DE3B28CB-37DE-46EC-B467-3FDA62E8CAB6}" destId="{35607BFA-44D4-4583-BAD5-A56F099A52CB}" srcOrd="3" destOrd="0" presId="urn:microsoft.com/office/officeart/2005/8/layout/hProcess9"/>
    <dgm:cxn modelId="{815D9003-FE66-409A-982C-1774364046A2}" type="presParOf" srcId="{DE3B28CB-37DE-46EC-B467-3FDA62E8CAB6}" destId="{02A4984C-4A59-40EF-AE15-0EF09412D77D}" srcOrd="4" destOrd="0" presId="urn:microsoft.com/office/officeart/2005/8/layout/hProcess9"/>
    <dgm:cxn modelId="{B7339AF6-65D3-48B9-A8CB-DC6E26DF49E6}" type="presParOf" srcId="{DE3B28CB-37DE-46EC-B467-3FDA62E8CAB6}" destId="{F46CC12A-5503-410E-A52C-69B87241DF75}" srcOrd="5" destOrd="0" presId="urn:microsoft.com/office/officeart/2005/8/layout/hProcess9"/>
    <dgm:cxn modelId="{D7B879DF-0ECA-4CFB-98E4-2313745E64A6}" type="presParOf" srcId="{DE3B28CB-37DE-46EC-B467-3FDA62E8CAB6}" destId="{4CA15518-D1B3-459B-B386-37D9195B0677}" srcOrd="6" destOrd="0" presId="urn:microsoft.com/office/officeart/2005/8/layout/hProcess9"/>
    <dgm:cxn modelId="{6B330834-F85B-4C44-BBB6-2B36EA518DA3}" type="presParOf" srcId="{DE3B28CB-37DE-46EC-B467-3FDA62E8CAB6}" destId="{A7F56611-A744-4F6E-98E8-DEE15CC04B62}" srcOrd="7" destOrd="0" presId="urn:microsoft.com/office/officeart/2005/8/layout/hProcess9"/>
    <dgm:cxn modelId="{AB03C14E-90E5-43EB-AD0B-03CCB6A1D1BA}" type="presParOf" srcId="{DE3B28CB-37DE-46EC-B467-3FDA62E8CAB6}" destId="{64CFF0D9-A084-41A1-8166-E95F6900CA95}" srcOrd="8"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4.xml><?xml version="1.0" encoding="utf-8"?>
<dgm:dataModel xmlns:dgm="http://schemas.openxmlformats.org/drawingml/2006/diagram" xmlns:a="http://schemas.openxmlformats.org/drawingml/2006/main">
  <dgm:ptLst>
    <dgm:pt modelId="{49710E70-8817-4050-8331-BC742F18E416}" type="doc">
      <dgm:prSet loTypeId="urn:microsoft.com/office/officeart/2005/8/layout/hProcess9" loCatId="process" qsTypeId="urn:microsoft.com/office/officeart/2005/8/quickstyle/simple4" qsCatId="simple" csTypeId="urn:microsoft.com/office/officeart/2005/8/colors/colorful1" csCatId="colorful" phldr="1"/>
      <dgm:spPr/>
    </dgm:pt>
    <dgm:pt modelId="{743470E9-1BF5-4ABF-B98B-F650E2355F25}">
      <dgm:prSet phldrT="[Text]" custT="1"/>
      <dgm:spPr/>
      <dgm:t>
        <a:bodyPr/>
        <a:lstStyle/>
        <a:p>
          <a:r>
            <a:rPr lang="en-US" sz="2000"/>
            <a:t>Internal Standard Addition and Oligo Extraction from Plasma</a:t>
          </a:r>
        </a:p>
      </dgm:t>
    </dgm:pt>
    <dgm:pt modelId="{BF70090E-9889-442A-8AEF-F906A881C84C}" type="parTrans" cxnId="{EE0086E7-B1AB-41BB-87C5-9E2C01B13BB4}">
      <dgm:prSet/>
      <dgm:spPr/>
      <dgm:t>
        <a:bodyPr/>
        <a:lstStyle/>
        <a:p>
          <a:endParaRPr lang="en-US"/>
        </a:p>
      </dgm:t>
    </dgm:pt>
    <dgm:pt modelId="{BB303862-9553-4B14-9020-AB648BFA96A1}" type="sibTrans" cxnId="{EE0086E7-B1AB-41BB-87C5-9E2C01B13BB4}">
      <dgm:prSet/>
      <dgm:spPr/>
      <dgm:t>
        <a:bodyPr/>
        <a:lstStyle/>
        <a:p>
          <a:endParaRPr lang="en-US"/>
        </a:p>
      </dgm:t>
    </dgm:pt>
    <dgm:pt modelId="{785C3A27-8E1E-40A7-90B3-91BCCF4D7A5D}">
      <dgm:prSet phldrT="[Text]" custT="1"/>
      <dgm:spPr/>
      <dgm:t>
        <a:bodyPr/>
        <a:lstStyle/>
        <a:p>
          <a:r>
            <a:rPr lang="en-US" sz="1800"/>
            <a:t>Evaporation and Reconstituted in LC-MS compatible solvents</a:t>
          </a:r>
        </a:p>
      </dgm:t>
    </dgm:pt>
    <dgm:pt modelId="{CEAFBDDE-12F8-4310-ABC9-33E8FFCF0B30}" type="parTrans" cxnId="{7259032E-8641-4A4E-8A1D-3522934954A5}">
      <dgm:prSet/>
      <dgm:spPr/>
      <dgm:t>
        <a:bodyPr/>
        <a:lstStyle/>
        <a:p>
          <a:endParaRPr lang="en-US"/>
        </a:p>
      </dgm:t>
    </dgm:pt>
    <dgm:pt modelId="{3B4ED747-0635-49C2-BF83-15D22476C629}" type="sibTrans" cxnId="{7259032E-8641-4A4E-8A1D-3522934954A5}">
      <dgm:prSet/>
      <dgm:spPr/>
      <dgm:t>
        <a:bodyPr/>
        <a:lstStyle/>
        <a:p>
          <a:endParaRPr lang="en-US"/>
        </a:p>
      </dgm:t>
    </dgm:pt>
    <dgm:pt modelId="{29663FE5-FB36-4A10-B48A-4F391D0DBA0A}">
      <dgm:prSet phldrT="[Text]" custT="1"/>
      <dgm:spPr/>
      <dgm:t>
        <a:bodyPr/>
        <a:lstStyle/>
        <a:p>
          <a:r>
            <a:rPr lang="en-US" sz="2000"/>
            <a:t>RPLC and HR MS Analysis</a:t>
          </a:r>
        </a:p>
      </dgm:t>
    </dgm:pt>
    <dgm:pt modelId="{43D49A7C-BC7D-4466-A919-B429D2F50AC7}" type="parTrans" cxnId="{EC17B804-7162-4F84-84CA-3AF8D5F2CB92}">
      <dgm:prSet/>
      <dgm:spPr/>
      <dgm:t>
        <a:bodyPr/>
        <a:lstStyle/>
        <a:p>
          <a:endParaRPr lang="en-US"/>
        </a:p>
      </dgm:t>
    </dgm:pt>
    <dgm:pt modelId="{D6FD9EBB-4EAC-4216-96D6-3932E663B9E3}" type="sibTrans" cxnId="{EC17B804-7162-4F84-84CA-3AF8D5F2CB92}">
      <dgm:prSet/>
      <dgm:spPr/>
      <dgm:t>
        <a:bodyPr/>
        <a:lstStyle/>
        <a:p>
          <a:endParaRPr lang="en-US"/>
        </a:p>
      </dgm:t>
    </dgm:pt>
    <dgm:pt modelId="{8583939A-95DB-4791-8B15-43D3866DDBB8}">
      <dgm:prSet phldrT="[Text]" custT="1"/>
      <dgm:spPr/>
      <dgm:t>
        <a:bodyPr/>
        <a:lstStyle/>
        <a:p>
          <a:r>
            <a:rPr lang="en-US" sz="2000"/>
            <a:t>Peak Detection</a:t>
          </a:r>
        </a:p>
      </dgm:t>
    </dgm:pt>
    <dgm:pt modelId="{1AFB8789-FC31-4D03-917C-B8075FD6E736}" type="parTrans" cxnId="{84ED153A-DFA0-443E-A6A8-C77EB1B0A6BE}">
      <dgm:prSet/>
      <dgm:spPr/>
      <dgm:t>
        <a:bodyPr/>
        <a:lstStyle/>
        <a:p>
          <a:endParaRPr lang="en-US"/>
        </a:p>
      </dgm:t>
    </dgm:pt>
    <dgm:pt modelId="{E42CF0C9-5C5D-4A66-9D33-8FEDC0F9EFD5}" type="sibTrans" cxnId="{84ED153A-DFA0-443E-A6A8-C77EB1B0A6BE}">
      <dgm:prSet/>
      <dgm:spPr/>
      <dgm:t>
        <a:bodyPr/>
        <a:lstStyle/>
        <a:p>
          <a:endParaRPr lang="en-US"/>
        </a:p>
      </dgm:t>
    </dgm:pt>
    <dgm:pt modelId="{DA2AA952-0A4D-4DA7-827C-141F8CFEBD54}">
      <dgm:prSet phldrT="[Text]" custT="1"/>
      <dgm:spPr/>
      <dgm:t>
        <a:bodyPr/>
        <a:lstStyle/>
        <a:p>
          <a:r>
            <a:rPr lang="en-US" sz="1800"/>
            <a:t>Sample Quantitation by Interpolation to Std Curve and IS normalization</a:t>
          </a:r>
        </a:p>
      </dgm:t>
    </dgm:pt>
    <dgm:pt modelId="{2A222647-5EC1-4D31-A07C-39D9EE970597}" type="parTrans" cxnId="{8E69045F-07A4-40E0-84D7-BABC1E82B7CC}">
      <dgm:prSet/>
      <dgm:spPr/>
      <dgm:t>
        <a:bodyPr/>
        <a:lstStyle/>
        <a:p>
          <a:endParaRPr lang="en-US"/>
        </a:p>
      </dgm:t>
    </dgm:pt>
    <dgm:pt modelId="{50A4B037-0DD4-4765-BEEE-46C9B90C53F8}" type="sibTrans" cxnId="{8E69045F-07A4-40E0-84D7-BABC1E82B7CC}">
      <dgm:prSet/>
      <dgm:spPr/>
      <dgm:t>
        <a:bodyPr/>
        <a:lstStyle/>
        <a:p>
          <a:endParaRPr lang="en-US"/>
        </a:p>
      </dgm:t>
    </dgm:pt>
    <dgm:pt modelId="{502BC979-0D9E-4035-98BF-8076F37F75F9}" type="pres">
      <dgm:prSet presAssocID="{49710E70-8817-4050-8331-BC742F18E416}" presName="CompostProcess" presStyleCnt="0">
        <dgm:presLayoutVars>
          <dgm:dir/>
          <dgm:resizeHandles val="exact"/>
        </dgm:presLayoutVars>
      </dgm:prSet>
      <dgm:spPr/>
    </dgm:pt>
    <dgm:pt modelId="{72173F7C-3D7D-492F-ACF9-2D7FACFDFEA7}" type="pres">
      <dgm:prSet presAssocID="{49710E70-8817-4050-8331-BC742F18E416}" presName="arrow" presStyleLbl="bgShp" presStyleIdx="0" presStyleCnt="1"/>
      <dgm:spPr>
        <a:solidFill>
          <a:schemeClr val="accent4">
            <a:lumMod val="40000"/>
            <a:lumOff val="60000"/>
          </a:schemeClr>
        </a:solidFill>
      </dgm:spPr>
    </dgm:pt>
    <dgm:pt modelId="{DE3B28CB-37DE-46EC-B467-3FDA62E8CAB6}" type="pres">
      <dgm:prSet presAssocID="{49710E70-8817-4050-8331-BC742F18E416}" presName="linearProcess" presStyleCnt="0"/>
      <dgm:spPr/>
    </dgm:pt>
    <dgm:pt modelId="{F55930BC-DD88-49EE-A277-50EC820AEC83}" type="pres">
      <dgm:prSet presAssocID="{743470E9-1BF5-4ABF-B98B-F650E2355F25}" presName="textNode" presStyleLbl="node1" presStyleIdx="0" presStyleCnt="5">
        <dgm:presLayoutVars>
          <dgm:bulletEnabled val="1"/>
        </dgm:presLayoutVars>
      </dgm:prSet>
      <dgm:spPr/>
    </dgm:pt>
    <dgm:pt modelId="{DDB071AE-B979-46FF-A5D0-C89B5C766417}" type="pres">
      <dgm:prSet presAssocID="{BB303862-9553-4B14-9020-AB648BFA96A1}" presName="sibTrans" presStyleCnt="0"/>
      <dgm:spPr/>
    </dgm:pt>
    <dgm:pt modelId="{BE158530-9FAF-4F47-9487-7FD7C1BA8A93}" type="pres">
      <dgm:prSet presAssocID="{785C3A27-8E1E-40A7-90B3-91BCCF4D7A5D}" presName="textNode" presStyleLbl="node1" presStyleIdx="1" presStyleCnt="5">
        <dgm:presLayoutVars>
          <dgm:bulletEnabled val="1"/>
        </dgm:presLayoutVars>
      </dgm:prSet>
      <dgm:spPr/>
    </dgm:pt>
    <dgm:pt modelId="{35607BFA-44D4-4583-BAD5-A56F099A52CB}" type="pres">
      <dgm:prSet presAssocID="{3B4ED747-0635-49C2-BF83-15D22476C629}" presName="sibTrans" presStyleCnt="0"/>
      <dgm:spPr/>
    </dgm:pt>
    <dgm:pt modelId="{02A4984C-4A59-40EF-AE15-0EF09412D77D}" type="pres">
      <dgm:prSet presAssocID="{29663FE5-FB36-4A10-B48A-4F391D0DBA0A}" presName="textNode" presStyleLbl="node1" presStyleIdx="2" presStyleCnt="5">
        <dgm:presLayoutVars>
          <dgm:bulletEnabled val="1"/>
        </dgm:presLayoutVars>
      </dgm:prSet>
      <dgm:spPr/>
    </dgm:pt>
    <dgm:pt modelId="{F46CC12A-5503-410E-A52C-69B87241DF75}" type="pres">
      <dgm:prSet presAssocID="{D6FD9EBB-4EAC-4216-96D6-3932E663B9E3}" presName="sibTrans" presStyleCnt="0"/>
      <dgm:spPr/>
    </dgm:pt>
    <dgm:pt modelId="{4CA15518-D1B3-459B-B386-37D9195B0677}" type="pres">
      <dgm:prSet presAssocID="{8583939A-95DB-4791-8B15-43D3866DDBB8}" presName="textNode" presStyleLbl="node1" presStyleIdx="3" presStyleCnt="5">
        <dgm:presLayoutVars>
          <dgm:bulletEnabled val="1"/>
        </dgm:presLayoutVars>
      </dgm:prSet>
      <dgm:spPr/>
    </dgm:pt>
    <dgm:pt modelId="{A7F56611-A744-4F6E-98E8-DEE15CC04B62}" type="pres">
      <dgm:prSet presAssocID="{E42CF0C9-5C5D-4A66-9D33-8FEDC0F9EFD5}" presName="sibTrans" presStyleCnt="0"/>
      <dgm:spPr/>
    </dgm:pt>
    <dgm:pt modelId="{64CFF0D9-A084-41A1-8166-E95F6900CA95}" type="pres">
      <dgm:prSet presAssocID="{DA2AA952-0A4D-4DA7-827C-141F8CFEBD54}" presName="textNode" presStyleLbl="node1" presStyleIdx="4" presStyleCnt="5">
        <dgm:presLayoutVars>
          <dgm:bulletEnabled val="1"/>
        </dgm:presLayoutVars>
      </dgm:prSet>
      <dgm:spPr/>
    </dgm:pt>
  </dgm:ptLst>
  <dgm:cxnLst>
    <dgm:cxn modelId="{EC17B804-7162-4F84-84CA-3AF8D5F2CB92}" srcId="{49710E70-8817-4050-8331-BC742F18E416}" destId="{29663FE5-FB36-4A10-B48A-4F391D0DBA0A}" srcOrd="2" destOrd="0" parTransId="{43D49A7C-BC7D-4466-A919-B429D2F50AC7}" sibTransId="{D6FD9EBB-4EAC-4216-96D6-3932E663B9E3}"/>
    <dgm:cxn modelId="{7259032E-8641-4A4E-8A1D-3522934954A5}" srcId="{49710E70-8817-4050-8331-BC742F18E416}" destId="{785C3A27-8E1E-40A7-90B3-91BCCF4D7A5D}" srcOrd="1" destOrd="0" parTransId="{CEAFBDDE-12F8-4310-ABC9-33E8FFCF0B30}" sibTransId="{3B4ED747-0635-49C2-BF83-15D22476C629}"/>
    <dgm:cxn modelId="{84ED153A-DFA0-443E-A6A8-C77EB1B0A6BE}" srcId="{49710E70-8817-4050-8331-BC742F18E416}" destId="{8583939A-95DB-4791-8B15-43D3866DDBB8}" srcOrd="3" destOrd="0" parTransId="{1AFB8789-FC31-4D03-917C-B8075FD6E736}" sibTransId="{E42CF0C9-5C5D-4A66-9D33-8FEDC0F9EFD5}"/>
    <dgm:cxn modelId="{8E69045F-07A4-40E0-84D7-BABC1E82B7CC}" srcId="{49710E70-8817-4050-8331-BC742F18E416}" destId="{DA2AA952-0A4D-4DA7-827C-141F8CFEBD54}" srcOrd="4" destOrd="0" parTransId="{2A222647-5EC1-4D31-A07C-39D9EE970597}" sibTransId="{50A4B037-0DD4-4765-BEEE-46C9B90C53F8}"/>
    <dgm:cxn modelId="{751EBA63-560E-4278-8E54-EF406B56B001}" type="presOf" srcId="{743470E9-1BF5-4ABF-B98B-F650E2355F25}" destId="{F55930BC-DD88-49EE-A277-50EC820AEC83}" srcOrd="0" destOrd="0" presId="urn:microsoft.com/office/officeart/2005/8/layout/hProcess9"/>
    <dgm:cxn modelId="{037E608A-3969-4BD5-BC15-DD356062CBDF}" type="presOf" srcId="{785C3A27-8E1E-40A7-90B3-91BCCF4D7A5D}" destId="{BE158530-9FAF-4F47-9487-7FD7C1BA8A93}" srcOrd="0" destOrd="0" presId="urn:microsoft.com/office/officeart/2005/8/layout/hProcess9"/>
    <dgm:cxn modelId="{1781ECA3-C5BC-44B6-9664-2EFCEF95E3A6}" type="presOf" srcId="{8583939A-95DB-4791-8B15-43D3866DDBB8}" destId="{4CA15518-D1B3-459B-B386-37D9195B0677}" srcOrd="0" destOrd="0" presId="urn:microsoft.com/office/officeart/2005/8/layout/hProcess9"/>
    <dgm:cxn modelId="{D05A22CE-04C4-4ED5-A9B6-88F37C0678DE}" type="presOf" srcId="{DA2AA952-0A4D-4DA7-827C-141F8CFEBD54}" destId="{64CFF0D9-A084-41A1-8166-E95F6900CA95}" srcOrd="0" destOrd="0" presId="urn:microsoft.com/office/officeart/2005/8/layout/hProcess9"/>
    <dgm:cxn modelId="{DDAB4EDA-1737-42C0-B81B-276655F75373}" type="presOf" srcId="{49710E70-8817-4050-8331-BC742F18E416}" destId="{502BC979-0D9E-4035-98BF-8076F37F75F9}" srcOrd="0" destOrd="0" presId="urn:microsoft.com/office/officeart/2005/8/layout/hProcess9"/>
    <dgm:cxn modelId="{EE0086E7-B1AB-41BB-87C5-9E2C01B13BB4}" srcId="{49710E70-8817-4050-8331-BC742F18E416}" destId="{743470E9-1BF5-4ABF-B98B-F650E2355F25}" srcOrd="0" destOrd="0" parTransId="{BF70090E-9889-442A-8AEF-F906A881C84C}" sibTransId="{BB303862-9553-4B14-9020-AB648BFA96A1}"/>
    <dgm:cxn modelId="{B1E52BEE-D136-4C99-A3BF-4021E8903770}" type="presOf" srcId="{29663FE5-FB36-4A10-B48A-4F391D0DBA0A}" destId="{02A4984C-4A59-40EF-AE15-0EF09412D77D}" srcOrd="0" destOrd="0" presId="urn:microsoft.com/office/officeart/2005/8/layout/hProcess9"/>
    <dgm:cxn modelId="{D24CF521-60C4-418C-B223-5DE9C73FD83D}" type="presParOf" srcId="{502BC979-0D9E-4035-98BF-8076F37F75F9}" destId="{72173F7C-3D7D-492F-ACF9-2D7FACFDFEA7}" srcOrd="0" destOrd="0" presId="urn:microsoft.com/office/officeart/2005/8/layout/hProcess9"/>
    <dgm:cxn modelId="{D126ADED-0462-4E33-9D98-0A35BF4306AA}" type="presParOf" srcId="{502BC979-0D9E-4035-98BF-8076F37F75F9}" destId="{DE3B28CB-37DE-46EC-B467-3FDA62E8CAB6}" srcOrd="1" destOrd="0" presId="urn:microsoft.com/office/officeart/2005/8/layout/hProcess9"/>
    <dgm:cxn modelId="{90738E1F-94DD-4DAA-BC18-51866B39C190}" type="presParOf" srcId="{DE3B28CB-37DE-46EC-B467-3FDA62E8CAB6}" destId="{F55930BC-DD88-49EE-A277-50EC820AEC83}" srcOrd="0" destOrd="0" presId="urn:microsoft.com/office/officeart/2005/8/layout/hProcess9"/>
    <dgm:cxn modelId="{CFBA669A-FF26-462C-BE74-8B6B60213097}" type="presParOf" srcId="{DE3B28CB-37DE-46EC-B467-3FDA62E8CAB6}" destId="{DDB071AE-B979-46FF-A5D0-C89B5C766417}" srcOrd="1" destOrd="0" presId="urn:microsoft.com/office/officeart/2005/8/layout/hProcess9"/>
    <dgm:cxn modelId="{0D7B73D4-A0AD-404F-BFD9-B97B6CAD6CB5}" type="presParOf" srcId="{DE3B28CB-37DE-46EC-B467-3FDA62E8CAB6}" destId="{BE158530-9FAF-4F47-9487-7FD7C1BA8A93}" srcOrd="2" destOrd="0" presId="urn:microsoft.com/office/officeart/2005/8/layout/hProcess9"/>
    <dgm:cxn modelId="{0DE17E7F-7122-4DD8-83FF-759AE338AE49}" type="presParOf" srcId="{DE3B28CB-37DE-46EC-B467-3FDA62E8CAB6}" destId="{35607BFA-44D4-4583-BAD5-A56F099A52CB}" srcOrd="3" destOrd="0" presId="urn:microsoft.com/office/officeart/2005/8/layout/hProcess9"/>
    <dgm:cxn modelId="{815D9003-FE66-409A-982C-1774364046A2}" type="presParOf" srcId="{DE3B28CB-37DE-46EC-B467-3FDA62E8CAB6}" destId="{02A4984C-4A59-40EF-AE15-0EF09412D77D}" srcOrd="4" destOrd="0" presId="urn:microsoft.com/office/officeart/2005/8/layout/hProcess9"/>
    <dgm:cxn modelId="{B7339AF6-65D3-48B9-A8CB-DC6E26DF49E6}" type="presParOf" srcId="{DE3B28CB-37DE-46EC-B467-3FDA62E8CAB6}" destId="{F46CC12A-5503-410E-A52C-69B87241DF75}" srcOrd="5" destOrd="0" presId="urn:microsoft.com/office/officeart/2005/8/layout/hProcess9"/>
    <dgm:cxn modelId="{D7B879DF-0ECA-4CFB-98E4-2313745E64A6}" type="presParOf" srcId="{DE3B28CB-37DE-46EC-B467-3FDA62E8CAB6}" destId="{4CA15518-D1B3-459B-B386-37D9195B0677}" srcOrd="6" destOrd="0" presId="urn:microsoft.com/office/officeart/2005/8/layout/hProcess9"/>
    <dgm:cxn modelId="{6B330834-F85B-4C44-BBB6-2B36EA518DA3}" type="presParOf" srcId="{DE3B28CB-37DE-46EC-B467-3FDA62E8CAB6}" destId="{A7F56611-A744-4F6E-98E8-DEE15CC04B62}" srcOrd="7" destOrd="0" presId="urn:microsoft.com/office/officeart/2005/8/layout/hProcess9"/>
    <dgm:cxn modelId="{AB03C14E-90E5-43EB-AD0B-03CCB6A1D1BA}" type="presParOf" srcId="{DE3B28CB-37DE-46EC-B467-3FDA62E8CAB6}" destId="{64CFF0D9-A084-41A1-8166-E95F6900CA95}" srcOrd="8"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83F2A3-BCE5-47C8-AEA5-64941B798041}">
      <dsp:nvSpPr>
        <dsp:cNvPr id="0" name=""/>
        <dsp:cNvSpPr/>
      </dsp:nvSpPr>
      <dsp:spPr>
        <a:xfrm>
          <a:off x="8384884" y="3037430"/>
          <a:ext cx="1438129" cy="499185"/>
        </a:xfrm>
        <a:custGeom>
          <a:avLst/>
          <a:gdLst/>
          <a:ahLst/>
          <a:cxnLst/>
          <a:rect l="0" t="0" r="0" b="0"/>
          <a:pathLst>
            <a:path>
              <a:moveTo>
                <a:pt x="0" y="0"/>
              </a:moveTo>
              <a:lnTo>
                <a:pt x="0" y="249592"/>
              </a:lnTo>
              <a:lnTo>
                <a:pt x="1438129" y="249592"/>
              </a:lnTo>
              <a:lnTo>
                <a:pt x="1438129" y="49918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D0ACE30-FB36-424D-ACBC-FE2D99A5F499}">
      <dsp:nvSpPr>
        <dsp:cNvPr id="0" name=""/>
        <dsp:cNvSpPr/>
      </dsp:nvSpPr>
      <dsp:spPr>
        <a:xfrm>
          <a:off x="6946754" y="3037430"/>
          <a:ext cx="1438129" cy="499185"/>
        </a:xfrm>
        <a:custGeom>
          <a:avLst/>
          <a:gdLst/>
          <a:ahLst/>
          <a:cxnLst/>
          <a:rect l="0" t="0" r="0" b="0"/>
          <a:pathLst>
            <a:path>
              <a:moveTo>
                <a:pt x="1438129" y="0"/>
              </a:moveTo>
              <a:lnTo>
                <a:pt x="1438129" y="249592"/>
              </a:lnTo>
              <a:lnTo>
                <a:pt x="0" y="249592"/>
              </a:lnTo>
              <a:lnTo>
                <a:pt x="0" y="49918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81DB36D-C320-476E-84AA-9E679065EB79}">
      <dsp:nvSpPr>
        <dsp:cNvPr id="0" name=""/>
        <dsp:cNvSpPr/>
      </dsp:nvSpPr>
      <dsp:spPr>
        <a:xfrm>
          <a:off x="5508625" y="1349708"/>
          <a:ext cx="2876259" cy="499185"/>
        </a:xfrm>
        <a:custGeom>
          <a:avLst/>
          <a:gdLst/>
          <a:ahLst/>
          <a:cxnLst/>
          <a:rect l="0" t="0" r="0" b="0"/>
          <a:pathLst>
            <a:path>
              <a:moveTo>
                <a:pt x="0" y="0"/>
              </a:moveTo>
              <a:lnTo>
                <a:pt x="0" y="249592"/>
              </a:lnTo>
              <a:lnTo>
                <a:pt x="2876259" y="249592"/>
              </a:lnTo>
              <a:lnTo>
                <a:pt x="2876259" y="49918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2C76C47-C66F-4596-898B-F3779C68F2B8}">
      <dsp:nvSpPr>
        <dsp:cNvPr id="0" name=""/>
        <dsp:cNvSpPr/>
      </dsp:nvSpPr>
      <dsp:spPr>
        <a:xfrm>
          <a:off x="2632365" y="3037430"/>
          <a:ext cx="1438129" cy="499185"/>
        </a:xfrm>
        <a:custGeom>
          <a:avLst/>
          <a:gdLst/>
          <a:ahLst/>
          <a:cxnLst/>
          <a:rect l="0" t="0" r="0" b="0"/>
          <a:pathLst>
            <a:path>
              <a:moveTo>
                <a:pt x="0" y="0"/>
              </a:moveTo>
              <a:lnTo>
                <a:pt x="0" y="249592"/>
              </a:lnTo>
              <a:lnTo>
                <a:pt x="1438129" y="249592"/>
              </a:lnTo>
              <a:lnTo>
                <a:pt x="1438129" y="49918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1F96919-FDE1-48E2-A407-FF209E6C0805}">
      <dsp:nvSpPr>
        <dsp:cNvPr id="0" name=""/>
        <dsp:cNvSpPr/>
      </dsp:nvSpPr>
      <dsp:spPr>
        <a:xfrm>
          <a:off x="1194235" y="3037430"/>
          <a:ext cx="1438129" cy="499185"/>
        </a:xfrm>
        <a:custGeom>
          <a:avLst/>
          <a:gdLst/>
          <a:ahLst/>
          <a:cxnLst/>
          <a:rect l="0" t="0" r="0" b="0"/>
          <a:pathLst>
            <a:path>
              <a:moveTo>
                <a:pt x="1438129" y="0"/>
              </a:moveTo>
              <a:lnTo>
                <a:pt x="1438129" y="249592"/>
              </a:lnTo>
              <a:lnTo>
                <a:pt x="0" y="249592"/>
              </a:lnTo>
              <a:lnTo>
                <a:pt x="0" y="49918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AC5CD63-7BC6-46C3-9EBA-97667C402C4D}">
      <dsp:nvSpPr>
        <dsp:cNvPr id="0" name=""/>
        <dsp:cNvSpPr/>
      </dsp:nvSpPr>
      <dsp:spPr>
        <a:xfrm>
          <a:off x="2632365" y="1349708"/>
          <a:ext cx="2876259" cy="499185"/>
        </a:xfrm>
        <a:custGeom>
          <a:avLst/>
          <a:gdLst/>
          <a:ahLst/>
          <a:cxnLst/>
          <a:rect l="0" t="0" r="0" b="0"/>
          <a:pathLst>
            <a:path>
              <a:moveTo>
                <a:pt x="2876259" y="0"/>
              </a:moveTo>
              <a:lnTo>
                <a:pt x="2876259" y="249592"/>
              </a:lnTo>
              <a:lnTo>
                <a:pt x="0" y="249592"/>
              </a:lnTo>
              <a:lnTo>
                <a:pt x="0" y="49918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9C71392-2C6E-43D7-9D5A-DC39B2131AAD}">
      <dsp:nvSpPr>
        <dsp:cNvPr id="0" name=""/>
        <dsp:cNvSpPr/>
      </dsp:nvSpPr>
      <dsp:spPr>
        <a:xfrm>
          <a:off x="4320088" y="161171"/>
          <a:ext cx="2377073" cy="118853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sz="2200" kern="1200"/>
            <a:t>Oligonucleotide Quantification</a:t>
          </a:r>
        </a:p>
      </dsp:txBody>
      <dsp:txXfrm>
        <a:off x="4320088" y="161171"/>
        <a:ext cx="2377073" cy="1188536"/>
      </dsp:txXfrm>
    </dsp:sp>
    <dsp:sp modelId="{0C58809A-E5E6-468D-83EA-C74237AEF38B}">
      <dsp:nvSpPr>
        <dsp:cNvPr id="0" name=""/>
        <dsp:cNvSpPr/>
      </dsp:nvSpPr>
      <dsp:spPr>
        <a:xfrm>
          <a:off x="1443828" y="1848894"/>
          <a:ext cx="2377073" cy="1188536"/>
        </a:xfrm>
        <a:prstGeom prst="rect">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sz="2200" kern="1200"/>
            <a:t>Amplification</a:t>
          </a:r>
        </a:p>
      </dsp:txBody>
      <dsp:txXfrm>
        <a:off x="1443828" y="1848894"/>
        <a:ext cx="2377073" cy="1188536"/>
      </dsp:txXfrm>
    </dsp:sp>
    <dsp:sp modelId="{E8E3019F-EC56-4B55-8CD2-1E19267A0E50}">
      <dsp:nvSpPr>
        <dsp:cNvPr id="0" name=""/>
        <dsp:cNvSpPr/>
      </dsp:nvSpPr>
      <dsp:spPr>
        <a:xfrm>
          <a:off x="5698" y="3536616"/>
          <a:ext cx="2377073" cy="1188536"/>
        </a:xfrm>
        <a:prstGeom prst="rect">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sz="2200" kern="1200"/>
            <a:t>qPCR/ </a:t>
          </a:r>
        </a:p>
        <a:p>
          <a:pPr marL="0" lvl="0" indent="0" algn="ctr" defTabSz="977900">
            <a:lnSpc>
              <a:spcPct val="90000"/>
            </a:lnSpc>
            <a:spcBef>
              <a:spcPct val="0"/>
            </a:spcBef>
            <a:spcAft>
              <a:spcPct val="35000"/>
            </a:spcAft>
            <a:buNone/>
          </a:pPr>
          <a:r>
            <a:rPr lang="en-US" sz="2200" kern="1200"/>
            <a:t>RT-qPCR</a:t>
          </a:r>
        </a:p>
      </dsp:txBody>
      <dsp:txXfrm>
        <a:off x="5698" y="3536616"/>
        <a:ext cx="2377073" cy="1188536"/>
      </dsp:txXfrm>
    </dsp:sp>
    <dsp:sp modelId="{89B59470-0444-450D-B412-83C302A2CC01}">
      <dsp:nvSpPr>
        <dsp:cNvPr id="0" name=""/>
        <dsp:cNvSpPr/>
      </dsp:nvSpPr>
      <dsp:spPr>
        <a:xfrm>
          <a:off x="2881958" y="3536616"/>
          <a:ext cx="2377073" cy="1188536"/>
        </a:xfrm>
        <a:prstGeom prst="rect">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sz="2200" kern="1200" err="1"/>
            <a:t>dPCR</a:t>
          </a:r>
          <a:r>
            <a:rPr lang="en-US" sz="2200" kern="1200"/>
            <a:t>/</a:t>
          </a:r>
          <a:r>
            <a:rPr lang="en-US" sz="2200" kern="1200" err="1"/>
            <a:t>ddPCR</a:t>
          </a:r>
          <a:r>
            <a:rPr lang="en-US" sz="2200" kern="1200"/>
            <a:t>/</a:t>
          </a:r>
        </a:p>
        <a:p>
          <a:pPr marL="0" lvl="0" indent="0" algn="ctr" defTabSz="977900">
            <a:lnSpc>
              <a:spcPct val="90000"/>
            </a:lnSpc>
            <a:spcBef>
              <a:spcPct val="0"/>
            </a:spcBef>
            <a:spcAft>
              <a:spcPct val="35000"/>
            </a:spcAft>
            <a:buNone/>
          </a:pPr>
          <a:r>
            <a:rPr lang="en-US" sz="2200" kern="1200"/>
            <a:t>RT-(d)</a:t>
          </a:r>
          <a:r>
            <a:rPr lang="en-US" sz="2200" kern="1200" err="1"/>
            <a:t>dPCR</a:t>
          </a:r>
          <a:endParaRPr lang="en-US" sz="2200" kern="1200"/>
        </a:p>
      </dsp:txBody>
      <dsp:txXfrm>
        <a:off x="2881958" y="3536616"/>
        <a:ext cx="2377073" cy="1188536"/>
      </dsp:txXfrm>
    </dsp:sp>
    <dsp:sp modelId="{DBAD4506-1119-483C-A331-8A747ED566EC}">
      <dsp:nvSpPr>
        <dsp:cNvPr id="0" name=""/>
        <dsp:cNvSpPr/>
      </dsp:nvSpPr>
      <dsp:spPr>
        <a:xfrm>
          <a:off x="7196347" y="1848894"/>
          <a:ext cx="2377073" cy="1188536"/>
        </a:xfrm>
        <a:prstGeom prst="rect">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sz="2200" kern="1200"/>
            <a:t>Separation</a:t>
          </a:r>
        </a:p>
      </dsp:txBody>
      <dsp:txXfrm>
        <a:off x="7196347" y="1848894"/>
        <a:ext cx="2377073" cy="1188536"/>
      </dsp:txXfrm>
    </dsp:sp>
    <dsp:sp modelId="{A62A2C6A-C6E0-4595-AFB9-12B71316FBB5}">
      <dsp:nvSpPr>
        <dsp:cNvPr id="0" name=""/>
        <dsp:cNvSpPr/>
      </dsp:nvSpPr>
      <dsp:spPr>
        <a:xfrm>
          <a:off x="5758217" y="3536616"/>
          <a:ext cx="2377073" cy="1188536"/>
        </a:xfrm>
        <a:prstGeom prst="rect">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sz="2200" kern="1200"/>
            <a:t>Chromatographic Fluorescence Detection</a:t>
          </a:r>
        </a:p>
      </dsp:txBody>
      <dsp:txXfrm>
        <a:off x="5758217" y="3536616"/>
        <a:ext cx="2377073" cy="1188536"/>
      </dsp:txXfrm>
    </dsp:sp>
    <dsp:sp modelId="{7F207CAA-7BDD-416D-B13D-926122CD9EA1}">
      <dsp:nvSpPr>
        <dsp:cNvPr id="0" name=""/>
        <dsp:cNvSpPr/>
      </dsp:nvSpPr>
      <dsp:spPr>
        <a:xfrm>
          <a:off x="8634477" y="3536616"/>
          <a:ext cx="2377073" cy="1188536"/>
        </a:xfrm>
        <a:prstGeom prst="rect">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sz="2200" kern="1200"/>
            <a:t>Liquid Chromatography-Mass Spectrometry</a:t>
          </a:r>
        </a:p>
      </dsp:txBody>
      <dsp:txXfrm>
        <a:off x="8634477" y="3536616"/>
        <a:ext cx="2377073" cy="118853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173F7C-3D7D-492F-ACF9-2D7FACFDFEA7}">
      <dsp:nvSpPr>
        <dsp:cNvPr id="0" name=""/>
        <dsp:cNvSpPr/>
      </dsp:nvSpPr>
      <dsp:spPr>
        <a:xfrm>
          <a:off x="781272" y="0"/>
          <a:ext cx="8854417" cy="4673321"/>
        </a:xfrm>
        <a:prstGeom prst="rightArrow">
          <a:avLst/>
        </a:prstGeom>
        <a:solidFill>
          <a:schemeClr val="accent4">
            <a:lumMod val="40000"/>
            <a:lumOff val="60000"/>
          </a:schemeClr>
        </a:solidFill>
        <a:ln>
          <a:noFill/>
        </a:ln>
        <a:effectLst/>
      </dsp:spPr>
      <dsp:style>
        <a:lnRef idx="0">
          <a:scrgbClr r="0" g="0" b="0"/>
        </a:lnRef>
        <a:fillRef idx="1">
          <a:scrgbClr r="0" g="0" b="0"/>
        </a:fillRef>
        <a:effectRef idx="2">
          <a:scrgbClr r="0" g="0" b="0"/>
        </a:effectRef>
        <a:fontRef idx="minor"/>
      </dsp:style>
    </dsp:sp>
    <dsp:sp modelId="{F55930BC-DD88-49EE-A277-50EC820AEC83}">
      <dsp:nvSpPr>
        <dsp:cNvPr id="0" name=""/>
        <dsp:cNvSpPr/>
      </dsp:nvSpPr>
      <dsp:spPr>
        <a:xfrm>
          <a:off x="3051" y="1401996"/>
          <a:ext cx="1837210" cy="1869328"/>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Unique primer/probe set: Anti-CD19 CAR</a:t>
          </a:r>
        </a:p>
      </dsp:txBody>
      <dsp:txXfrm>
        <a:off x="92736" y="1491681"/>
        <a:ext cx="1657840" cy="1689958"/>
      </dsp:txXfrm>
    </dsp:sp>
    <dsp:sp modelId="{BE158530-9FAF-4F47-9487-7FD7C1BA8A93}">
      <dsp:nvSpPr>
        <dsp:cNvPr id="0" name=""/>
        <dsp:cNvSpPr/>
      </dsp:nvSpPr>
      <dsp:spPr>
        <a:xfrm>
          <a:off x="2146463" y="1401996"/>
          <a:ext cx="1837210" cy="1869328"/>
        </a:xfrm>
        <a:prstGeom prst="round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DNA Extraction from PBMC</a:t>
          </a:r>
        </a:p>
      </dsp:txBody>
      <dsp:txXfrm>
        <a:off x="2236148" y="1491681"/>
        <a:ext cx="1657840" cy="1689958"/>
      </dsp:txXfrm>
    </dsp:sp>
    <dsp:sp modelId="{02A4984C-4A59-40EF-AE15-0EF09412D77D}">
      <dsp:nvSpPr>
        <dsp:cNvPr id="0" name=""/>
        <dsp:cNvSpPr/>
      </dsp:nvSpPr>
      <dsp:spPr>
        <a:xfrm>
          <a:off x="4289875" y="1401996"/>
          <a:ext cx="1837210" cy="1869328"/>
        </a:xfrm>
        <a:prstGeom prst="round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 Amplification and Detection</a:t>
          </a:r>
        </a:p>
      </dsp:txBody>
      <dsp:txXfrm>
        <a:off x="4379560" y="1491681"/>
        <a:ext cx="1657840" cy="1689958"/>
      </dsp:txXfrm>
    </dsp:sp>
    <dsp:sp modelId="{4CA15518-D1B3-459B-B386-37D9195B0677}">
      <dsp:nvSpPr>
        <dsp:cNvPr id="0" name=""/>
        <dsp:cNvSpPr/>
      </dsp:nvSpPr>
      <dsp:spPr>
        <a:xfrm>
          <a:off x="6433287" y="1401996"/>
          <a:ext cx="1837210" cy="1869328"/>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cs typeface="Times New Roman" panose="02020603050405020304" pitchFamily="18" charset="0"/>
            </a:rPr>
            <a:t>Standards: </a:t>
          </a:r>
          <a:r>
            <a:rPr lang="en-US" sz="2000" kern="1200"/>
            <a:t>CAR-T DNA spiked pre-treatment patient DNA</a:t>
          </a:r>
          <a:r>
            <a:rPr lang="en-US" sz="2000" kern="1200">
              <a:cs typeface="Times New Roman" panose="02020603050405020304" pitchFamily="18" charset="0"/>
            </a:rPr>
            <a:t> </a:t>
          </a:r>
          <a:endParaRPr lang="en-US" sz="2000" kern="1200"/>
        </a:p>
      </dsp:txBody>
      <dsp:txXfrm>
        <a:off x="6522972" y="1491681"/>
        <a:ext cx="1657840" cy="1689958"/>
      </dsp:txXfrm>
    </dsp:sp>
    <dsp:sp modelId="{64CFF0D9-A084-41A1-8166-E95F6900CA95}">
      <dsp:nvSpPr>
        <dsp:cNvPr id="0" name=""/>
        <dsp:cNvSpPr/>
      </dsp:nvSpPr>
      <dsp:spPr>
        <a:xfrm>
          <a:off x="8576699" y="1401996"/>
          <a:ext cx="1837210" cy="1869328"/>
        </a:xfrm>
        <a:prstGeom prst="roundRect">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Sample Quantitation by Interpolation to Std Curve and unit conversion</a:t>
          </a:r>
        </a:p>
      </dsp:txBody>
      <dsp:txXfrm>
        <a:off x="8666384" y="1491681"/>
        <a:ext cx="1657840" cy="168995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173F7C-3D7D-492F-ACF9-2D7FACFDFEA7}">
      <dsp:nvSpPr>
        <dsp:cNvPr id="0" name=""/>
        <dsp:cNvSpPr/>
      </dsp:nvSpPr>
      <dsp:spPr>
        <a:xfrm>
          <a:off x="781272" y="0"/>
          <a:ext cx="8854417" cy="4673321"/>
        </a:xfrm>
        <a:prstGeom prst="rightArrow">
          <a:avLst/>
        </a:prstGeom>
        <a:solidFill>
          <a:schemeClr val="accent4">
            <a:lumMod val="40000"/>
            <a:lumOff val="60000"/>
          </a:schemeClr>
        </a:solidFill>
        <a:ln>
          <a:noFill/>
        </a:ln>
        <a:effectLst/>
      </dsp:spPr>
      <dsp:style>
        <a:lnRef idx="0">
          <a:scrgbClr r="0" g="0" b="0"/>
        </a:lnRef>
        <a:fillRef idx="1">
          <a:scrgbClr r="0" g="0" b="0"/>
        </a:fillRef>
        <a:effectRef idx="2">
          <a:scrgbClr r="0" g="0" b="0"/>
        </a:effectRef>
        <a:fontRef idx="minor"/>
      </dsp:style>
    </dsp:sp>
    <dsp:sp modelId="{F55930BC-DD88-49EE-A277-50EC820AEC83}">
      <dsp:nvSpPr>
        <dsp:cNvPr id="0" name=""/>
        <dsp:cNvSpPr/>
      </dsp:nvSpPr>
      <dsp:spPr>
        <a:xfrm>
          <a:off x="5681" y="1401996"/>
          <a:ext cx="1974370" cy="1869328"/>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Unique probe: Complementary to strand of interest</a:t>
          </a:r>
        </a:p>
      </dsp:txBody>
      <dsp:txXfrm>
        <a:off x="96934" y="1493249"/>
        <a:ext cx="1791864" cy="1686822"/>
      </dsp:txXfrm>
    </dsp:sp>
    <dsp:sp modelId="{BE158530-9FAF-4F47-9487-7FD7C1BA8A93}">
      <dsp:nvSpPr>
        <dsp:cNvPr id="0" name=""/>
        <dsp:cNvSpPr/>
      </dsp:nvSpPr>
      <dsp:spPr>
        <a:xfrm>
          <a:off x="2281167" y="1401996"/>
          <a:ext cx="1806691" cy="1869328"/>
        </a:xfrm>
        <a:prstGeom prst="round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Plasma Preparation </a:t>
          </a:r>
        </a:p>
      </dsp:txBody>
      <dsp:txXfrm>
        <a:off x="2369362" y="1490191"/>
        <a:ext cx="1630301" cy="1692938"/>
      </dsp:txXfrm>
    </dsp:sp>
    <dsp:sp modelId="{02A4984C-4A59-40EF-AE15-0EF09412D77D}">
      <dsp:nvSpPr>
        <dsp:cNvPr id="0" name=""/>
        <dsp:cNvSpPr/>
      </dsp:nvSpPr>
      <dsp:spPr>
        <a:xfrm>
          <a:off x="4388974" y="1401996"/>
          <a:ext cx="1806691" cy="1869328"/>
        </a:xfrm>
        <a:prstGeom prst="round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Probe Annealing</a:t>
          </a:r>
        </a:p>
      </dsp:txBody>
      <dsp:txXfrm>
        <a:off x="4477169" y="1490191"/>
        <a:ext cx="1630301" cy="1692938"/>
      </dsp:txXfrm>
    </dsp:sp>
    <dsp:sp modelId="{4CA15518-D1B3-459B-B386-37D9195B0677}">
      <dsp:nvSpPr>
        <dsp:cNvPr id="0" name=""/>
        <dsp:cNvSpPr/>
      </dsp:nvSpPr>
      <dsp:spPr>
        <a:xfrm>
          <a:off x="6496781" y="1401996"/>
          <a:ext cx="1806691" cy="1869328"/>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Separation and detection: ion exchange HPLC and fluorescence</a:t>
          </a:r>
        </a:p>
      </dsp:txBody>
      <dsp:txXfrm>
        <a:off x="6584976" y="1490191"/>
        <a:ext cx="1630301" cy="1692938"/>
      </dsp:txXfrm>
    </dsp:sp>
    <dsp:sp modelId="{64CFF0D9-A084-41A1-8166-E95F6900CA95}">
      <dsp:nvSpPr>
        <dsp:cNvPr id="0" name=""/>
        <dsp:cNvSpPr/>
      </dsp:nvSpPr>
      <dsp:spPr>
        <a:xfrm>
          <a:off x="8604588" y="1401996"/>
          <a:ext cx="1806691" cy="1869328"/>
        </a:xfrm>
        <a:prstGeom prst="roundRect">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Sample Quantitation by Interpolation to Std Curve</a:t>
          </a:r>
        </a:p>
      </dsp:txBody>
      <dsp:txXfrm>
        <a:off x="8692783" y="1490191"/>
        <a:ext cx="1630301" cy="169293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173F7C-3D7D-492F-ACF9-2D7FACFDFEA7}">
      <dsp:nvSpPr>
        <dsp:cNvPr id="0" name=""/>
        <dsp:cNvSpPr/>
      </dsp:nvSpPr>
      <dsp:spPr>
        <a:xfrm>
          <a:off x="781272" y="0"/>
          <a:ext cx="8854417" cy="4673321"/>
        </a:xfrm>
        <a:prstGeom prst="rightArrow">
          <a:avLst/>
        </a:prstGeom>
        <a:solidFill>
          <a:schemeClr val="accent4">
            <a:lumMod val="40000"/>
            <a:lumOff val="60000"/>
          </a:schemeClr>
        </a:solidFill>
        <a:ln>
          <a:noFill/>
        </a:ln>
        <a:effectLst/>
      </dsp:spPr>
      <dsp:style>
        <a:lnRef idx="0">
          <a:scrgbClr r="0" g="0" b="0"/>
        </a:lnRef>
        <a:fillRef idx="1">
          <a:scrgbClr r="0" g="0" b="0"/>
        </a:fillRef>
        <a:effectRef idx="2">
          <a:scrgbClr r="0" g="0" b="0"/>
        </a:effectRef>
        <a:fontRef idx="minor"/>
      </dsp:style>
    </dsp:sp>
    <dsp:sp modelId="{F55930BC-DD88-49EE-A277-50EC820AEC83}">
      <dsp:nvSpPr>
        <dsp:cNvPr id="0" name=""/>
        <dsp:cNvSpPr/>
      </dsp:nvSpPr>
      <dsp:spPr>
        <a:xfrm>
          <a:off x="3051" y="1401996"/>
          <a:ext cx="1837210" cy="1869328"/>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Internal Standard Addition and Oligo Extraction from Plasma</a:t>
          </a:r>
        </a:p>
      </dsp:txBody>
      <dsp:txXfrm>
        <a:off x="92736" y="1491681"/>
        <a:ext cx="1657840" cy="1689958"/>
      </dsp:txXfrm>
    </dsp:sp>
    <dsp:sp modelId="{BE158530-9FAF-4F47-9487-7FD7C1BA8A93}">
      <dsp:nvSpPr>
        <dsp:cNvPr id="0" name=""/>
        <dsp:cNvSpPr/>
      </dsp:nvSpPr>
      <dsp:spPr>
        <a:xfrm>
          <a:off x="2146463" y="1401996"/>
          <a:ext cx="1837210" cy="1869328"/>
        </a:xfrm>
        <a:prstGeom prst="round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Evaporation and Reconstituted in LC-MS compatible solvents</a:t>
          </a:r>
        </a:p>
      </dsp:txBody>
      <dsp:txXfrm>
        <a:off x="2236148" y="1491681"/>
        <a:ext cx="1657840" cy="1689958"/>
      </dsp:txXfrm>
    </dsp:sp>
    <dsp:sp modelId="{02A4984C-4A59-40EF-AE15-0EF09412D77D}">
      <dsp:nvSpPr>
        <dsp:cNvPr id="0" name=""/>
        <dsp:cNvSpPr/>
      </dsp:nvSpPr>
      <dsp:spPr>
        <a:xfrm>
          <a:off x="4289875" y="1401996"/>
          <a:ext cx="1837210" cy="1869328"/>
        </a:xfrm>
        <a:prstGeom prst="round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RPLC and HR MS Analysis</a:t>
          </a:r>
        </a:p>
      </dsp:txBody>
      <dsp:txXfrm>
        <a:off x="4379560" y="1491681"/>
        <a:ext cx="1657840" cy="1689958"/>
      </dsp:txXfrm>
    </dsp:sp>
    <dsp:sp modelId="{4CA15518-D1B3-459B-B386-37D9195B0677}">
      <dsp:nvSpPr>
        <dsp:cNvPr id="0" name=""/>
        <dsp:cNvSpPr/>
      </dsp:nvSpPr>
      <dsp:spPr>
        <a:xfrm>
          <a:off x="6433287" y="1401996"/>
          <a:ext cx="1837210" cy="1869328"/>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Peak Detection</a:t>
          </a:r>
        </a:p>
      </dsp:txBody>
      <dsp:txXfrm>
        <a:off x="6522972" y="1491681"/>
        <a:ext cx="1657840" cy="1689958"/>
      </dsp:txXfrm>
    </dsp:sp>
    <dsp:sp modelId="{64CFF0D9-A084-41A1-8166-E95F6900CA95}">
      <dsp:nvSpPr>
        <dsp:cNvPr id="0" name=""/>
        <dsp:cNvSpPr/>
      </dsp:nvSpPr>
      <dsp:spPr>
        <a:xfrm>
          <a:off x="8576699" y="1401996"/>
          <a:ext cx="1837210" cy="1869328"/>
        </a:xfrm>
        <a:prstGeom prst="roundRect">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Sample Quantitation by Interpolation to Std Curve and IS normalization</a:t>
          </a:r>
        </a:p>
      </dsp:txBody>
      <dsp:txXfrm>
        <a:off x="8666384" y="1491681"/>
        <a:ext cx="1657840" cy="1689958"/>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drawing1.xml.rels><?xml version="1.0" encoding="UTF-8" standalone="yes"?>
<Relationships xmlns="http://schemas.openxmlformats.org/package/2006/relationships"><Relationship Id="rId1" Type="http://schemas.openxmlformats.org/officeDocument/2006/relationships/image" Target="../media/image230.png"/></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06.e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242.emf"/><Relationship Id="rId1" Type="http://schemas.openxmlformats.org/officeDocument/2006/relationships/image" Target="../media/image24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49.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66.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69.emf"/></Relationships>
</file>

<file path=ppt/drawings/drawing1.xml><?xml version="1.0" encoding="utf-8"?>
<c:userShapes xmlns:c="http://schemas.openxmlformats.org/drawingml/2006/chart">
  <cdr:relSizeAnchor xmlns:cdr="http://schemas.openxmlformats.org/drawingml/2006/chartDrawing">
    <cdr:from>
      <cdr:x>0.41904</cdr:x>
      <cdr:y>0.56698</cdr:y>
    </cdr:from>
    <cdr:to>
      <cdr:x>0.5896</cdr:x>
      <cdr:y>0.67769</cdr:y>
    </cdr:to>
    <cdr:pic>
      <cdr:nvPicPr>
        <cdr:cNvPr id="2" name="chart">
          <a:extLst xmlns:a="http://schemas.openxmlformats.org/drawingml/2006/main">
            <a:ext uri="{FF2B5EF4-FFF2-40B4-BE49-F238E27FC236}">
              <a16:creationId xmlns:a16="http://schemas.microsoft.com/office/drawing/2014/main" id="{2A20A86A-682C-26A2-B090-C2EE8E569A02}"/>
            </a:ext>
          </a:extLst>
        </cdr:cNvPr>
        <cdr:cNvPicPr>
          <a:picLocks xmlns:a="http://schemas.openxmlformats.org/drawingml/2006/main" noChangeAspect="1"/>
        </cdr:cNvPicPr>
      </cdr:nvPicPr>
      <cdr:blipFill>
        <a:blip xmlns:a="http://schemas.openxmlformats.org/drawingml/2006/main" xmlns:r="http://schemas.openxmlformats.org/officeDocument/2006/relationships" r:embed="rId1"/>
        <a:stretch xmlns:a="http://schemas.openxmlformats.org/drawingml/2006/main">
          <a:fillRect/>
        </a:stretch>
      </cdr:blipFill>
      <cdr:spPr>
        <a:xfrm xmlns:a="http://schemas.openxmlformats.org/drawingml/2006/main">
          <a:off x="3115490" y="1935625"/>
          <a:ext cx="1268078" cy="377985"/>
        </a:xfrm>
        <a:prstGeom xmlns:a="http://schemas.openxmlformats.org/drawingml/2006/main" prst="rect">
          <a:avLst/>
        </a:prstGeom>
      </cdr:spPr>
    </cdr:pic>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904747DA-0F42-4966-900D-0321751FBEC3}"/>
              </a:ext>
            </a:extLst>
          </p:cNvPr>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a:extLst>
              <a:ext uri="{FF2B5EF4-FFF2-40B4-BE49-F238E27FC236}">
                <a16:creationId xmlns:a16="http://schemas.microsoft.com/office/drawing/2014/main" id="{CEFAA5F2-8284-434A-936B-150365A849D1}"/>
              </a:ext>
            </a:extLst>
          </p:cNvPr>
          <p:cNvSpPr>
            <a:spLocks noGrp="1"/>
          </p:cNvSpPr>
          <p:nvPr>
            <p:ph type="dt" sz="quarter" idx="1"/>
          </p:nvPr>
        </p:nvSpPr>
        <p:spPr>
          <a:xfrm>
            <a:off x="3970938" y="0"/>
            <a:ext cx="3037840" cy="466434"/>
          </a:xfrm>
          <a:prstGeom prst="rect">
            <a:avLst/>
          </a:prstGeom>
        </p:spPr>
        <p:txBody>
          <a:bodyPr vert="horz" lIns="93177" tIns="46589" rIns="93177" bIns="46589" rtlCol="0"/>
          <a:lstStyle>
            <a:lvl1pPr algn="r">
              <a:defRPr sz="1200"/>
            </a:lvl1pPr>
          </a:lstStyle>
          <a:p>
            <a:fld id="{F5D521CC-C916-4257-8237-3DC514817D8D}" type="datetimeFigureOut">
              <a:rPr lang="en-US" smtClean="0"/>
              <a:t>10/6/24</a:t>
            </a:fld>
            <a:endParaRPr lang="en-US"/>
          </a:p>
        </p:txBody>
      </p:sp>
      <p:sp>
        <p:nvSpPr>
          <p:cNvPr id="4" name="Footer Placeholder 3">
            <a:extLst>
              <a:ext uri="{FF2B5EF4-FFF2-40B4-BE49-F238E27FC236}">
                <a16:creationId xmlns:a16="http://schemas.microsoft.com/office/drawing/2014/main" id="{9F611091-F7B7-4E66-89D0-70F94AE22589}"/>
              </a:ext>
            </a:extLst>
          </p:cNvPr>
          <p:cNvSpPr>
            <a:spLocks noGrp="1"/>
          </p:cNvSpPr>
          <p:nvPr>
            <p:ph type="ftr" sz="quarter" idx="2"/>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BA156906-02BF-44A3-AA45-9F355B4A4984}"/>
              </a:ext>
            </a:extLst>
          </p:cNvPr>
          <p:cNvSpPr>
            <a:spLocks noGrp="1"/>
          </p:cNvSpPr>
          <p:nvPr>
            <p:ph type="sldNum" sz="quarter" idx="3"/>
          </p:nvPr>
        </p:nvSpPr>
        <p:spPr>
          <a:xfrm>
            <a:off x="3970938" y="8829967"/>
            <a:ext cx="3037840" cy="466433"/>
          </a:xfrm>
          <a:prstGeom prst="rect">
            <a:avLst/>
          </a:prstGeom>
        </p:spPr>
        <p:txBody>
          <a:bodyPr vert="horz" lIns="93177" tIns="46589" rIns="93177" bIns="46589" rtlCol="0" anchor="b"/>
          <a:lstStyle>
            <a:lvl1pPr algn="r">
              <a:defRPr sz="1200"/>
            </a:lvl1pPr>
          </a:lstStyle>
          <a:p>
            <a:fld id="{997962B7-869B-4603-A63A-075A9FF8B768}" type="slidenum">
              <a:rPr lang="en-US" smtClean="0"/>
              <a:t>‹#›</a:t>
            </a:fld>
            <a:endParaRPr lang="en-US"/>
          </a:p>
        </p:txBody>
      </p:sp>
    </p:spTree>
    <p:extLst>
      <p:ext uri="{BB962C8B-B14F-4D97-AF65-F5344CB8AC3E}">
        <p14:creationId xmlns:p14="http://schemas.microsoft.com/office/powerpoint/2010/main" val="1536447294"/>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46DD9B90-515D-4569-8F34-2D0E3A43B8A5}" type="datetimeFigureOut">
              <a:rPr lang="en-US" smtClean="0"/>
              <a:t>10/6/24</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D0F43686-AB0F-4077-A24E-2F3CC27B91E3}" type="slidenum">
              <a:rPr lang="en-US" smtClean="0"/>
              <a:t>‹#›</a:t>
            </a:fld>
            <a:endParaRPr lang="en-US"/>
          </a:p>
        </p:txBody>
      </p:sp>
    </p:spTree>
    <p:extLst>
      <p:ext uri="{BB962C8B-B14F-4D97-AF65-F5344CB8AC3E}">
        <p14:creationId xmlns:p14="http://schemas.microsoft.com/office/powerpoint/2010/main" val="246626804"/>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3" Type="http://schemas.openxmlformats.org/officeDocument/2006/relationships/tags" Target="../tags/tag5.xml"/><Relationship Id="rId2" Type="http://schemas.openxmlformats.org/officeDocument/2006/relationships/tags" Target="../tags/tag4.xml"/><Relationship Id="rId1" Type="http://schemas.openxmlformats.org/officeDocument/2006/relationships/tags" Target="../tags/tag3.xml"/><Relationship Id="rId5" Type="http://schemas.openxmlformats.org/officeDocument/2006/relationships/slide" Target="../slides/slide96.xml"/><Relationship Id="rId4"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FFBAAE-1934-6F48-9482-E10DECB71A16}" type="slidenum">
              <a:rPr lang="en-US" smtClean="0"/>
              <a:t>1</a:t>
            </a:fld>
            <a:endParaRPr lang="en-US"/>
          </a:p>
        </p:txBody>
      </p:sp>
    </p:spTree>
    <p:extLst>
      <p:ext uri="{BB962C8B-B14F-4D97-AF65-F5344CB8AC3E}">
        <p14:creationId xmlns:p14="http://schemas.microsoft.com/office/powerpoint/2010/main" val="31695250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9274087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91B44D6-22F3-9B44-8C29-F95B217C3220}" type="slidenum">
              <a:rPr lang="en-US" smtClean="0"/>
              <a:t>33</a:t>
            </a:fld>
            <a:endParaRPr lang="en-US"/>
          </a:p>
        </p:txBody>
      </p:sp>
    </p:spTree>
    <p:extLst>
      <p:ext uri="{BB962C8B-B14F-4D97-AF65-F5344CB8AC3E}">
        <p14:creationId xmlns:p14="http://schemas.microsoft.com/office/powerpoint/2010/main" val="19814380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4684303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407591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0334238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6895066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0158355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3462372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9475562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0804932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9" name="Shape 929"/>
          <p:cNvSpPr>
            <a:spLocks noGrp="1" noRot="1" noChangeAspect="1"/>
          </p:cNvSpPr>
          <p:nvPr>
            <p:ph type="sldImg"/>
          </p:nvPr>
        </p:nvSpPr>
        <p:spPr>
          <a:prstGeom prst="rect">
            <a:avLst/>
          </a:prstGeom>
        </p:spPr>
        <p:txBody>
          <a:bodyPr/>
          <a:lstStyle/>
          <a:p>
            <a:endParaRPr/>
          </a:p>
        </p:txBody>
      </p:sp>
      <p:sp>
        <p:nvSpPr>
          <p:cNvPr id="930" name="Shape 930"/>
          <p:cNvSpPr>
            <a:spLocks noGrp="1"/>
          </p:cNvSpPr>
          <p:nvPr>
            <p:ph type="body" sz="quarter" idx="1"/>
          </p:nvPr>
        </p:nvSpPr>
        <p:spPr>
          <a:prstGeom prst="rect">
            <a:avLst/>
          </a:prstGeom>
        </p:spPr>
        <p:txBody>
          <a:bodyPr/>
          <a:lstStyle>
            <a:lvl1pPr algn="just">
              <a:lnSpc>
                <a:spcPct val="150000"/>
              </a:lnSpc>
              <a:defRPr sz="4900">
                <a:solidFill>
                  <a:srgbClr val="002060"/>
                </a:solidFill>
                <a:latin typeface="+mn-lt"/>
                <a:ea typeface="+mn-ea"/>
                <a:cs typeface="+mn-cs"/>
                <a:sym typeface="Helvetica"/>
              </a:defRPr>
            </a:lvl1pPr>
          </a:lstStyle>
          <a:p>
            <a:r>
              <a:t>We envision a future where RNA technologies revolutionize health, agriculture, and environmental sustainability in Canada, supported by a nationally coordinated research community that drives innovation, fosters global collaboration, and meets the evolving needs of society.</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7317800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26948782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24463849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56163162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33104783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19022341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14756176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0577629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2174875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1995801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8" name="Shape 998"/>
          <p:cNvSpPr>
            <a:spLocks noGrp="1" noRot="1" noChangeAspect="1"/>
          </p:cNvSpPr>
          <p:nvPr>
            <p:ph type="sldImg"/>
          </p:nvPr>
        </p:nvSpPr>
        <p:spPr>
          <a:prstGeom prst="rect">
            <a:avLst/>
          </a:prstGeom>
        </p:spPr>
        <p:txBody>
          <a:bodyPr/>
          <a:lstStyle/>
          <a:p>
            <a:endParaRPr/>
          </a:p>
        </p:txBody>
      </p:sp>
      <p:sp>
        <p:nvSpPr>
          <p:cNvPr id="999" name="Shape 999"/>
          <p:cNvSpPr>
            <a:spLocks noGrp="1"/>
          </p:cNvSpPr>
          <p:nvPr>
            <p:ph type="body" sz="quarter" idx="1"/>
          </p:nvPr>
        </p:nvSpPr>
        <p:spPr>
          <a:prstGeom prst="rect">
            <a:avLst/>
          </a:prstGeom>
        </p:spPr>
        <p:txBody>
          <a:bodyPr/>
          <a:lstStyle/>
          <a:p>
            <a:pPr>
              <a:defRPr sz="1800" b="1">
                <a:latin typeface="+mn-lt"/>
                <a:ea typeface="+mn-ea"/>
                <a:cs typeface="+mn-cs"/>
                <a:sym typeface="Helvetica"/>
              </a:defRPr>
            </a:pPr>
            <a:r>
              <a:t>RNA Canada will be governed by an inclusive and at the same time slimmed down governing structure that ensures the participation of scientists and stakeholders from all regions (on the left), an elected Board of Directors (centre) which in turn will nominate members of the Executive Committee (centre) and a science and industry advisory Committee (right).</a:t>
            </a:r>
            <a:r>
              <a:rPr b="0"/>
              <a:t> </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9995623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0742996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0391201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06019748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6370609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84544831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74964647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FFBAAE-1934-6F48-9482-E10DECB71A16}" type="slidenum">
              <a:rPr lang="en-US" smtClean="0"/>
              <a:t>59</a:t>
            </a:fld>
            <a:endParaRPr lang="en-US"/>
          </a:p>
        </p:txBody>
      </p:sp>
    </p:spTree>
    <p:extLst>
      <p:ext uri="{BB962C8B-B14F-4D97-AF65-F5344CB8AC3E}">
        <p14:creationId xmlns:p14="http://schemas.microsoft.com/office/powerpoint/2010/main" val="102921158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5"/>
          </p:nvPr>
        </p:nvSpPr>
        <p:spPr/>
        <p:txBody>
          <a:bodyPr/>
          <a:lstStyle/>
          <a:p>
            <a:fld id="{0CDFE009-7949-7F41-AF52-E6CC27123886}" type="slidenum">
              <a:rPr lang="en-US" smtClean="0"/>
              <a:t>73</a:t>
            </a:fld>
            <a:endParaRPr lang="en-US" dirty="0"/>
          </a:p>
        </p:txBody>
      </p:sp>
    </p:spTree>
    <p:extLst>
      <p:ext uri="{BB962C8B-B14F-4D97-AF65-F5344CB8AC3E}">
        <p14:creationId xmlns:p14="http://schemas.microsoft.com/office/powerpoint/2010/main" val="362412041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CDFE009-7949-7F41-AF52-E6CC27123886}" type="slidenum">
              <a:rPr lang="en-US" smtClean="0"/>
              <a:t>75</a:t>
            </a:fld>
            <a:endParaRPr lang="en-US" dirty="0"/>
          </a:p>
        </p:txBody>
      </p:sp>
    </p:spTree>
    <p:extLst>
      <p:ext uri="{BB962C8B-B14F-4D97-AF65-F5344CB8AC3E}">
        <p14:creationId xmlns:p14="http://schemas.microsoft.com/office/powerpoint/2010/main" val="15102962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FFBAAE-1934-6F48-9482-E10DECB71A16}" type="slidenum">
              <a:rPr lang="en-US" smtClean="0"/>
              <a:t>26</a:t>
            </a:fld>
            <a:endParaRPr lang="en-US"/>
          </a:p>
        </p:txBody>
      </p:sp>
    </p:spTree>
    <p:extLst>
      <p:ext uri="{BB962C8B-B14F-4D97-AF65-F5344CB8AC3E}">
        <p14:creationId xmlns:p14="http://schemas.microsoft.com/office/powerpoint/2010/main" val="243834093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FFBAAE-1934-6F48-9482-E10DECB71A16}" type="slidenum">
              <a:rPr lang="en-US" smtClean="0"/>
              <a:t>81</a:t>
            </a:fld>
            <a:endParaRPr lang="en-US"/>
          </a:p>
        </p:txBody>
      </p:sp>
    </p:spTree>
    <p:extLst>
      <p:ext uri="{BB962C8B-B14F-4D97-AF65-F5344CB8AC3E}">
        <p14:creationId xmlns:p14="http://schemas.microsoft.com/office/powerpoint/2010/main" val="255899267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66700" y="776288"/>
            <a:ext cx="6319838" cy="3554412"/>
          </a:xfrm>
        </p:spPr>
      </p:sp>
      <p:sp>
        <p:nvSpPr>
          <p:cNvPr id="3" name="Notes Placeholder 2"/>
          <p:cNvSpPr>
            <a:spLocks noGrp="1"/>
          </p:cNvSpPr>
          <p:nvPr>
            <p:ph type="body" idx="1"/>
          </p:nvPr>
        </p:nvSpPr>
        <p:spPr/>
        <p:txBody>
          <a:bodyPr/>
          <a:lstStyle/>
          <a:p>
            <a:pPr algn="l" rtl="0" fontAlgn="base">
              <a:buFont typeface="Arial" panose="020B0604020202020204" pitchFamily="34" charset="0"/>
              <a:buChar char="•"/>
            </a:pPr>
            <a:r>
              <a:rPr lang="en-US" sz="1800" b="0" i="0" u="none" strike="noStrike" dirty="0">
                <a:solidFill>
                  <a:srgbClr val="000000"/>
                </a:solidFill>
                <a:effectLst/>
                <a:latin typeface="Arial" panose="020B0604020202020204" pitchFamily="34" charset="0"/>
              </a:rPr>
              <a:t>With traditional small molecule drugs:</a:t>
            </a:r>
            <a:r>
              <a:rPr lang="en-US" sz="1800" b="0" i="0" dirty="0">
                <a:solidFill>
                  <a:srgbClr val="000000"/>
                </a:solidFill>
                <a:effectLst/>
                <a:latin typeface="Arial" panose="020B0604020202020204" pitchFamily="34" charset="0"/>
              </a:rPr>
              <a:t>​</a:t>
            </a:r>
            <a:endParaRPr lang="en-US" b="0" i="0" dirty="0">
              <a:solidFill>
                <a:srgbClr val="000000"/>
              </a:solidFill>
              <a:effectLst/>
              <a:latin typeface="Arial" panose="020B0604020202020204" pitchFamily="34" charset="0"/>
            </a:endParaRPr>
          </a:p>
          <a:p>
            <a:pPr algn="l" rtl="0" fontAlgn="base">
              <a:buFont typeface="Arial" panose="020B0604020202020204" pitchFamily="34" charset="0"/>
              <a:buChar char="•"/>
            </a:pPr>
            <a:r>
              <a:rPr lang="en-US" sz="1800" b="0" i="0" u="none" strike="noStrike" dirty="0">
                <a:solidFill>
                  <a:srgbClr val="000000"/>
                </a:solidFill>
                <a:effectLst/>
                <a:latin typeface="Arial" panose="020B0604020202020204" pitchFamily="34" charset="0"/>
              </a:rPr>
              <a:t>Every compound is different and unpredictable</a:t>
            </a:r>
            <a:r>
              <a:rPr lang="en-US" sz="1800" b="0" i="0" dirty="0">
                <a:solidFill>
                  <a:srgbClr val="000000"/>
                </a:solidFill>
                <a:effectLst/>
                <a:latin typeface="Arial" panose="020B0604020202020204" pitchFamily="34" charset="0"/>
              </a:rPr>
              <a:t>​</a:t>
            </a:r>
            <a:endParaRPr lang="en-US" b="0" i="0" dirty="0">
              <a:solidFill>
                <a:srgbClr val="000000"/>
              </a:solidFill>
              <a:effectLst/>
              <a:latin typeface="Arial" panose="020B0604020202020204" pitchFamily="34" charset="0"/>
            </a:endParaRPr>
          </a:p>
          <a:p>
            <a:pPr algn="l" rtl="0" fontAlgn="base">
              <a:buFont typeface="Arial" panose="020B0604020202020204" pitchFamily="34" charset="0"/>
              <a:buChar char="•"/>
            </a:pPr>
            <a:r>
              <a:rPr lang="en-US" sz="1800" b="0" i="0" u="none" strike="noStrike" dirty="0">
                <a:solidFill>
                  <a:srgbClr val="000000"/>
                </a:solidFill>
                <a:effectLst/>
                <a:latin typeface="Arial" panose="020B0604020202020204" pitchFamily="34" charset="0"/>
              </a:rPr>
              <a:t>Biggest challenge is the human predictivity of data generated from small number of animals </a:t>
            </a:r>
            <a:r>
              <a:rPr lang="en-US" sz="1800" b="0" i="0" dirty="0">
                <a:solidFill>
                  <a:srgbClr val="000000"/>
                </a:solidFill>
                <a:effectLst/>
                <a:latin typeface="Arial" panose="020B0604020202020204" pitchFamily="34" charset="0"/>
              </a:rPr>
              <a:t>​</a:t>
            </a:r>
            <a:endParaRPr lang="en-US" b="0" i="0" dirty="0">
              <a:solidFill>
                <a:srgbClr val="000000"/>
              </a:solidFill>
              <a:effectLst/>
              <a:latin typeface="Arial" panose="020B0604020202020204" pitchFamily="34" charset="0"/>
            </a:endParaRPr>
          </a:p>
          <a:p>
            <a:pPr algn="l" rtl="0" fontAlgn="base">
              <a:buFont typeface="Arial" panose="020B0604020202020204" pitchFamily="34" charset="0"/>
              <a:buChar char="•"/>
            </a:pPr>
            <a:r>
              <a:rPr lang="en-US" sz="1800" b="0" i="0" u="none" strike="noStrike" dirty="0">
                <a:solidFill>
                  <a:srgbClr val="000000"/>
                </a:solidFill>
                <a:effectLst/>
                <a:latin typeface="Arial" panose="020B0604020202020204" pitchFamily="34" charset="0"/>
              </a:rPr>
              <a:t>With MOE ASO: </a:t>
            </a:r>
            <a:r>
              <a:rPr lang="en-US" sz="1800" b="0" i="0" dirty="0">
                <a:solidFill>
                  <a:srgbClr val="000000"/>
                </a:solidFill>
                <a:effectLst/>
                <a:latin typeface="Arial" panose="020B0604020202020204" pitchFamily="34" charset="0"/>
              </a:rPr>
              <a:t>​</a:t>
            </a:r>
            <a:endParaRPr lang="en-US" b="0" i="0" dirty="0">
              <a:solidFill>
                <a:srgbClr val="000000"/>
              </a:solidFill>
              <a:effectLst/>
              <a:latin typeface="Arial" panose="020B0604020202020204" pitchFamily="34" charset="0"/>
            </a:endParaRPr>
          </a:p>
          <a:p>
            <a:pPr algn="l" rtl="0" fontAlgn="base">
              <a:buFont typeface="Arial" panose="020B0604020202020204" pitchFamily="34" charset="0"/>
              <a:buChar char="•"/>
            </a:pPr>
            <a:r>
              <a:rPr lang="en-US" sz="1800" b="0" i="0" u="none" strike="noStrike" dirty="0">
                <a:solidFill>
                  <a:srgbClr val="000000"/>
                </a:solidFill>
                <a:effectLst/>
                <a:latin typeface="Arial" panose="020B0604020202020204" pitchFamily="34" charset="0"/>
              </a:rPr>
              <a:t>We do not start development in a vacuum of knowledge on safety or PK</a:t>
            </a:r>
            <a:r>
              <a:rPr lang="en-US" sz="1800" b="0" i="0" dirty="0">
                <a:solidFill>
                  <a:srgbClr val="000000"/>
                </a:solidFill>
                <a:effectLst/>
                <a:latin typeface="Arial" panose="020B0604020202020204" pitchFamily="34" charset="0"/>
              </a:rPr>
              <a:t>​</a:t>
            </a:r>
            <a:endParaRPr lang="en-US" b="0" i="0" dirty="0">
              <a:solidFill>
                <a:srgbClr val="000000"/>
              </a:solidFill>
              <a:effectLst/>
              <a:latin typeface="Arial" panose="020B0604020202020204" pitchFamily="34" charset="0"/>
            </a:endParaRPr>
          </a:p>
          <a:p>
            <a:pPr algn="l" rtl="0" fontAlgn="base">
              <a:buFont typeface="Arial" panose="020B0604020202020204" pitchFamily="34" charset="0"/>
              <a:buChar char="•"/>
            </a:pPr>
            <a:r>
              <a:rPr lang="en-US" sz="1800" b="0" i="0" u="none" strike="noStrike" dirty="0">
                <a:solidFill>
                  <a:srgbClr val="000000"/>
                </a:solidFill>
                <a:effectLst/>
                <a:latin typeface="Arial" panose="020B0604020202020204" pitchFamily="34" charset="0"/>
              </a:rPr>
              <a:t>Within a structural class, one can generalize and build on the ‘translational’ relationship between animals and human subjects</a:t>
            </a:r>
            <a:r>
              <a:rPr lang="en-US" sz="1800" b="0" i="0" dirty="0">
                <a:solidFill>
                  <a:srgbClr val="000000"/>
                </a:solidFill>
                <a:effectLst/>
                <a:latin typeface="Arial" panose="020B0604020202020204" pitchFamily="34" charset="0"/>
              </a:rPr>
              <a:t>​</a:t>
            </a:r>
            <a:endParaRPr lang="en-US" b="0" i="0" dirty="0">
              <a:solidFill>
                <a:srgbClr val="000000"/>
              </a:solidFill>
              <a:effectLst/>
              <a:latin typeface="Arial" panose="020B0604020202020204" pitchFamily="34" charset="0"/>
            </a:endParaRPr>
          </a:p>
          <a:p>
            <a:pPr algn="l" rtl="0" fontAlgn="base">
              <a:buFont typeface="Arial" panose="020B0604020202020204" pitchFamily="34" charset="0"/>
              <a:buChar char="•"/>
            </a:pPr>
            <a:r>
              <a:rPr lang="en-US" sz="1800" b="0" i="0" u="none" strike="noStrike" dirty="0">
                <a:solidFill>
                  <a:srgbClr val="000000"/>
                </a:solidFill>
                <a:effectLst/>
                <a:latin typeface="Arial" panose="020B0604020202020204" pitchFamily="34" charset="0"/>
              </a:rPr>
              <a:t>If done well, the cumulative experience can be used to improve safe clinical development of MOE ASO therapies</a:t>
            </a:r>
            <a:r>
              <a:rPr lang="en-US" sz="1800" b="0" i="0" dirty="0">
                <a:solidFill>
                  <a:srgbClr val="000000"/>
                </a:solidFill>
                <a:effectLst/>
                <a:latin typeface="Arial" panose="020B0604020202020204" pitchFamily="34" charset="0"/>
              </a:rPr>
              <a:t>​</a:t>
            </a:r>
            <a:endParaRPr lang="en-US" b="0" i="0" dirty="0">
              <a:solidFill>
                <a:srgbClr val="000000"/>
              </a:solidFill>
              <a:effectLst/>
              <a:latin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F2CE8172-FC15-4B4B-873A-55FECC3BD42B}" type="slidenum">
              <a:rPr lang="en-US" smtClean="0"/>
              <a:t>86</a:t>
            </a:fld>
            <a:endParaRPr lang="en-US"/>
          </a:p>
        </p:txBody>
      </p:sp>
    </p:spTree>
    <p:extLst>
      <p:ext uri="{BB962C8B-B14F-4D97-AF65-F5344CB8AC3E}">
        <p14:creationId xmlns:p14="http://schemas.microsoft.com/office/powerpoint/2010/main" val="240802399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66700" y="776288"/>
            <a:ext cx="6319838" cy="3554412"/>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a:effectLst/>
                <a:latin typeface="MinionPro"/>
              </a:rPr>
              <a:t>The antisense drug discovery process is substantially more efficient than for other drug modalities. The efficiencies derive from out deep understanding of RNA biology and the factors that may alter the ability of ASOs to interact with their cognate sites. Also, very rapid and inexpensive processes are also available to precisely characterize target specificity at the RNA level. </a:t>
            </a:r>
            <a:endParaRPr lang="en-US"/>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effectLst/>
                <a:latin typeface="MinionPro"/>
              </a:rPr>
              <a:t>Algorithms are used to filter out sequences and structural motifs that have been identified as problematic, and sequences that are complementary to nontarget RNAs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i="1">
              <a:effectLst/>
              <a:latin typeface="MinionPro"/>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i="1">
                <a:effectLst/>
                <a:latin typeface="MinionPro"/>
              </a:rPr>
              <a:t>in vitro </a:t>
            </a:r>
            <a:r>
              <a:rPr lang="en-US" sz="1800">
                <a:effectLst/>
                <a:latin typeface="MinionPro"/>
              </a:rPr>
              <a:t>and </a:t>
            </a:r>
            <a:r>
              <a:rPr lang="en-US" sz="1800" i="1">
                <a:effectLst/>
                <a:latin typeface="MinionPro"/>
              </a:rPr>
              <a:t>in vivo </a:t>
            </a:r>
            <a:r>
              <a:rPr lang="en-US" sz="1800">
                <a:effectLst/>
                <a:latin typeface="MinionPro"/>
              </a:rPr>
              <a:t>evaluations are designed to identify sequences that are active and that do not produce an exaggerated proinflammatory effect</a:t>
            </a:r>
            <a:endParaRPr lang="en-US"/>
          </a:p>
          <a:p>
            <a:endParaRPr lang="en-US"/>
          </a:p>
        </p:txBody>
      </p:sp>
      <p:sp>
        <p:nvSpPr>
          <p:cNvPr id="4" name="Slide Number Placeholder 3"/>
          <p:cNvSpPr>
            <a:spLocks noGrp="1"/>
          </p:cNvSpPr>
          <p:nvPr>
            <p:ph type="sldNum" sz="quarter" idx="5"/>
          </p:nvPr>
        </p:nvSpPr>
        <p:spPr/>
        <p:txBody>
          <a:bodyPr/>
          <a:lstStyle/>
          <a:p>
            <a:fld id="{E3523931-0636-4243-B6D3-A461C6F2202C}" type="slidenum">
              <a:rPr lang="en-US" smtClean="0"/>
              <a:pPr/>
              <a:t>89</a:t>
            </a:fld>
            <a:endParaRPr lang="en-US"/>
          </a:p>
        </p:txBody>
      </p:sp>
    </p:spTree>
    <p:extLst>
      <p:ext uri="{BB962C8B-B14F-4D97-AF65-F5344CB8AC3E}">
        <p14:creationId xmlns:p14="http://schemas.microsoft.com/office/powerpoint/2010/main" val="256927245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66700" y="776288"/>
            <a:ext cx="6319838" cy="3554412"/>
          </a:xfrm>
        </p:spPr>
      </p:sp>
      <p:sp>
        <p:nvSpPr>
          <p:cNvPr id="3" name="Notes Placeholder 2"/>
          <p:cNvSpPr>
            <a:spLocks noGrp="1"/>
          </p:cNvSpPr>
          <p:nvPr>
            <p:ph type="body" idx="1"/>
          </p:nvPr>
        </p:nvSpPr>
        <p:spPr/>
        <p:txBody>
          <a:bodyPr/>
          <a:lstStyle/>
          <a:p>
            <a:r>
              <a:rPr lang="en-US" dirty="0"/>
              <a:t>Cost of a typical ASO IND-enabling program is ~4million</a:t>
            </a:r>
          </a:p>
          <a:p>
            <a:r>
              <a:rPr lang="en-US" dirty="0"/>
              <a:t>Mention regulatory interactions that tox may be part of (pre-IND meeting, EOP2, pre-NDA meeting)</a:t>
            </a:r>
          </a:p>
        </p:txBody>
      </p:sp>
      <p:sp>
        <p:nvSpPr>
          <p:cNvPr id="4" name="Slide Number Placeholder 3"/>
          <p:cNvSpPr>
            <a:spLocks noGrp="1"/>
          </p:cNvSpPr>
          <p:nvPr>
            <p:ph type="sldNum" sz="quarter" idx="5"/>
          </p:nvPr>
        </p:nvSpPr>
        <p:spPr/>
        <p:txBody>
          <a:bodyPr/>
          <a:lstStyle/>
          <a:p>
            <a:fld id="{092A4339-F201-4A63-84FA-05BD09B1757F}" type="slidenum">
              <a:rPr lang="en-US" smtClean="0"/>
              <a:pPr/>
              <a:t>91</a:t>
            </a:fld>
            <a:endParaRPr lang="en-US"/>
          </a:p>
        </p:txBody>
      </p:sp>
    </p:spTree>
    <p:extLst>
      <p:ext uri="{BB962C8B-B14F-4D97-AF65-F5344CB8AC3E}">
        <p14:creationId xmlns:p14="http://schemas.microsoft.com/office/powerpoint/2010/main" val="180595951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66700" y="776288"/>
            <a:ext cx="6319838" cy="3554412"/>
          </a:xfrm>
        </p:spPr>
      </p:sp>
      <p:sp>
        <p:nvSpPr>
          <p:cNvPr id="3" name="Notes Placeholder 2"/>
          <p:cNvSpPr>
            <a:spLocks noGrp="1"/>
          </p:cNvSpPr>
          <p:nvPr>
            <p:ph type="body" idx="1"/>
          </p:nvPr>
        </p:nvSpPr>
        <p:spPr/>
        <p:txBody>
          <a:bodyPr/>
          <a:lstStyle/>
          <a:p>
            <a:r>
              <a:rPr lang="en-US" dirty="0"/>
              <a:t>Endpoints: clinical observations, body weights, food consumption, ocular exams, TK, pathology</a:t>
            </a:r>
          </a:p>
        </p:txBody>
      </p:sp>
      <p:sp>
        <p:nvSpPr>
          <p:cNvPr id="4" name="Slide Number Placeholder 3"/>
          <p:cNvSpPr>
            <a:spLocks noGrp="1"/>
          </p:cNvSpPr>
          <p:nvPr>
            <p:ph type="sldNum" sz="quarter" idx="5"/>
          </p:nvPr>
        </p:nvSpPr>
        <p:spPr/>
        <p:txBody>
          <a:bodyPr/>
          <a:lstStyle/>
          <a:p>
            <a:fld id="{092A4339-F201-4A63-84FA-05BD09B1757F}" type="slidenum">
              <a:rPr lang="en-US" smtClean="0"/>
              <a:pPr/>
              <a:t>92</a:t>
            </a:fld>
            <a:endParaRPr lang="en-US"/>
          </a:p>
        </p:txBody>
      </p:sp>
    </p:spTree>
    <p:extLst>
      <p:ext uri="{BB962C8B-B14F-4D97-AF65-F5344CB8AC3E}">
        <p14:creationId xmlns:p14="http://schemas.microsoft.com/office/powerpoint/2010/main" val="197759853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a:extLst>
              <a:ext uri="{FF2B5EF4-FFF2-40B4-BE49-F238E27FC236}">
                <a16:creationId xmlns:a16="http://schemas.microsoft.com/office/drawing/2014/main" id="{91A087C7-A1BF-6D8B-08C8-3B08AE209305}"/>
              </a:ext>
            </a:extLst>
          </p:cNvPr>
          <p:cNvSpPr>
            <a:spLocks noGrp="1" noChangeArrowheads="1"/>
          </p:cNvSpPr>
          <p:nvPr>
            <p:ph type="sldNum" sz="quarter" idx="5"/>
            <p:custDataLst>
              <p:tags r:id="rId1"/>
            </p:custDataLst>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lvl1pPr defTabSz="941388" eaLnBrk="0" hangingPunct="0">
              <a:spcBef>
                <a:spcPct val="30000"/>
              </a:spcBef>
              <a:defRPr sz="1200">
                <a:solidFill>
                  <a:schemeClr val="tx1"/>
                </a:solidFill>
                <a:latin typeface="Calibri" panose="020F0502020204030204" pitchFamily="34" charset="0"/>
              </a:defRPr>
            </a:lvl1pPr>
            <a:lvl2pPr defTabSz="941388" eaLnBrk="0" hangingPunct="0">
              <a:spcBef>
                <a:spcPct val="30000"/>
              </a:spcBef>
              <a:defRPr sz="1200">
                <a:solidFill>
                  <a:schemeClr val="tx1"/>
                </a:solidFill>
                <a:latin typeface="Calibri" panose="020F0502020204030204" pitchFamily="34" charset="0"/>
              </a:defRPr>
            </a:lvl2pPr>
            <a:lvl3pPr defTabSz="941388" eaLnBrk="0" hangingPunct="0">
              <a:spcBef>
                <a:spcPct val="30000"/>
              </a:spcBef>
              <a:defRPr sz="1200">
                <a:solidFill>
                  <a:schemeClr val="tx1"/>
                </a:solidFill>
                <a:latin typeface="Calibri" panose="020F0502020204030204" pitchFamily="34" charset="0"/>
              </a:defRPr>
            </a:lvl3pPr>
            <a:lvl4pPr defTabSz="941388" eaLnBrk="0" hangingPunct="0">
              <a:spcBef>
                <a:spcPct val="30000"/>
              </a:spcBef>
              <a:defRPr sz="1200">
                <a:solidFill>
                  <a:schemeClr val="tx1"/>
                </a:solidFill>
                <a:latin typeface="Calibri" panose="020F0502020204030204" pitchFamily="34" charset="0"/>
              </a:defRPr>
            </a:lvl4pPr>
            <a:lvl5pPr defTabSz="941388" eaLnBrk="0" hangingPunct="0">
              <a:spcBef>
                <a:spcPct val="30000"/>
              </a:spcBef>
              <a:defRPr sz="1200">
                <a:solidFill>
                  <a:schemeClr val="tx1"/>
                </a:solidFill>
                <a:latin typeface="Calibri" panose="020F0502020204030204" pitchFamily="34" charset="0"/>
              </a:defRPr>
            </a:lvl5pPr>
            <a:lvl6pPr defTabSz="941388" eaLnBrk="0" fontAlgn="base" hangingPunct="0">
              <a:spcBef>
                <a:spcPct val="30000"/>
              </a:spcBef>
              <a:spcAft>
                <a:spcPct val="0"/>
              </a:spcAft>
              <a:defRPr sz="1200">
                <a:solidFill>
                  <a:schemeClr val="tx1"/>
                </a:solidFill>
                <a:latin typeface="Calibri" panose="020F0502020204030204" pitchFamily="34" charset="0"/>
              </a:defRPr>
            </a:lvl6pPr>
            <a:lvl7pPr defTabSz="941388" eaLnBrk="0" fontAlgn="base" hangingPunct="0">
              <a:spcBef>
                <a:spcPct val="30000"/>
              </a:spcBef>
              <a:spcAft>
                <a:spcPct val="0"/>
              </a:spcAft>
              <a:defRPr sz="1200">
                <a:solidFill>
                  <a:schemeClr val="tx1"/>
                </a:solidFill>
                <a:latin typeface="Calibri" panose="020F0502020204030204" pitchFamily="34" charset="0"/>
              </a:defRPr>
            </a:lvl7pPr>
            <a:lvl8pPr defTabSz="941388" eaLnBrk="0" fontAlgn="base" hangingPunct="0">
              <a:spcBef>
                <a:spcPct val="30000"/>
              </a:spcBef>
              <a:spcAft>
                <a:spcPct val="0"/>
              </a:spcAft>
              <a:defRPr sz="1200">
                <a:solidFill>
                  <a:schemeClr val="tx1"/>
                </a:solidFill>
                <a:latin typeface="Calibri" panose="020F0502020204030204" pitchFamily="34" charset="0"/>
              </a:defRPr>
            </a:lvl8pPr>
            <a:lvl9pPr defTabSz="941388"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buSzTx/>
            </a:pPr>
            <a:fld id="{BF8BB210-E8E8-4440-AD17-EDDCCB0457AB}" type="slidenum">
              <a:rPr lang="en-US" altLang="en-US">
                <a:solidFill>
                  <a:srgbClr val="000000"/>
                </a:solidFill>
                <a:latin typeface="Arial" panose="020B0604020202020204" pitchFamily="34" charset="0"/>
              </a:rPr>
              <a:pPr>
                <a:spcBef>
                  <a:spcPct val="0"/>
                </a:spcBef>
                <a:buSzTx/>
              </a:pPr>
              <a:t>96</a:t>
            </a:fld>
            <a:endParaRPr lang="en-US" altLang="en-US">
              <a:solidFill>
                <a:srgbClr val="000000"/>
              </a:solidFill>
              <a:latin typeface="Arial" panose="020B0604020202020204" pitchFamily="34" charset="0"/>
            </a:endParaRPr>
          </a:p>
        </p:txBody>
      </p:sp>
      <p:sp>
        <p:nvSpPr>
          <p:cNvPr id="48131" name="Rectangle 2">
            <a:extLst>
              <a:ext uri="{FF2B5EF4-FFF2-40B4-BE49-F238E27FC236}">
                <a16:creationId xmlns:a16="http://schemas.microsoft.com/office/drawing/2014/main" id="{1BCD96FD-7B1E-7C06-E875-9803A299C770}"/>
              </a:ext>
            </a:extLst>
          </p:cNvPr>
          <p:cNvSpPr>
            <a:spLocks noGrp="1" noRot="1" noChangeAspect="1" noChangeArrowheads="1" noTextEdit="1"/>
          </p:cNvSpPr>
          <p:nvPr>
            <p:ph type="sldImg"/>
            <p:custDataLst>
              <p:tags r:id="rId2"/>
            </p:custDataLst>
          </p:nvPr>
        </p:nvSpPr>
        <p:spPr bwMode="auto">
          <a:xfrm>
            <a:off x="266700" y="776288"/>
            <a:ext cx="6319838" cy="3554412"/>
          </a:xfrm>
          <a:noFill/>
          <a:ln algn="ctr">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132" name="Rectangle 3">
            <a:extLst>
              <a:ext uri="{FF2B5EF4-FFF2-40B4-BE49-F238E27FC236}">
                <a16:creationId xmlns:a16="http://schemas.microsoft.com/office/drawing/2014/main" id="{5FAC4907-9BE9-7606-5B3B-8D53B83282F3}"/>
              </a:ext>
            </a:extLst>
          </p:cNvPr>
          <p:cNvSpPr>
            <a:spLocks noGrp="1" noChangeArrowheads="1"/>
          </p:cNvSpPr>
          <p:nvPr>
            <p:ph type="body" idx="1"/>
            <p:custDataLst>
              <p:tags r:id="rId3"/>
            </p:custDataLst>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Lst>
        </p:spPr>
        <p:txBody>
          <a:bodyPr wrap="square" numCol="1" anchor="t" anchorCtr="0" compatLnSpc="1">
            <a:prstTxWarp prst="textNoShape">
              <a:avLst/>
            </a:prstTxWarp>
          </a:bodyPr>
          <a:lstStyle/>
          <a:p>
            <a:pPr defTabSz="914400"/>
            <a:endParaRPr lang="en-US" altLang="en-US">
              <a:solidFill>
                <a:srgbClr val="000000"/>
              </a:solidFill>
              <a:latin typeface="Arial" panose="020B0604020202020204" pitchFamily="34" charset="0"/>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763" y="698500"/>
            <a:ext cx="7035801" cy="3957638"/>
          </a:xfrm>
        </p:spPr>
      </p:sp>
      <p:sp>
        <p:nvSpPr>
          <p:cNvPr id="3" name="Notes Placeholder 2"/>
          <p:cNvSpPr>
            <a:spLocks noGrp="1"/>
          </p:cNvSpPr>
          <p:nvPr>
            <p:ph type="body" idx="1"/>
          </p:nvPr>
        </p:nvSpPr>
        <p:spPr/>
        <p:txBody>
          <a:bodyPr/>
          <a:lstStyle/>
          <a:p>
            <a:r>
              <a:rPr lang="en-US" sz="1000"/>
              <a:t>These are all examples of hybridization-independent effects (do not depend on specific sequence binding to target mRNA, therefore independent of RNAse H mechanism); </a:t>
            </a:r>
          </a:p>
          <a:p>
            <a:r>
              <a:rPr lang="en-US" sz="1000"/>
              <a:t>ASOs that cause Hybridization-dependent effects (off-target knock-down) are screened out</a:t>
            </a:r>
          </a:p>
        </p:txBody>
      </p:sp>
      <p:sp>
        <p:nvSpPr>
          <p:cNvPr id="4" name="Slide Number Placeholder 3"/>
          <p:cNvSpPr>
            <a:spLocks noGrp="1"/>
          </p:cNvSpPr>
          <p:nvPr>
            <p:ph type="sldNum" sz="quarter" idx="10"/>
          </p:nvPr>
        </p:nvSpPr>
        <p:spPr/>
        <p:txBody>
          <a:bodyPr/>
          <a:lstStyle/>
          <a:p>
            <a:fld id="{E3523931-0636-4243-B6D3-A461C6F2202C}" type="slidenum">
              <a:rPr lang="en-US" smtClean="0"/>
              <a:pPr/>
              <a:t>97</a:t>
            </a:fld>
            <a:endParaRPr lang="en-US"/>
          </a:p>
        </p:txBody>
      </p:sp>
    </p:spTree>
    <p:extLst>
      <p:ext uri="{BB962C8B-B14F-4D97-AF65-F5344CB8AC3E}">
        <p14:creationId xmlns:p14="http://schemas.microsoft.com/office/powerpoint/2010/main" val="366981267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66700" y="776288"/>
            <a:ext cx="6319838" cy="3554412"/>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defTabSz="883128">
              <a:defRPr/>
            </a:pPr>
            <a:fld id="{E3523931-0636-4243-B6D3-A461C6F2202C}" type="slidenum">
              <a:rPr lang="en-US">
                <a:solidFill>
                  <a:srgbClr val="2C3033"/>
                </a:solidFill>
                <a:latin typeface="Arial"/>
              </a:rPr>
              <a:pPr defTabSz="883128">
                <a:defRPr/>
              </a:pPr>
              <a:t>99</a:t>
            </a:fld>
            <a:endParaRPr lang="en-US">
              <a:solidFill>
                <a:srgbClr val="2C3033"/>
              </a:solidFill>
              <a:latin typeface="Arial"/>
            </a:endParaRPr>
          </a:p>
        </p:txBody>
      </p:sp>
    </p:spTree>
    <p:extLst>
      <p:ext uri="{BB962C8B-B14F-4D97-AF65-F5344CB8AC3E}">
        <p14:creationId xmlns:p14="http://schemas.microsoft.com/office/powerpoint/2010/main" val="121654384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66700" y="776288"/>
            <a:ext cx="6319838" cy="3554412"/>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523931-0636-4243-B6D3-A461C6F2202C}" type="slidenum">
              <a:rPr lang="en-US" smtClean="0"/>
              <a:pPr/>
              <a:t>104</a:t>
            </a:fld>
            <a:endParaRPr lang="en-US"/>
          </a:p>
        </p:txBody>
      </p:sp>
    </p:spTree>
    <p:extLst>
      <p:ext uri="{BB962C8B-B14F-4D97-AF65-F5344CB8AC3E}">
        <p14:creationId xmlns:p14="http://schemas.microsoft.com/office/powerpoint/2010/main" val="342012843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66700" y="776288"/>
            <a:ext cx="6319838" cy="3554412"/>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523931-0636-4243-B6D3-A461C6F2202C}" type="slidenum">
              <a:rPr lang="en-US" smtClean="0"/>
              <a:pPr/>
              <a:t>105</a:t>
            </a:fld>
            <a:endParaRPr lang="en-US"/>
          </a:p>
        </p:txBody>
      </p:sp>
    </p:spTree>
    <p:extLst>
      <p:ext uri="{BB962C8B-B14F-4D97-AF65-F5344CB8AC3E}">
        <p14:creationId xmlns:p14="http://schemas.microsoft.com/office/powerpoint/2010/main" val="36193317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22246854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FFBAAE-1934-6F48-9482-E10DECB71A16}" type="slidenum">
              <a:rPr lang="en-US" smtClean="0"/>
              <a:t>109</a:t>
            </a:fld>
            <a:endParaRPr lang="en-US"/>
          </a:p>
        </p:txBody>
      </p:sp>
    </p:spTree>
    <p:extLst>
      <p:ext uri="{BB962C8B-B14F-4D97-AF65-F5344CB8AC3E}">
        <p14:creationId xmlns:p14="http://schemas.microsoft.com/office/powerpoint/2010/main" val="130935134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10"/>
          </p:nvPr>
        </p:nvSpPr>
        <p:spPr/>
        <p:txBody>
          <a:bodyPr/>
          <a:lstStyle/>
          <a:p>
            <a:fld id="{1DAFD73F-B786-4ADD-BC01-FE03D9328D40}" type="slidenum">
              <a:rPr lang="nl-NL" smtClean="0"/>
              <a:t>110</a:t>
            </a:fld>
            <a:endParaRPr lang="nl-NL"/>
          </a:p>
        </p:txBody>
      </p:sp>
    </p:spTree>
    <p:extLst>
      <p:ext uri="{BB962C8B-B14F-4D97-AF65-F5344CB8AC3E}">
        <p14:creationId xmlns:p14="http://schemas.microsoft.com/office/powerpoint/2010/main" val="166168985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1DAFD73F-B786-4ADD-BC01-FE03D9328D40}" type="slidenum">
              <a:rPr lang="nl-NL" smtClean="0"/>
              <a:t>112</a:t>
            </a:fld>
            <a:endParaRPr lang="nl-NL"/>
          </a:p>
        </p:txBody>
      </p:sp>
    </p:spTree>
    <p:extLst>
      <p:ext uri="{BB962C8B-B14F-4D97-AF65-F5344CB8AC3E}">
        <p14:creationId xmlns:p14="http://schemas.microsoft.com/office/powerpoint/2010/main" val="294310335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1DAFD73F-B786-4ADD-BC01-FE03D9328D40}" type="slidenum">
              <a:rPr lang="nl-NL" smtClean="0"/>
              <a:t>113</a:t>
            </a:fld>
            <a:endParaRPr lang="nl-NL"/>
          </a:p>
        </p:txBody>
      </p:sp>
    </p:spTree>
    <p:extLst>
      <p:ext uri="{BB962C8B-B14F-4D97-AF65-F5344CB8AC3E}">
        <p14:creationId xmlns:p14="http://schemas.microsoft.com/office/powerpoint/2010/main" val="311231663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1DAFD73F-B786-4ADD-BC01-FE03D9328D40}" type="slidenum">
              <a:rPr lang="nl-NL" smtClean="0"/>
              <a:t>115</a:t>
            </a:fld>
            <a:endParaRPr lang="nl-NL"/>
          </a:p>
        </p:txBody>
      </p:sp>
    </p:spTree>
    <p:extLst>
      <p:ext uri="{BB962C8B-B14F-4D97-AF65-F5344CB8AC3E}">
        <p14:creationId xmlns:p14="http://schemas.microsoft.com/office/powerpoint/2010/main" val="240673371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1DAFD73F-B786-4ADD-BC01-FE03D9328D40}" type="slidenum">
              <a:rPr lang="nl-NL" smtClean="0"/>
              <a:t>116</a:t>
            </a:fld>
            <a:endParaRPr lang="nl-NL"/>
          </a:p>
        </p:txBody>
      </p:sp>
    </p:spTree>
    <p:extLst>
      <p:ext uri="{BB962C8B-B14F-4D97-AF65-F5344CB8AC3E}">
        <p14:creationId xmlns:p14="http://schemas.microsoft.com/office/powerpoint/2010/main" val="301733117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1DAFD73F-B786-4ADD-BC01-FE03D9328D40}" type="slidenum">
              <a:rPr lang="nl-NL" smtClean="0"/>
              <a:t>117</a:t>
            </a:fld>
            <a:endParaRPr lang="nl-NL"/>
          </a:p>
        </p:txBody>
      </p:sp>
    </p:spTree>
    <p:extLst>
      <p:ext uri="{BB962C8B-B14F-4D97-AF65-F5344CB8AC3E}">
        <p14:creationId xmlns:p14="http://schemas.microsoft.com/office/powerpoint/2010/main" val="103877689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1DAFD73F-B786-4ADD-BC01-FE03D9328D40}" type="slidenum">
              <a:rPr lang="nl-NL" smtClean="0"/>
              <a:t>118</a:t>
            </a:fld>
            <a:endParaRPr lang="nl-NL"/>
          </a:p>
        </p:txBody>
      </p:sp>
    </p:spTree>
    <p:extLst>
      <p:ext uri="{BB962C8B-B14F-4D97-AF65-F5344CB8AC3E}">
        <p14:creationId xmlns:p14="http://schemas.microsoft.com/office/powerpoint/2010/main" val="84101701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1DAFD73F-B786-4ADD-BC01-FE03D9328D40}" type="slidenum">
              <a:rPr lang="nl-NL" smtClean="0"/>
              <a:t>119</a:t>
            </a:fld>
            <a:endParaRPr lang="nl-NL"/>
          </a:p>
        </p:txBody>
      </p:sp>
    </p:spTree>
    <p:extLst>
      <p:ext uri="{BB962C8B-B14F-4D97-AF65-F5344CB8AC3E}">
        <p14:creationId xmlns:p14="http://schemas.microsoft.com/office/powerpoint/2010/main" val="98605754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1DAFD73F-B786-4ADD-BC01-FE03D9328D40}" type="slidenum">
              <a:rPr lang="nl-NL" smtClean="0"/>
              <a:t>120</a:t>
            </a:fld>
            <a:endParaRPr lang="nl-NL"/>
          </a:p>
        </p:txBody>
      </p:sp>
    </p:spTree>
    <p:extLst>
      <p:ext uri="{BB962C8B-B14F-4D97-AF65-F5344CB8AC3E}">
        <p14:creationId xmlns:p14="http://schemas.microsoft.com/office/powerpoint/2010/main" val="23691783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48392232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1DAFD73F-B786-4ADD-BC01-FE03D9328D40}" type="slidenum">
              <a:rPr lang="nl-NL" smtClean="0"/>
              <a:t>121</a:t>
            </a:fld>
            <a:endParaRPr lang="nl-NL"/>
          </a:p>
        </p:txBody>
      </p:sp>
    </p:spTree>
    <p:extLst>
      <p:ext uri="{BB962C8B-B14F-4D97-AF65-F5344CB8AC3E}">
        <p14:creationId xmlns:p14="http://schemas.microsoft.com/office/powerpoint/2010/main" val="284539828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1DAFD73F-B786-4ADD-BC01-FE03D9328D40}" type="slidenum">
              <a:rPr lang="nl-NL" smtClean="0"/>
              <a:t>122</a:t>
            </a:fld>
            <a:endParaRPr lang="nl-NL"/>
          </a:p>
        </p:txBody>
      </p:sp>
    </p:spTree>
    <p:extLst>
      <p:ext uri="{BB962C8B-B14F-4D97-AF65-F5344CB8AC3E}">
        <p14:creationId xmlns:p14="http://schemas.microsoft.com/office/powerpoint/2010/main" val="28968305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1DAFD73F-B786-4ADD-BC01-FE03D9328D40}" type="slidenum">
              <a:rPr lang="nl-NL" smtClean="0"/>
              <a:t>123</a:t>
            </a:fld>
            <a:endParaRPr lang="nl-NL"/>
          </a:p>
        </p:txBody>
      </p:sp>
    </p:spTree>
    <p:extLst>
      <p:ext uri="{BB962C8B-B14F-4D97-AF65-F5344CB8AC3E}">
        <p14:creationId xmlns:p14="http://schemas.microsoft.com/office/powerpoint/2010/main" val="279746994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1DAFD73F-B786-4ADD-BC01-FE03D9328D40}" type="slidenum">
              <a:rPr lang="nl-NL" smtClean="0"/>
              <a:t>124</a:t>
            </a:fld>
            <a:endParaRPr lang="nl-NL"/>
          </a:p>
        </p:txBody>
      </p:sp>
    </p:spTree>
    <p:extLst>
      <p:ext uri="{BB962C8B-B14F-4D97-AF65-F5344CB8AC3E}">
        <p14:creationId xmlns:p14="http://schemas.microsoft.com/office/powerpoint/2010/main" val="98096086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1DAFD73F-B786-4ADD-BC01-FE03D9328D40}" type="slidenum">
              <a:rPr lang="nl-NL" smtClean="0"/>
              <a:t>125</a:t>
            </a:fld>
            <a:endParaRPr lang="nl-NL"/>
          </a:p>
        </p:txBody>
      </p:sp>
    </p:spTree>
    <p:extLst>
      <p:ext uri="{BB962C8B-B14F-4D97-AF65-F5344CB8AC3E}">
        <p14:creationId xmlns:p14="http://schemas.microsoft.com/office/powerpoint/2010/main" val="217643540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1DAFD73F-B786-4ADD-BC01-FE03D9328D40}" type="slidenum">
              <a:rPr lang="nl-NL" smtClean="0"/>
              <a:t>126</a:t>
            </a:fld>
            <a:endParaRPr lang="nl-NL"/>
          </a:p>
        </p:txBody>
      </p:sp>
    </p:spTree>
    <p:extLst>
      <p:ext uri="{BB962C8B-B14F-4D97-AF65-F5344CB8AC3E}">
        <p14:creationId xmlns:p14="http://schemas.microsoft.com/office/powerpoint/2010/main" val="313778030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1DAFD73F-B786-4ADD-BC01-FE03D9328D40}" type="slidenum">
              <a:rPr lang="nl-NL" smtClean="0"/>
              <a:t>127</a:t>
            </a:fld>
            <a:endParaRPr lang="nl-NL"/>
          </a:p>
        </p:txBody>
      </p:sp>
    </p:spTree>
    <p:extLst>
      <p:ext uri="{BB962C8B-B14F-4D97-AF65-F5344CB8AC3E}">
        <p14:creationId xmlns:p14="http://schemas.microsoft.com/office/powerpoint/2010/main" val="63987948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1DAFD73F-B786-4ADD-BC01-FE03D9328D40}" type="slidenum">
              <a:rPr lang="nl-NL" smtClean="0"/>
              <a:t>128</a:t>
            </a:fld>
            <a:endParaRPr lang="nl-NL"/>
          </a:p>
        </p:txBody>
      </p:sp>
    </p:spTree>
    <p:extLst>
      <p:ext uri="{BB962C8B-B14F-4D97-AF65-F5344CB8AC3E}">
        <p14:creationId xmlns:p14="http://schemas.microsoft.com/office/powerpoint/2010/main" val="358015608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FFBAAE-1934-6F48-9482-E10DECB71A16}" type="slidenum">
              <a:rPr lang="en-US" smtClean="0"/>
              <a:t>131</a:t>
            </a:fld>
            <a:endParaRPr lang="en-US"/>
          </a:p>
        </p:txBody>
      </p:sp>
    </p:spTree>
    <p:extLst>
      <p:ext uri="{BB962C8B-B14F-4D97-AF65-F5344CB8AC3E}">
        <p14:creationId xmlns:p14="http://schemas.microsoft.com/office/powerpoint/2010/main" val="25281780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defTabSz="970559">
              <a:defRPr/>
            </a:pPr>
            <a:fld id="{291B44D6-22F3-9B44-8C29-F95B217C3220}" type="slidenum">
              <a:rPr lang="en-US">
                <a:solidFill>
                  <a:prstClr val="black"/>
                </a:solidFill>
                <a:latin typeface="Calibri" panose="020F0502020204030204"/>
              </a:rPr>
              <a:pPr defTabSz="970559">
                <a:defRPr/>
              </a:pPr>
              <a:t>29</a:t>
            </a:fld>
            <a:endParaRPr lang="en-US">
              <a:solidFill>
                <a:prstClr val="black"/>
              </a:solidFill>
              <a:latin typeface="Calibri" panose="020F0502020204030204"/>
            </a:endParaRPr>
          </a:p>
        </p:txBody>
      </p:sp>
    </p:spTree>
    <p:extLst>
      <p:ext uri="{BB962C8B-B14F-4D97-AF65-F5344CB8AC3E}">
        <p14:creationId xmlns:p14="http://schemas.microsoft.com/office/powerpoint/2010/main" val="3635341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defTabSz="931774">
              <a:defRPr/>
            </a:pPr>
            <a:fld id="{291B44D6-22F3-9B44-8C29-F95B217C3220}" type="slidenum">
              <a:rPr lang="en-US" sz="1300">
                <a:solidFill>
                  <a:prstClr val="black"/>
                </a:solidFill>
                <a:latin typeface="Calibri" panose="020F0502020204030204"/>
              </a:rPr>
              <a:pPr defTabSz="931774">
                <a:defRPr/>
              </a:pPr>
              <a:t>30</a:t>
            </a:fld>
            <a:endParaRPr lang="en-US" sz="1300">
              <a:solidFill>
                <a:prstClr val="black"/>
              </a:solidFill>
              <a:latin typeface="Calibri" panose="020F0502020204030204"/>
            </a:endParaRPr>
          </a:p>
        </p:txBody>
      </p:sp>
    </p:spTree>
    <p:extLst>
      <p:ext uri="{BB962C8B-B14F-4D97-AF65-F5344CB8AC3E}">
        <p14:creationId xmlns:p14="http://schemas.microsoft.com/office/powerpoint/2010/main" val="29625270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8931719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Master" Target="../slideMasters/slideMaster2.xml"/><Relationship Id="rId5" Type="http://schemas.openxmlformats.org/officeDocument/2006/relationships/image" Target="../media/image23.jpeg"/><Relationship Id="rId4" Type="http://schemas.openxmlformats.org/officeDocument/2006/relationships/image" Target="../media/image22.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emf"/><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19701BA1-D17E-465F-AFD5-2AE43AE8FAB9}"/>
              </a:ext>
            </a:extLst>
          </p:cNvPr>
          <p:cNvSpPr>
            <a:spLocks noGrp="1"/>
          </p:cNvSpPr>
          <p:nvPr>
            <p:ph type="title" hasCustomPrompt="1"/>
          </p:nvPr>
        </p:nvSpPr>
        <p:spPr>
          <a:xfrm>
            <a:off x="818706" y="159385"/>
            <a:ext cx="11036885" cy="675005"/>
          </a:xfrm>
        </p:spPr>
        <p:txBody>
          <a:bodyPr lIns="0" anchor="ctr"/>
          <a:lstStyle>
            <a:lvl1pPr>
              <a:defRPr b="1">
                <a:solidFill>
                  <a:schemeClr val="tx1">
                    <a:lumMod val="50000"/>
                  </a:schemeClr>
                </a:solidFill>
              </a:defRPr>
            </a:lvl1pPr>
          </a:lstStyle>
          <a:p>
            <a:r>
              <a:rPr lang="en-US"/>
              <a:t>Agenda Title</a:t>
            </a:r>
          </a:p>
        </p:txBody>
      </p:sp>
      <p:graphicFrame>
        <p:nvGraphicFramePr>
          <p:cNvPr id="4" name="Table 2">
            <a:extLst>
              <a:ext uri="{FF2B5EF4-FFF2-40B4-BE49-F238E27FC236}">
                <a16:creationId xmlns:a16="http://schemas.microsoft.com/office/drawing/2014/main" id="{34D731E1-E35D-4AEA-A829-FA67409001C5}"/>
              </a:ext>
            </a:extLst>
          </p:cNvPr>
          <p:cNvGraphicFramePr>
            <a:graphicFrameLocks noGrp="1"/>
          </p:cNvGraphicFramePr>
          <p:nvPr userDrawn="1">
            <p:extLst>
              <p:ext uri="{D42A27DB-BD31-4B8C-83A1-F6EECF244321}">
                <p14:modId xmlns:p14="http://schemas.microsoft.com/office/powerpoint/2010/main" val="2921024482"/>
              </p:ext>
            </p:extLst>
          </p:nvPr>
        </p:nvGraphicFramePr>
        <p:xfrm>
          <a:off x="740297" y="937895"/>
          <a:ext cx="11115294" cy="5408676"/>
        </p:xfrm>
        <a:graphic>
          <a:graphicData uri="http://schemas.openxmlformats.org/drawingml/2006/table">
            <a:tbl>
              <a:tblPr>
                <a:tableStyleId>{2D5ABB26-0587-4C30-8999-92F81FD0307C}</a:tableStyleId>
              </a:tblPr>
              <a:tblGrid>
                <a:gridCol w="910254">
                  <a:extLst>
                    <a:ext uri="{9D8B030D-6E8A-4147-A177-3AD203B41FA5}">
                      <a16:colId xmlns:a16="http://schemas.microsoft.com/office/drawing/2014/main" val="2019306321"/>
                    </a:ext>
                  </a:extLst>
                </a:gridCol>
                <a:gridCol w="10205040">
                  <a:extLst>
                    <a:ext uri="{9D8B030D-6E8A-4147-A177-3AD203B41FA5}">
                      <a16:colId xmlns:a16="http://schemas.microsoft.com/office/drawing/2014/main" val="3765295623"/>
                    </a:ext>
                  </a:extLst>
                </a:gridCol>
              </a:tblGrid>
              <a:tr h="757806">
                <a:tc>
                  <a:txBody>
                    <a:bodyPr/>
                    <a:lstStyle/>
                    <a:p>
                      <a:pPr>
                        <a:lnSpc>
                          <a:spcPct val="90000"/>
                        </a:lnSpc>
                      </a:pPr>
                      <a:r>
                        <a:rPr lang="en-US" sz="5500" b="1">
                          <a:solidFill>
                            <a:schemeClr val="accent4">
                              <a:lumMod val="40000"/>
                              <a:lumOff val="60000"/>
                            </a:schemeClr>
                          </a:solidFill>
                        </a:rPr>
                        <a:t>1</a:t>
                      </a:r>
                    </a:p>
                  </a:txBody>
                  <a:tcPr marT="18288" marB="0" anchor="b">
                    <a:lnB w="3175" cap="flat" cmpd="sng" algn="ctr">
                      <a:solidFill>
                        <a:schemeClr val="tx1">
                          <a:lumMod val="60000"/>
                          <a:lumOff val="40000"/>
                        </a:schemeClr>
                      </a:solidFill>
                      <a:prstDash val="solid"/>
                      <a:round/>
                      <a:headEnd type="none" w="med" len="med"/>
                      <a:tailEnd type="none" w="med" len="med"/>
                    </a:lnB>
                  </a:tcPr>
                </a:tc>
                <a:tc>
                  <a:txBody>
                    <a:bodyPr/>
                    <a:lstStyle/>
                    <a:p>
                      <a:pPr marL="0" marR="0" lvl="0" indent="0" algn="l" defTabSz="914400" rtl="0" eaLnBrk="1" fontAlgn="auto" latinLnBrk="0" hangingPunct="1">
                        <a:lnSpc>
                          <a:spcPct val="80000"/>
                        </a:lnSpc>
                        <a:spcBef>
                          <a:spcPts val="0"/>
                        </a:spcBef>
                        <a:spcAft>
                          <a:spcPts val="0"/>
                        </a:spcAft>
                        <a:buClrTx/>
                        <a:buSzTx/>
                        <a:buFontTx/>
                        <a:buNone/>
                        <a:tabLst/>
                        <a:defRPr/>
                      </a:pPr>
                      <a:r>
                        <a:rPr lang="en-US" sz="2200" b="0"/>
                        <a:t>Update items </a:t>
                      </a:r>
                      <a:r>
                        <a:rPr lang="en-US" sz="2200"/>
                        <a:t>and/or delete table rows as needed.</a:t>
                      </a:r>
                    </a:p>
                  </a:txBody>
                  <a:tcPr anchor="ctr">
                    <a:lnB w="3175" cap="flat" cmpd="sng" algn="ctr">
                      <a:solidFill>
                        <a:schemeClr val="tx1">
                          <a:lumMod val="60000"/>
                          <a:lumOff val="40000"/>
                        </a:schemeClr>
                      </a:solidFill>
                      <a:prstDash val="solid"/>
                      <a:round/>
                      <a:headEnd type="none" w="med" len="med"/>
                      <a:tailEnd type="none" w="med" len="med"/>
                    </a:lnB>
                  </a:tcPr>
                </a:tc>
                <a:extLst>
                  <a:ext uri="{0D108BD9-81ED-4DB2-BD59-A6C34878D82A}">
                    <a16:rowId xmlns:a16="http://schemas.microsoft.com/office/drawing/2014/main" val="1163110222"/>
                  </a:ext>
                </a:extLst>
              </a:tr>
              <a:tr h="757806">
                <a:tc>
                  <a:txBody>
                    <a:bodyPr/>
                    <a:lstStyle/>
                    <a:p>
                      <a:pPr>
                        <a:lnSpc>
                          <a:spcPct val="90000"/>
                        </a:lnSpc>
                      </a:pPr>
                      <a:r>
                        <a:rPr lang="en-US" sz="5500" b="1">
                          <a:solidFill>
                            <a:schemeClr val="accent4">
                              <a:lumMod val="40000"/>
                              <a:lumOff val="60000"/>
                            </a:schemeClr>
                          </a:solidFill>
                        </a:rPr>
                        <a:t>2</a:t>
                      </a:r>
                    </a:p>
                  </a:txBody>
                  <a:tcPr marT="18288" marB="0" anchor="b">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tcPr>
                </a:tc>
                <a:tc>
                  <a:txBody>
                    <a:bodyPr/>
                    <a:lstStyle/>
                    <a:p>
                      <a:pPr marL="0" marR="0" lvl="0" indent="0" algn="l" defTabSz="914400" rtl="0" eaLnBrk="1" fontAlgn="auto" latinLnBrk="0" hangingPunct="1">
                        <a:lnSpc>
                          <a:spcPct val="80000"/>
                        </a:lnSpc>
                        <a:spcBef>
                          <a:spcPts val="0"/>
                        </a:spcBef>
                        <a:spcAft>
                          <a:spcPts val="0"/>
                        </a:spcAft>
                        <a:buClrTx/>
                        <a:buSzTx/>
                        <a:buFontTx/>
                        <a:buNone/>
                        <a:tabLst/>
                        <a:defRPr/>
                      </a:pPr>
                      <a:r>
                        <a:rPr lang="en-US" sz="2200"/>
                        <a:t>Agenda Item 2</a:t>
                      </a:r>
                    </a:p>
                  </a:txBody>
                  <a:tcPr anchor="ctr">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tcPr>
                </a:tc>
                <a:extLst>
                  <a:ext uri="{0D108BD9-81ED-4DB2-BD59-A6C34878D82A}">
                    <a16:rowId xmlns:a16="http://schemas.microsoft.com/office/drawing/2014/main" val="2009332255"/>
                  </a:ext>
                </a:extLst>
              </a:tr>
              <a:tr h="757806">
                <a:tc>
                  <a:txBody>
                    <a:bodyPr/>
                    <a:lstStyle/>
                    <a:p>
                      <a:pPr>
                        <a:lnSpc>
                          <a:spcPct val="90000"/>
                        </a:lnSpc>
                      </a:pPr>
                      <a:r>
                        <a:rPr lang="en-US" sz="5500" b="1">
                          <a:solidFill>
                            <a:schemeClr val="accent4">
                              <a:lumMod val="40000"/>
                              <a:lumOff val="60000"/>
                            </a:schemeClr>
                          </a:solidFill>
                        </a:rPr>
                        <a:t>3</a:t>
                      </a:r>
                    </a:p>
                  </a:txBody>
                  <a:tcPr marT="18288" marB="0" anchor="b">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tcPr>
                </a:tc>
                <a:tc>
                  <a:txBody>
                    <a:bodyPr/>
                    <a:lstStyle/>
                    <a:p>
                      <a:pPr>
                        <a:lnSpc>
                          <a:spcPct val="80000"/>
                        </a:lnSpc>
                      </a:pPr>
                      <a:r>
                        <a:rPr lang="en-US" sz="2200"/>
                        <a:t>Agenda Item 3</a:t>
                      </a:r>
                    </a:p>
                  </a:txBody>
                  <a:tcPr anchor="ctr">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tcPr>
                </a:tc>
                <a:extLst>
                  <a:ext uri="{0D108BD9-81ED-4DB2-BD59-A6C34878D82A}">
                    <a16:rowId xmlns:a16="http://schemas.microsoft.com/office/drawing/2014/main" val="2813457930"/>
                  </a:ext>
                </a:extLst>
              </a:tr>
              <a:tr h="757806">
                <a:tc>
                  <a:txBody>
                    <a:bodyPr/>
                    <a:lstStyle/>
                    <a:p>
                      <a:pPr>
                        <a:lnSpc>
                          <a:spcPct val="90000"/>
                        </a:lnSpc>
                      </a:pPr>
                      <a:r>
                        <a:rPr lang="en-US" sz="5500" b="1">
                          <a:solidFill>
                            <a:schemeClr val="accent4">
                              <a:lumMod val="40000"/>
                              <a:lumOff val="60000"/>
                            </a:schemeClr>
                          </a:solidFill>
                        </a:rPr>
                        <a:t>4</a:t>
                      </a:r>
                    </a:p>
                  </a:txBody>
                  <a:tcPr marT="18288" marB="0" anchor="b">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tcPr>
                </a:tc>
                <a:tc>
                  <a:txBody>
                    <a:bodyPr/>
                    <a:lstStyle/>
                    <a:p>
                      <a:pPr marL="0" marR="0" lvl="0" indent="0" algn="l" defTabSz="914400" rtl="0" eaLnBrk="1" fontAlgn="auto" latinLnBrk="0" hangingPunct="1">
                        <a:lnSpc>
                          <a:spcPct val="80000"/>
                        </a:lnSpc>
                        <a:spcBef>
                          <a:spcPts val="0"/>
                        </a:spcBef>
                        <a:spcAft>
                          <a:spcPts val="0"/>
                        </a:spcAft>
                        <a:buClrTx/>
                        <a:buSzTx/>
                        <a:buFontTx/>
                        <a:buNone/>
                        <a:tabLst/>
                        <a:defRPr/>
                      </a:pPr>
                      <a:r>
                        <a:rPr lang="en-US" sz="2200"/>
                        <a:t>Agenda Item 4</a:t>
                      </a:r>
                    </a:p>
                  </a:txBody>
                  <a:tcPr anchor="ctr">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tcPr>
                </a:tc>
                <a:extLst>
                  <a:ext uri="{0D108BD9-81ED-4DB2-BD59-A6C34878D82A}">
                    <a16:rowId xmlns:a16="http://schemas.microsoft.com/office/drawing/2014/main" val="480894535"/>
                  </a:ext>
                </a:extLst>
              </a:tr>
              <a:tr h="757806">
                <a:tc>
                  <a:txBody>
                    <a:bodyPr/>
                    <a:lstStyle/>
                    <a:p>
                      <a:pPr>
                        <a:lnSpc>
                          <a:spcPct val="90000"/>
                        </a:lnSpc>
                      </a:pPr>
                      <a:r>
                        <a:rPr lang="en-US" sz="5500" b="1">
                          <a:solidFill>
                            <a:schemeClr val="accent4">
                              <a:lumMod val="40000"/>
                              <a:lumOff val="60000"/>
                            </a:schemeClr>
                          </a:solidFill>
                        </a:rPr>
                        <a:t>5</a:t>
                      </a:r>
                    </a:p>
                  </a:txBody>
                  <a:tcPr marT="18288" marB="0" anchor="b">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tcPr>
                </a:tc>
                <a:tc>
                  <a:txBody>
                    <a:bodyPr/>
                    <a:lstStyle/>
                    <a:p>
                      <a:pPr>
                        <a:lnSpc>
                          <a:spcPct val="80000"/>
                        </a:lnSpc>
                      </a:pPr>
                      <a:r>
                        <a:rPr lang="en-US" sz="2200"/>
                        <a:t>Agenda Item 5</a:t>
                      </a:r>
                    </a:p>
                  </a:txBody>
                  <a:tcPr anchor="ctr">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tcPr>
                </a:tc>
                <a:extLst>
                  <a:ext uri="{0D108BD9-81ED-4DB2-BD59-A6C34878D82A}">
                    <a16:rowId xmlns:a16="http://schemas.microsoft.com/office/drawing/2014/main" val="2904038478"/>
                  </a:ext>
                </a:extLst>
              </a:tr>
              <a:tr h="757806">
                <a:tc>
                  <a:txBody>
                    <a:bodyPr/>
                    <a:lstStyle/>
                    <a:p>
                      <a:pPr>
                        <a:lnSpc>
                          <a:spcPct val="90000"/>
                        </a:lnSpc>
                      </a:pPr>
                      <a:r>
                        <a:rPr lang="en-US" sz="5500" b="1">
                          <a:solidFill>
                            <a:schemeClr val="accent4">
                              <a:lumMod val="40000"/>
                              <a:lumOff val="60000"/>
                            </a:schemeClr>
                          </a:solidFill>
                        </a:rPr>
                        <a:t>6</a:t>
                      </a:r>
                    </a:p>
                  </a:txBody>
                  <a:tcPr marT="18288" marB="0" anchor="b">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tcPr>
                </a:tc>
                <a:tc>
                  <a:txBody>
                    <a:bodyPr/>
                    <a:lstStyle/>
                    <a:p>
                      <a:pPr marL="0" marR="0" lvl="0" indent="0" algn="l" defTabSz="914400" rtl="0" eaLnBrk="1" fontAlgn="auto" latinLnBrk="0" hangingPunct="1">
                        <a:lnSpc>
                          <a:spcPct val="80000"/>
                        </a:lnSpc>
                        <a:spcBef>
                          <a:spcPts val="0"/>
                        </a:spcBef>
                        <a:spcAft>
                          <a:spcPts val="0"/>
                        </a:spcAft>
                        <a:buClrTx/>
                        <a:buSzTx/>
                        <a:buFontTx/>
                        <a:buNone/>
                        <a:tabLst/>
                        <a:defRPr/>
                      </a:pPr>
                      <a:r>
                        <a:rPr lang="en-US" sz="2200"/>
                        <a:t>Agenda Item 6</a:t>
                      </a:r>
                    </a:p>
                  </a:txBody>
                  <a:tcPr anchor="ctr">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tcPr>
                </a:tc>
                <a:extLst>
                  <a:ext uri="{0D108BD9-81ED-4DB2-BD59-A6C34878D82A}">
                    <a16:rowId xmlns:a16="http://schemas.microsoft.com/office/drawing/2014/main" val="1347688498"/>
                  </a:ext>
                </a:extLst>
              </a:tr>
              <a:tr h="757806">
                <a:tc>
                  <a:txBody>
                    <a:bodyPr/>
                    <a:lstStyle/>
                    <a:p>
                      <a:pPr>
                        <a:lnSpc>
                          <a:spcPct val="90000"/>
                        </a:lnSpc>
                      </a:pPr>
                      <a:r>
                        <a:rPr lang="en-US" sz="5500" b="1">
                          <a:solidFill>
                            <a:schemeClr val="accent4">
                              <a:lumMod val="40000"/>
                              <a:lumOff val="60000"/>
                            </a:schemeClr>
                          </a:solidFill>
                        </a:rPr>
                        <a:t>7</a:t>
                      </a:r>
                    </a:p>
                  </a:txBody>
                  <a:tcPr marT="18288" marB="0" anchor="b">
                    <a:lnT w="3175" cap="flat" cmpd="sng" algn="ctr">
                      <a:solidFill>
                        <a:schemeClr val="tx1">
                          <a:lumMod val="60000"/>
                          <a:lumOff val="40000"/>
                        </a:schemeClr>
                      </a:solidFill>
                      <a:prstDash val="solid"/>
                      <a:round/>
                      <a:headEnd type="none" w="med" len="med"/>
                      <a:tailEnd type="none" w="med" len="med"/>
                    </a:lnT>
                  </a:tcPr>
                </a:tc>
                <a:tc>
                  <a:txBody>
                    <a:bodyPr/>
                    <a:lstStyle/>
                    <a:p>
                      <a:pPr marL="0" marR="0" lvl="0" indent="0" algn="l" defTabSz="914400" rtl="0" eaLnBrk="1" fontAlgn="auto" latinLnBrk="0" hangingPunct="1">
                        <a:lnSpc>
                          <a:spcPct val="80000"/>
                        </a:lnSpc>
                        <a:spcBef>
                          <a:spcPts val="0"/>
                        </a:spcBef>
                        <a:spcAft>
                          <a:spcPts val="0"/>
                        </a:spcAft>
                        <a:buClrTx/>
                        <a:buSzTx/>
                        <a:buFontTx/>
                        <a:buNone/>
                        <a:tabLst/>
                        <a:defRPr/>
                      </a:pPr>
                      <a:r>
                        <a:rPr lang="en-US" sz="2200"/>
                        <a:t>Agenda Item 7</a:t>
                      </a:r>
                    </a:p>
                  </a:txBody>
                  <a:tcPr anchor="ctr">
                    <a:lnT w="3175" cap="flat" cmpd="sng" algn="ctr">
                      <a:solidFill>
                        <a:schemeClr val="tx1">
                          <a:lumMod val="60000"/>
                          <a:lumOff val="40000"/>
                        </a:schemeClr>
                      </a:solidFill>
                      <a:prstDash val="solid"/>
                      <a:round/>
                      <a:headEnd type="none" w="med" len="med"/>
                      <a:tailEnd type="none" w="med" len="med"/>
                    </a:lnT>
                  </a:tcPr>
                </a:tc>
                <a:extLst>
                  <a:ext uri="{0D108BD9-81ED-4DB2-BD59-A6C34878D82A}">
                    <a16:rowId xmlns:a16="http://schemas.microsoft.com/office/drawing/2014/main" val="1740942400"/>
                  </a:ext>
                </a:extLst>
              </a:tr>
            </a:tbl>
          </a:graphicData>
        </a:graphic>
      </p:graphicFrame>
    </p:spTree>
    <p:extLst>
      <p:ext uri="{BB962C8B-B14F-4D97-AF65-F5344CB8AC3E}">
        <p14:creationId xmlns:p14="http://schemas.microsoft.com/office/powerpoint/2010/main" val="3478882342"/>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itle Slide - Option 1">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72F46B0-82C1-1855-D067-2E21197BAEB1}"/>
              </a:ext>
            </a:extLst>
          </p:cNvPr>
          <p:cNvPicPr/>
          <p:nvPr userDrawn="1"/>
        </p:nvPicPr>
        <p:blipFill>
          <a:blip r:embed="rId2">
            <a:extLst>
              <a:ext uri="{28A0092B-C50C-407E-A947-70E740481C1C}">
                <a14:useLocalDpi xmlns:a14="http://schemas.microsoft.com/office/drawing/2010/main" val="0"/>
              </a:ext>
            </a:extLst>
          </a:blip>
          <a:srcRect/>
          <a:stretch/>
        </p:blipFill>
        <p:spPr>
          <a:xfrm>
            <a:off x="0" y="0"/>
            <a:ext cx="12206176" cy="6865974"/>
          </a:xfrm>
          <a:prstGeom prst="rect">
            <a:avLst/>
          </a:prstGeom>
        </p:spPr>
      </p:pic>
      <p:sp>
        <p:nvSpPr>
          <p:cNvPr id="2" name="Title 1">
            <a:extLst>
              <a:ext uri="{FF2B5EF4-FFF2-40B4-BE49-F238E27FC236}">
                <a16:creationId xmlns:a16="http://schemas.microsoft.com/office/drawing/2014/main" id="{05A83CA9-5EF0-8398-23AA-08DFA69C2E28}"/>
              </a:ext>
            </a:extLst>
          </p:cNvPr>
          <p:cNvSpPr>
            <a:spLocks noGrp="1"/>
          </p:cNvSpPr>
          <p:nvPr>
            <p:ph type="title" hasCustomPrompt="1"/>
          </p:nvPr>
        </p:nvSpPr>
        <p:spPr>
          <a:xfrm>
            <a:off x="301825" y="2564780"/>
            <a:ext cx="2893196" cy="2319541"/>
          </a:xfrm>
        </p:spPr>
        <p:txBody>
          <a:bodyPr anchor="b"/>
          <a:lstStyle>
            <a:lvl1pPr>
              <a:lnSpc>
                <a:spcPct val="100000"/>
              </a:lnSpc>
              <a:defRPr sz="3200" b="1">
                <a:solidFill>
                  <a:schemeClr val="bg1"/>
                </a:solidFill>
              </a:defRPr>
            </a:lvl1pPr>
          </a:lstStyle>
          <a:p>
            <a:r>
              <a:rPr lang="en-US"/>
              <a:t>Click to edit text</a:t>
            </a:r>
          </a:p>
        </p:txBody>
      </p:sp>
      <p:sp>
        <p:nvSpPr>
          <p:cNvPr id="11" name="Text Placeholder 10">
            <a:extLst>
              <a:ext uri="{FF2B5EF4-FFF2-40B4-BE49-F238E27FC236}">
                <a16:creationId xmlns:a16="http://schemas.microsoft.com/office/drawing/2014/main" id="{C3C826A0-95D1-962E-022C-8DBE5F1D09DD}"/>
              </a:ext>
            </a:extLst>
          </p:cNvPr>
          <p:cNvSpPr>
            <a:spLocks noGrp="1"/>
          </p:cNvSpPr>
          <p:nvPr>
            <p:ph type="body" sz="quarter" idx="10" hasCustomPrompt="1"/>
          </p:nvPr>
        </p:nvSpPr>
        <p:spPr>
          <a:xfrm>
            <a:off x="301825" y="5126137"/>
            <a:ext cx="3269709" cy="1332833"/>
          </a:xfrm>
        </p:spPr>
        <p:txBody>
          <a:bodyPr/>
          <a:lstStyle>
            <a:lvl1pPr marL="0" indent="0">
              <a:buNone/>
              <a:defRPr sz="20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text</a:t>
            </a:r>
          </a:p>
        </p:txBody>
      </p:sp>
    </p:spTree>
    <p:extLst>
      <p:ext uri="{BB962C8B-B14F-4D97-AF65-F5344CB8AC3E}">
        <p14:creationId xmlns:p14="http://schemas.microsoft.com/office/powerpoint/2010/main" val="3844880177"/>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Key Takeaways">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B429849-1D3E-F411-3495-52379D46DA9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4" name="Content Placeholder 2">
            <a:extLst>
              <a:ext uri="{FF2B5EF4-FFF2-40B4-BE49-F238E27FC236}">
                <a16:creationId xmlns:a16="http://schemas.microsoft.com/office/drawing/2014/main" id="{5EEF0E30-AFE0-87B1-6679-99458CB7266E}"/>
              </a:ext>
            </a:extLst>
          </p:cNvPr>
          <p:cNvSpPr>
            <a:spLocks noGrp="1"/>
          </p:cNvSpPr>
          <p:nvPr>
            <p:ph idx="1" hasCustomPrompt="1"/>
          </p:nvPr>
        </p:nvSpPr>
        <p:spPr>
          <a:xfrm>
            <a:off x="3933713" y="928556"/>
            <a:ext cx="7771270" cy="5065436"/>
          </a:xfrm>
        </p:spPr>
        <p:txBody>
          <a:bodyPr>
            <a:noAutofit/>
          </a:bodyPr>
          <a:lstStyle>
            <a:lvl1pPr indent="-182880">
              <a:lnSpc>
                <a:spcPts val="3100"/>
              </a:lnSpc>
              <a:defRPr sz="2000" b="0">
                <a:solidFill>
                  <a:schemeClr val="tx1"/>
                </a:solidFill>
              </a:defRPr>
            </a:lvl1pPr>
            <a:lvl2pPr indent="-182880">
              <a:lnSpc>
                <a:spcPts val="3100"/>
              </a:lnSpc>
              <a:defRPr sz="2000">
                <a:solidFill>
                  <a:schemeClr val="tx1"/>
                </a:solidFill>
              </a:defRPr>
            </a:lvl2pPr>
            <a:lvl3pPr indent="-182880">
              <a:lnSpc>
                <a:spcPts val="3100"/>
              </a:lnSpc>
              <a:defRPr sz="2000">
                <a:solidFill>
                  <a:schemeClr val="tx1"/>
                </a:solidFill>
              </a:defRPr>
            </a:lvl3pPr>
            <a:lvl4pPr indent="-182880">
              <a:lnSpc>
                <a:spcPts val="3100"/>
              </a:lnSpc>
              <a:defRPr sz="2000">
                <a:solidFill>
                  <a:schemeClr val="tx1"/>
                </a:solidFill>
              </a:defRPr>
            </a:lvl4pPr>
            <a:lvl5pPr indent="-182880">
              <a:lnSpc>
                <a:spcPts val="3100"/>
              </a:lnSpc>
              <a:defRPr sz="2000">
                <a:solidFill>
                  <a:schemeClr val="tx1"/>
                </a:solidFill>
              </a:defRPr>
            </a:lvl5pPr>
          </a:lstStyle>
          <a:p>
            <a:pPr lvl="0"/>
            <a:r>
              <a:rPr lang="en-US"/>
              <a:t>Click to edit slide text</a:t>
            </a:r>
          </a:p>
          <a:p>
            <a:pPr lvl="1"/>
            <a:r>
              <a:rPr lang="en-US"/>
              <a:t>Second level</a:t>
            </a:r>
          </a:p>
          <a:p>
            <a:pPr lvl="2"/>
            <a:r>
              <a:rPr lang="en-US"/>
              <a:t>Third level</a:t>
            </a:r>
          </a:p>
          <a:p>
            <a:pPr lvl="3"/>
            <a:r>
              <a:rPr lang="en-US"/>
              <a:t>Fourth level</a:t>
            </a:r>
          </a:p>
          <a:p>
            <a:pPr lvl="4"/>
            <a:r>
              <a:rPr lang="en-US"/>
              <a:t>Fifth level</a:t>
            </a:r>
          </a:p>
        </p:txBody>
      </p:sp>
      <p:sp>
        <p:nvSpPr>
          <p:cNvPr id="10" name="Slide Number Placeholder 5">
            <a:extLst>
              <a:ext uri="{FF2B5EF4-FFF2-40B4-BE49-F238E27FC236}">
                <a16:creationId xmlns:a16="http://schemas.microsoft.com/office/drawing/2014/main" id="{2A46C9F6-3810-43C4-4AA4-4F6783866F2B}"/>
              </a:ext>
            </a:extLst>
          </p:cNvPr>
          <p:cNvSpPr txBox="1">
            <a:spLocks/>
          </p:cNvSpPr>
          <p:nvPr userDrawn="1"/>
        </p:nvSpPr>
        <p:spPr>
          <a:xfrm>
            <a:off x="61335" y="6352737"/>
            <a:ext cx="461717" cy="409980"/>
          </a:xfrm>
          <a:prstGeom prst="rect">
            <a:avLst/>
          </a:prstGeom>
        </p:spPr>
        <p:txBody>
          <a:bodyPr vert="horz" lIns="91440" tIns="45720" rIns="91440" bIns="4572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A6463A8-C1CB-7342-B1C0-EEA602A6253C}" type="slidenum">
              <a:rPr lang="en-US" sz="1100" smtClean="0">
                <a:solidFill>
                  <a:schemeClr val="bg1"/>
                </a:solidFill>
                <a:latin typeface="Arial" charset="0"/>
                <a:ea typeface="Arial" charset="0"/>
                <a:cs typeface="Arial" charset="0"/>
              </a:rPr>
              <a:pPr algn="r"/>
              <a:t>‹#›</a:t>
            </a:fld>
            <a:endParaRPr lang="en-US" sz="1100">
              <a:solidFill>
                <a:schemeClr val="bg1"/>
              </a:solidFill>
              <a:latin typeface="Arial" charset="0"/>
              <a:ea typeface="Arial" charset="0"/>
              <a:cs typeface="Arial" charset="0"/>
            </a:endParaRPr>
          </a:p>
        </p:txBody>
      </p:sp>
      <p:sp>
        <p:nvSpPr>
          <p:cNvPr id="11" name="TextBox 30">
            <a:extLst>
              <a:ext uri="{FF2B5EF4-FFF2-40B4-BE49-F238E27FC236}">
                <a16:creationId xmlns:a16="http://schemas.microsoft.com/office/drawing/2014/main" id="{29858935-D17F-C368-17EC-0AA3FD5681E4}"/>
              </a:ext>
            </a:extLst>
          </p:cNvPr>
          <p:cNvSpPr txBox="1"/>
          <p:nvPr userDrawn="1"/>
        </p:nvSpPr>
        <p:spPr>
          <a:xfrm>
            <a:off x="395727" y="6467829"/>
            <a:ext cx="1777437" cy="200055"/>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700" b="0">
                <a:solidFill>
                  <a:schemeClr val="bg1"/>
                </a:solidFill>
              </a:rPr>
              <a:t>|   CONFIDENTIAL &amp; PROPRIETARY</a:t>
            </a:r>
          </a:p>
        </p:txBody>
      </p:sp>
    </p:spTree>
    <p:extLst>
      <p:ext uri="{BB962C8B-B14F-4D97-AF65-F5344CB8AC3E}">
        <p14:creationId xmlns:p14="http://schemas.microsoft.com/office/powerpoint/2010/main" val="335382599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userDrawn="1">
  <p:cSld name="Title Slide - Option 5 - Nancy">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952F946-E5F9-3CA7-F340-6B25166766A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6" name="Text Placeholder 14">
            <a:extLst>
              <a:ext uri="{FF2B5EF4-FFF2-40B4-BE49-F238E27FC236}">
                <a16:creationId xmlns:a16="http://schemas.microsoft.com/office/drawing/2014/main" id="{C60C328A-5A0A-9961-8FDE-10793DD065F4}"/>
              </a:ext>
            </a:extLst>
          </p:cNvPr>
          <p:cNvSpPr>
            <a:spLocks noGrp="1"/>
          </p:cNvSpPr>
          <p:nvPr>
            <p:ph type="body" sz="quarter" idx="10" hasCustomPrompt="1"/>
          </p:nvPr>
        </p:nvSpPr>
        <p:spPr>
          <a:xfrm>
            <a:off x="577869" y="650722"/>
            <a:ext cx="4978403" cy="1754326"/>
          </a:xfrm>
        </p:spPr>
        <p:txBody>
          <a:bodyPr/>
          <a:lstStyle>
            <a:lvl1pPr marL="0" indent="0">
              <a:buNone/>
              <a:defRPr sz="3600" b="1" i="0">
                <a:solidFill>
                  <a:schemeClr val="bg1"/>
                </a:solidFill>
                <a:latin typeface="Avenir LT Std 65 Medium" panose="020B0503020203020204" pitchFamily="34" charset="0"/>
              </a:defRPr>
            </a:lvl1pPr>
          </a:lstStyle>
          <a:p>
            <a:r>
              <a:rPr lang="en-US" sz="3600" b="1" i="0" u="none" strike="noStrike">
                <a:solidFill>
                  <a:schemeClr val="bg1">
                    <a:lumMod val="95000"/>
                  </a:schemeClr>
                </a:solidFill>
                <a:effectLst/>
                <a:latin typeface="Arial" panose="020B0604020202020204" pitchFamily="34" charset="0"/>
                <a:cs typeface="Arial" panose="020B0604020202020204" pitchFamily="34" charset="0"/>
              </a:rPr>
              <a:t>Title Lorem ipsum dolor sit </a:t>
            </a:r>
            <a:r>
              <a:rPr lang="en-US" sz="3600" b="1" i="0" u="none" strike="noStrike" err="1">
                <a:solidFill>
                  <a:schemeClr val="bg1">
                    <a:lumMod val="95000"/>
                  </a:schemeClr>
                </a:solidFill>
                <a:effectLst/>
                <a:latin typeface="Arial" panose="020B0604020202020204" pitchFamily="34" charset="0"/>
                <a:cs typeface="Arial" panose="020B0604020202020204" pitchFamily="34" charset="0"/>
              </a:rPr>
              <a:t>amet</a:t>
            </a:r>
            <a:r>
              <a:rPr lang="en-US" sz="3600" b="1" i="0" u="none" strike="noStrike">
                <a:solidFill>
                  <a:schemeClr val="bg1">
                    <a:lumMod val="95000"/>
                  </a:schemeClr>
                </a:solidFill>
                <a:effectLst/>
                <a:latin typeface="Arial" panose="020B0604020202020204" pitchFamily="34" charset="0"/>
                <a:cs typeface="Arial" panose="020B0604020202020204" pitchFamily="34" charset="0"/>
              </a:rPr>
              <a:t>. </a:t>
            </a:r>
            <a:r>
              <a:rPr lang="en-US" sz="3600" b="1" i="0" u="none" strike="noStrike" err="1">
                <a:solidFill>
                  <a:schemeClr val="bg1">
                    <a:lumMod val="95000"/>
                  </a:schemeClr>
                </a:solidFill>
                <a:effectLst/>
                <a:latin typeface="Arial" panose="020B0604020202020204" pitchFamily="34" charset="0"/>
                <a:cs typeface="Arial" panose="020B0604020202020204" pitchFamily="34" charset="0"/>
              </a:rPr>
              <a:t>Ea</a:t>
            </a:r>
            <a:r>
              <a:rPr lang="en-US" sz="3600" b="1" i="0" u="none" strike="noStrike">
                <a:solidFill>
                  <a:schemeClr val="bg1">
                    <a:lumMod val="95000"/>
                  </a:schemeClr>
                </a:solidFill>
                <a:effectLst/>
                <a:latin typeface="Arial" panose="020B0604020202020204" pitchFamily="34" charset="0"/>
                <a:cs typeface="Arial" panose="020B0604020202020204" pitchFamily="34" charset="0"/>
              </a:rPr>
              <a:t> </a:t>
            </a:r>
            <a:r>
              <a:rPr lang="en-US" sz="3600" b="1" i="0" u="none" strike="noStrike" err="1">
                <a:solidFill>
                  <a:schemeClr val="bg1">
                    <a:lumMod val="95000"/>
                  </a:schemeClr>
                </a:solidFill>
                <a:effectLst/>
                <a:latin typeface="Arial" panose="020B0604020202020204" pitchFamily="34" charset="0"/>
                <a:cs typeface="Arial" panose="020B0604020202020204" pitchFamily="34" charset="0"/>
              </a:rPr>
              <a:t>iure</a:t>
            </a:r>
            <a:r>
              <a:rPr lang="en-US" sz="3600" b="1" i="0" u="none" strike="noStrike">
                <a:solidFill>
                  <a:schemeClr val="bg1">
                    <a:lumMod val="95000"/>
                  </a:schemeClr>
                </a:solidFill>
                <a:effectLst/>
                <a:latin typeface="Arial" panose="020B0604020202020204" pitchFamily="34" charset="0"/>
                <a:cs typeface="Arial" panose="020B0604020202020204" pitchFamily="34" charset="0"/>
              </a:rPr>
              <a:t> quasi id </a:t>
            </a:r>
            <a:r>
              <a:rPr lang="en-US" sz="3600" b="1" i="0" u="none" strike="noStrike" err="1">
                <a:solidFill>
                  <a:schemeClr val="bg1">
                    <a:lumMod val="95000"/>
                  </a:schemeClr>
                </a:solidFill>
                <a:effectLst/>
                <a:latin typeface="Arial" panose="020B0604020202020204" pitchFamily="34" charset="0"/>
                <a:cs typeface="Arial" panose="020B0604020202020204" pitchFamily="34" charset="0"/>
              </a:rPr>
              <a:t>doloribus</a:t>
            </a:r>
            <a:endParaRPr lang="en-US" sz="3600" b="1">
              <a:solidFill>
                <a:schemeClr val="bg1">
                  <a:lumMod val="95000"/>
                </a:schemeClr>
              </a:solidFill>
              <a:latin typeface="Arial" panose="020B0604020202020204" pitchFamily="34" charset="0"/>
              <a:cs typeface="Arial" panose="020B0604020202020204" pitchFamily="34" charset="0"/>
            </a:endParaRPr>
          </a:p>
        </p:txBody>
      </p:sp>
      <p:sp>
        <p:nvSpPr>
          <p:cNvPr id="12" name="Text Placeholder 21">
            <a:extLst>
              <a:ext uri="{FF2B5EF4-FFF2-40B4-BE49-F238E27FC236}">
                <a16:creationId xmlns:a16="http://schemas.microsoft.com/office/drawing/2014/main" id="{5AFC83DD-DAC8-777E-F805-AB8D6225EB59}"/>
              </a:ext>
            </a:extLst>
          </p:cNvPr>
          <p:cNvSpPr>
            <a:spLocks noGrp="1"/>
          </p:cNvSpPr>
          <p:nvPr>
            <p:ph type="body" sz="quarter" idx="13" hasCustomPrompt="1"/>
          </p:nvPr>
        </p:nvSpPr>
        <p:spPr>
          <a:xfrm>
            <a:off x="577869" y="2618203"/>
            <a:ext cx="4978403" cy="438150"/>
          </a:xfrm>
        </p:spPr>
        <p:txBody>
          <a:bodyPr/>
          <a:lstStyle>
            <a:lvl1pPr marL="0" indent="0">
              <a:buNone/>
              <a:defRPr sz="2000" b="1">
                <a:solidFill>
                  <a:schemeClr val="bg1"/>
                </a:solidFill>
              </a:defRPr>
            </a:lvl1pPr>
            <a:lvl2pPr marL="457200" indent="0">
              <a:buNone/>
              <a:defRPr sz="2000" b="1">
                <a:solidFill>
                  <a:schemeClr val="bg1"/>
                </a:solidFill>
              </a:defRPr>
            </a:lvl2pPr>
            <a:lvl3pPr marL="914400" indent="0">
              <a:buNone/>
              <a:defRPr sz="2000" b="1">
                <a:solidFill>
                  <a:schemeClr val="bg1"/>
                </a:solidFill>
              </a:defRPr>
            </a:lvl3pPr>
            <a:lvl4pPr marL="1371600" indent="0">
              <a:buNone/>
              <a:defRPr sz="2000" b="1">
                <a:solidFill>
                  <a:schemeClr val="bg1"/>
                </a:solidFill>
              </a:defRPr>
            </a:lvl4pPr>
            <a:lvl5pPr marL="1828800" indent="0">
              <a:buNone/>
              <a:defRPr sz="2000" b="1">
                <a:solidFill>
                  <a:schemeClr val="bg1"/>
                </a:solidFill>
              </a:defRPr>
            </a:lvl5pPr>
          </a:lstStyle>
          <a:p>
            <a:pPr lvl="0"/>
            <a:r>
              <a:rPr lang="en-US"/>
              <a:t>Document Title</a:t>
            </a:r>
          </a:p>
        </p:txBody>
      </p:sp>
      <p:sp>
        <p:nvSpPr>
          <p:cNvPr id="13" name="Text Placeholder 23">
            <a:extLst>
              <a:ext uri="{FF2B5EF4-FFF2-40B4-BE49-F238E27FC236}">
                <a16:creationId xmlns:a16="http://schemas.microsoft.com/office/drawing/2014/main" id="{1A9C1C45-2AD6-7358-857E-CDB32348F76B}"/>
              </a:ext>
            </a:extLst>
          </p:cNvPr>
          <p:cNvSpPr>
            <a:spLocks noGrp="1"/>
          </p:cNvSpPr>
          <p:nvPr>
            <p:ph type="body" sz="quarter" idx="14" hasCustomPrompt="1"/>
          </p:nvPr>
        </p:nvSpPr>
        <p:spPr>
          <a:xfrm>
            <a:off x="577868" y="3074237"/>
            <a:ext cx="4978403" cy="438150"/>
          </a:xfrm>
        </p:spPr>
        <p:txBody>
          <a:bodyPr/>
          <a:lstStyle>
            <a:lvl1pPr marL="0" indent="0">
              <a:buNone/>
              <a:defRPr sz="2000">
                <a:solidFill>
                  <a:schemeClr val="bg1"/>
                </a:solidFill>
              </a:defRPr>
            </a:lvl1pPr>
            <a:lvl2pPr marL="457200" indent="0">
              <a:buNone/>
              <a:defRPr sz="2000">
                <a:solidFill>
                  <a:schemeClr val="bg1"/>
                </a:solidFill>
              </a:defRPr>
            </a:lvl2pPr>
            <a:lvl3pPr marL="914400" indent="0">
              <a:buNone/>
              <a:defRPr sz="2000">
                <a:solidFill>
                  <a:schemeClr val="bg1"/>
                </a:solidFill>
              </a:defRPr>
            </a:lvl3pPr>
            <a:lvl4pPr marL="1371600" indent="0">
              <a:buNone/>
              <a:defRPr sz="2000">
                <a:solidFill>
                  <a:schemeClr val="bg1"/>
                </a:solidFill>
              </a:defRPr>
            </a:lvl4pPr>
            <a:lvl5pPr marL="1828800" indent="0">
              <a:buNone/>
              <a:defRPr sz="2000">
                <a:solidFill>
                  <a:schemeClr val="bg1"/>
                </a:solidFill>
              </a:defRPr>
            </a:lvl5pPr>
          </a:lstStyle>
          <a:p>
            <a:pPr lvl="0"/>
            <a:r>
              <a:rPr lang="en-US"/>
              <a:t>Month, YYYY</a:t>
            </a:r>
          </a:p>
        </p:txBody>
      </p:sp>
    </p:spTree>
    <p:extLst>
      <p:ext uri="{BB962C8B-B14F-4D97-AF65-F5344CB8AC3E}">
        <p14:creationId xmlns:p14="http://schemas.microsoft.com/office/powerpoint/2010/main" val="4211880072"/>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userDrawn="1">
  <p:cSld name="Divider Slide - Red">
    <p:bg>
      <p:bgPr>
        <a:solidFill>
          <a:schemeClr val="accent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16FC297-CF2A-7867-9A71-757D54A1CAFB}"/>
              </a:ext>
            </a:extLst>
          </p:cNvPr>
          <p:cNvPicPr>
            <a:picLocks noGrp="1" noRot="1" noChangeAspect="1" noMove="1" noResize="1" noEditPoints="1" noAdjustHandles="1" noChangeArrowheads="1" noChangeShapeType="1" noCrop="1"/>
          </p:cNvPicPr>
          <p:nvPr userDrawn="1"/>
        </p:nvPicPr>
        <p:blipFill>
          <a:blip r:embed="rId2">
            <a:extLst>
              <a:ext uri="{28A0092B-C50C-407E-A947-70E740481C1C}">
                <a14:useLocalDpi xmlns:a14="http://schemas.microsoft.com/office/drawing/2010/main" val="0"/>
              </a:ext>
            </a:extLst>
          </a:blip>
          <a:srcRect/>
          <a:stretch/>
        </p:blipFill>
        <p:spPr>
          <a:xfrm>
            <a:off x="-4930" y="0"/>
            <a:ext cx="12192000" cy="6858000"/>
          </a:xfrm>
          <a:prstGeom prst="rect">
            <a:avLst/>
          </a:prstGeom>
        </p:spPr>
      </p:pic>
      <p:sp>
        <p:nvSpPr>
          <p:cNvPr id="7" name="Title 1">
            <a:extLst>
              <a:ext uri="{FF2B5EF4-FFF2-40B4-BE49-F238E27FC236}">
                <a16:creationId xmlns:a16="http://schemas.microsoft.com/office/drawing/2014/main" id="{60EE99CF-6FFD-2EEF-B17F-6CAB06DFC26B}"/>
              </a:ext>
            </a:extLst>
          </p:cNvPr>
          <p:cNvSpPr>
            <a:spLocks noGrp="1"/>
          </p:cNvSpPr>
          <p:nvPr>
            <p:ph type="ctrTitle" hasCustomPrompt="1"/>
          </p:nvPr>
        </p:nvSpPr>
        <p:spPr>
          <a:xfrm>
            <a:off x="677979" y="1727423"/>
            <a:ext cx="7420100" cy="1329719"/>
          </a:xfrm>
          <a:prstGeom prst="rect">
            <a:avLst/>
          </a:prstGeom>
          <a:noFill/>
        </p:spPr>
        <p:txBody>
          <a:bodyPr anchor="b">
            <a:noAutofit/>
          </a:bodyPr>
          <a:lstStyle>
            <a:lvl1pPr algn="l">
              <a:defRPr sz="3200" b="1">
                <a:solidFill>
                  <a:schemeClr val="tx1"/>
                </a:solidFill>
              </a:defRPr>
            </a:lvl1pPr>
          </a:lstStyle>
          <a:p>
            <a:r>
              <a:rPr lang="en-US"/>
              <a:t>Click to edit Divider title</a:t>
            </a:r>
          </a:p>
        </p:txBody>
      </p:sp>
      <p:sp>
        <p:nvSpPr>
          <p:cNvPr id="8" name="Subtitle 2">
            <a:extLst>
              <a:ext uri="{FF2B5EF4-FFF2-40B4-BE49-F238E27FC236}">
                <a16:creationId xmlns:a16="http://schemas.microsoft.com/office/drawing/2014/main" id="{5CCAD3AD-22DA-A366-583D-AEE7ED5FDF1B}"/>
              </a:ext>
            </a:extLst>
          </p:cNvPr>
          <p:cNvSpPr>
            <a:spLocks noGrp="1"/>
          </p:cNvSpPr>
          <p:nvPr>
            <p:ph type="subTitle" idx="1" hasCustomPrompt="1"/>
          </p:nvPr>
        </p:nvSpPr>
        <p:spPr>
          <a:xfrm>
            <a:off x="677979" y="3228833"/>
            <a:ext cx="7420100" cy="1329720"/>
          </a:xfrm>
          <a:prstGeom prst="rect">
            <a:avLst/>
          </a:prstGeom>
        </p:spPr>
        <p:txBody>
          <a:bodyPr>
            <a:noAutofit/>
          </a:bodyPr>
          <a:lstStyle>
            <a:lvl1pPr marL="0" indent="0" algn="l">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Divider subtitle</a:t>
            </a:r>
          </a:p>
        </p:txBody>
      </p:sp>
    </p:spTree>
    <p:extLst>
      <p:ext uri="{BB962C8B-B14F-4D97-AF65-F5344CB8AC3E}">
        <p14:creationId xmlns:p14="http://schemas.microsoft.com/office/powerpoint/2010/main" val="18165384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type="blank">
  <p:cSld name="Concluding Slide">
    <p:bg>
      <p:bgPr>
        <a:solidFill>
          <a:srgbClr val="D3461E"/>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435D488-F192-134D-9DFC-B3840DF71145}"/>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595562" y="2502912"/>
            <a:ext cx="5000877" cy="1852177"/>
          </a:xfrm>
          <a:prstGeom prst="rect">
            <a:avLst/>
          </a:prstGeom>
        </p:spPr>
      </p:pic>
    </p:spTree>
    <p:extLst>
      <p:ext uri="{BB962C8B-B14F-4D97-AF65-F5344CB8AC3E}">
        <p14:creationId xmlns:p14="http://schemas.microsoft.com/office/powerpoint/2010/main" val="307796044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Title Slide - Option 2 - Shanna">
    <p:bg>
      <p:bgPr>
        <a:solidFill>
          <a:schemeClr val="bg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FC7F17A-46F8-AD9B-76E1-11126B0CB9CF}"/>
              </a:ext>
            </a:extLst>
          </p:cNvPr>
          <p:cNvPicPr>
            <a:picLocks noGrp="1" noRot="1" noMove="1" noResize="1" noEditPoints="1" noAdjustHandles="1" noChangeArrowheads="1" noChangeShapeType="1" noCrop="1"/>
          </p:cNvPicPr>
          <p:nvPr userDrawn="1"/>
        </p:nvPicPr>
        <p:blipFill>
          <a:blip r:embed="rId2">
            <a:extLst>
              <a:ext uri="{28A0092B-C50C-407E-A947-70E740481C1C}">
                <a14:useLocalDpi xmlns:a14="http://schemas.microsoft.com/office/drawing/2010/main" val="0"/>
              </a:ext>
            </a:extLst>
          </a:blip>
          <a:srcRect/>
          <a:stretch/>
        </p:blipFill>
        <p:spPr>
          <a:xfrm>
            <a:off x="-14175" y="-9857"/>
            <a:ext cx="12206176" cy="6865974"/>
          </a:xfrm>
          <a:prstGeom prst="rect">
            <a:avLst/>
          </a:prstGeom>
        </p:spPr>
      </p:pic>
      <p:sp>
        <p:nvSpPr>
          <p:cNvPr id="8" name="Title 1">
            <a:extLst>
              <a:ext uri="{FF2B5EF4-FFF2-40B4-BE49-F238E27FC236}">
                <a16:creationId xmlns:a16="http://schemas.microsoft.com/office/drawing/2014/main" id="{731EF451-57D8-7242-6E9E-CFE79E3125CF}"/>
              </a:ext>
            </a:extLst>
          </p:cNvPr>
          <p:cNvSpPr>
            <a:spLocks noGrp="1"/>
          </p:cNvSpPr>
          <p:nvPr>
            <p:ph type="ctrTitle"/>
          </p:nvPr>
        </p:nvSpPr>
        <p:spPr>
          <a:xfrm>
            <a:off x="7755075" y="213340"/>
            <a:ext cx="4087306" cy="2889114"/>
          </a:xfrm>
        </p:spPr>
        <p:txBody>
          <a:bodyPr anchor="b">
            <a:normAutofit/>
          </a:bodyPr>
          <a:lstStyle>
            <a:lvl1pPr>
              <a:defRPr sz="3200" b="1">
                <a:solidFill>
                  <a:schemeClr val="bg1"/>
                </a:solidFill>
              </a:defRPr>
            </a:lvl1pPr>
          </a:lstStyle>
          <a:p>
            <a:pPr algn="l"/>
            <a:r>
              <a:rPr lang="en-US" sz="3200">
                <a:latin typeface="Arial" panose="020B0604020202020204" pitchFamily="34" charset="0"/>
                <a:cs typeface="Arial" panose="020B0604020202020204" pitchFamily="34" charset="0"/>
              </a:rPr>
              <a:t>Click to edit Master title style</a:t>
            </a:r>
          </a:p>
        </p:txBody>
      </p:sp>
      <p:sp>
        <p:nvSpPr>
          <p:cNvPr id="9" name="Subtitle 2">
            <a:extLst>
              <a:ext uri="{FF2B5EF4-FFF2-40B4-BE49-F238E27FC236}">
                <a16:creationId xmlns:a16="http://schemas.microsoft.com/office/drawing/2014/main" id="{8FD9F5DE-AC5D-5277-F0AD-BA42FFBC4347}"/>
              </a:ext>
            </a:extLst>
          </p:cNvPr>
          <p:cNvSpPr>
            <a:spLocks noGrp="1"/>
          </p:cNvSpPr>
          <p:nvPr>
            <p:ph type="subTitle" idx="1"/>
          </p:nvPr>
        </p:nvSpPr>
        <p:spPr>
          <a:xfrm>
            <a:off x="7755073" y="3180274"/>
            <a:ext cx="4087305" cy="1147863"/>
          </a:xfrm>
        </p:spPr>
        <p:txBody>
          <a:bodyPr anchor="t">
            <a:normAutofit/>
          </a:bodyPr>
          <a:lstStyle>
            <a:lvl1pPr marL="0" indent="0">
              <a:buNone/>
              <a:defRPr lang="en-US" sz="2000" kern="1200" dirty="0">
                <a:solidFill>
                  <a:schemeClr val="bg1"/>
                </a:solidFill>
                <a:latin typeface="Arial" panose="020B0604020202020204" pitchFamily="34" charset="0"/>
                <a:ea typeface="+mj-ea"/>
                <a:cs typeface="Arial" panose="020B0604020202020204" pitchFamily="34" charset="0"/>
              </a:defRPr>
            </a:lvl1pPr>
          </a:lstStyle>
          <a:p>
            <a:pPr algn="l"/>
            <a:r>
              <a:rPr lang="en-US" sz="2000"/>
              <a:t>Click to edit Master subtitle style</a:t>
            </a:r>
          </a:p>
        </p:txBody>
      </p:sp>
    </p:spTree>
    <p:extLst>
      <p:ext uri="{BB962C8B-B14F-4D97-AF65-F5344CB8AC3E}">
        <p14:creationId xmlns:p14="http://schemas.microsoft.com/office/powerpoint/2010/main" val="104585208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Title Slide - Option 3 - Nancy">
    <p:bg>
      <p:bgPr>
        <a:solidFill>
          <a:schemeClr val="bg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FC7F17A-46F8-AD9B-76E1-11126B0CB9CF}"/>
              </a:ext>
            </a:extLst>
          </p:cNvPr>
          <p:cNvPicPr>
            <a:picLocks noGrp="1" noRot="1" noMove="1" noResize="1" noEditPoints="1" noAdjustHandles="1" noChangeArrowheads="1" noChangeShapeType="1" noCrop="1"/>
          </p:cNvPicPr>
          <p:nvPr userDrawn="1"/>
        </p:nvPicPr>
        <p:blipFill>
          <a:blip r:embed="rId2">
            <a:extLst>
              <a:ext uri="{28A0092B-C50C-407E-A947-70E740481C1C}">
                <a14:useLocalDpi xmlns:a14="http://schemas.microsoft.com/office/drawing/2010/main" val="0"/>
              </a:ext>
            </a:extLst>
          </a:blip>
          <a:srcRect/>
          <a:stretch/>
        </p:blipFill>
        <p:spPr>
          <a:xfrm>
            <a:off x="-14175" y="-9857"/>
            <a:ext cx="12206176" cy="6865974"/>
          </a:xfrm>
          <a:prstGeom prst="rect">
            <a:avLst/>
          </a:prstGeom>
        </p:spPr>
      </p:pic>
      <p:sp>
        <p:nvSpPr>
          <p:cNvPr id="8" name="Title 1">
            <a:extLst>
              <a:ext uri="{FF2B5EF4-FFF2-40B4-BE49-F238E27FC236}">
                <a16:creationId xmlns:a16="http://schemas.microsoft.com/office/drawing/2014/main" id="{731EF451-57D8-7242-6E9E-CFE79E3125CF}"/>
              </a:ext>
            </a:extLst>
          </p:cNvPr>
          <p:cNvSpPr>
            <a:spLocks noGrp="1"/>
          </p:cNvSpPr>
          <p:nvPr>
            <p:ph type="ctrTitle"/>
          </p:nvPr>
        </p:nvSpPr>
        <p:spPr>
          <a:xfrm>
            <a:off x="313495" y="213340"/>
            <a:ext cx="4087306" cy="2889114"/>
          </a:xfrm>
        </p:spPr>
        <p:txBody>
          <a:bodyPr anchor="b">
            <a:normAutofit/>
          </a:bodyPr>
          <a:lstStyle>
            <a:lvl1pPr>
              <a:defRPr sz="3200" b="1">
                <a:solidFill>
                  <a:schemeClr val="bg1"/>
                </a:solidFill>
              </a:defRPr>
            </a:lvl1pPr>
          </a:lstStyle>
          <a:p>
            <a:pPr algn="l"/>
            <a:r>
              <a:rPr lang="en-US" sz="3200">
                <a:latin typeface="Arial" panose="020B0604020202020204" pitchFamily="34" charset="0"/>
                <a:cs typeface="Arial" panose="020B0604020202020204" pitchFamily="34" charset="0"/>
              </a:rPr>
              <a:t>Click to edit Master title style</a:t>
            </a:r>
          </a:p>
        </p:txBody>
      </p:sp>
      <p:sp>
        <p:nvSpPr>
          <p:cNvPr id="9" name="Subtitle 2">
            <a:extLst>
              <a:ext uri="{FF2B5EF4-FFF2-40B4-BE49-F238E27FC236}">
                <a16:creationId xmlns:a16="http://schemas.microsoft.com/office/drawing/2014/main" id="{8FD9F5DE-AC5D-5277-F0AD-BA42FFBC4347}"/>
              </a:ext>
            </a:extLst>
          </p:cNvPr>
          <p:cNvSpPr>
            <a:spLocks noGrp="1"/>
          </p:cNvSpPr>
          <p:nvPr>
            <p:ph type="subTitle" idx="1"/>
          </p:nvPr>
        </p:nvSpPr>
        <p:spPr>
          <a:xfrm>
            <a:off x="313493" y="3180274"/>
            <a:ext cx="4087305" cy="2097970"/>
          </a:xfrm>
        </p:spPr>
        <p:txBody>
          <a:bodyPr anchor="t">
            <a:normAutofit/>
          </a:bodyPr>
          <a:lstStyle>
            <a:lvl1pPr marL="0" indent="0">
              <a:buNone/>
              <a:defRPr lang="en-US" sz="2000" kern="1200" dirty="0">
                <a:solidFill>
                  <a:schemeClr val="bg1"/>
                </a:solidFill>
                <a:latin typeface="Arial" panose="020B0604020202020204" pitchFamily="34" charset="0"/>
                <a:ea typeface="+mj-ea"/>
                <a:cs typeface="Arial" panose="020B0604020202020204" pitchFamily="34" charset="0"/>
              </a:defRPr>
            </a:lvl1pPr>
          </a:lstStyle>
          <a:p>
            <a:pPr algn="l"/>
            <a:r>
              <a:rPr lang="en-US" sz="2000"/>
              <a:t>Click to edit Master subtitle style</a:t>
            </a:r>
          </a:p>
        </p:txBody>
      </p:sp>
    </p:spTree>
    <p:extLst>
      <p:ext uri="{BB962C8B-B14F-4D97-AF65-F5344CB8AC3E}">
        <p14:creationId xmlns:p14="http://schemas.microsoft.com/office/powerpoint/2010/main" val="3247238847"/>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itle Slide - Option 3 - Milton">
    <p:bg>
      <p:bgPr>
        <a:solidFill>
          <a:schemeClr val="bg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FC7F17A-46F8-AD9B-76E1-11126B0CB9CF}"/>
              </a:ext>
            </a:extLst>
          </p:cNvPr>
          <p:cNvPicPr>
            <a:picLocks noGrp="1" noRot="1" noMove="1" noResize="1" noEditPoints="1" noAdjustHandles="1" noChangeArrowheads="1" noChangeShapeType="1" noCrop="1"/>
          </p:cNvPicPr>
          <p:nvPr userDrawn="1"/>
        </p:nvPicPr>
        <p:blipFill>
          <a:blip r:embed="rId2">
            <a:extLst>
              <a:ext uri="{28A0092B-C50C-407E-A947-70E740481C1C}">
                <a14:useLocalDpi xmlns:a14="http://schemas.microsoft.com/office/drawing/2010/main" val="0"/>
              </a:ext>
            </a:extLst>
          </a:blip>
          <a:srcRect/>
          <a:stretch/>
        </p:blipFill>
        <p:spPr>
          <a:xfrm>
            <a:off x="-14175" y="-9857"/>
            <a:ext cx="12206176" cy="6865974"/>
          </a:xfrm>
          <a:prstGeom prst="rect">
            <a:avLst/>
          </a:prstGeom>
        </p:spPr>
      </p:pic>
      <p:sp>
        <p:nvSpPr>
          <p:cNvPr id="8" name="Title 1">
            <a:extLst>
              <a:ext uri="{FF2B5EF4-FFF2-40B4-BE49-F238E27FC236}">
                <a16:creationId xmlns:a16="http://schemas.microsoft.com/office/drawing/2014/main" id="{731EF451-57D8-7242-6E9E-CFE79E3125CF}"/>
              </a:ext>
            </a:extLst>
          </p:cNvPr>
          <p:cNvSpPr>
            <a:spLocks noGrp="1"/>
          </p:cNvSpPr>
          <p:nvPr>
            <p:ph type="ctrTitle"/>
          </p:nvPr>
        </p:nvSpPr>
        <p:spPr>
          <a:xfrm>
            <a:off x="7755075" y="213340"/>
            <a:ext cx="4087306" cy="2889114"/>
          </a:xfrm>
        </p:spPr>
        <p:txBody>
          <a:bodyPr anchor="b">
            <a:normAutofit/>
          </a:bodyPr>
          <a:lstStyle>
            <a:lvl1pPr>
              <a:defRPr sz="3200" b="1">
                <a:solidFill>
                  <a:schemeClr val="bg1"/>
                </a:solidFill>
              </a:defRPr>
            </a:lvl1pPr>
          </a:lstStyle>
          <a:p>
            <a:pPr algn="l"/>
            <a:r>
              <a:rPr lang="en-US" sz="3200">
                <a:latin typeface="Arial" panose="020B0604020202020204" pitchFamily="34" charset="0"/>
                <a:cs typeface="Arial" panose="020B0604020202020204" pitchFamily="34" charset="0"/>
              </a:rPr>
              <a:t>Click to edit Master title style</a:t>
            </a:r>
          </a:p>
        </p:txBody>
      </p:sp>
      <p:sp>
        <p:nvSpPr>
          <p:cNvPr id="9" name="Subtitle 2">
            <a:extLst>
              <a:ext uri="{FF2B5EF4-FFF2-40B4-BE49-F238E27FC236}">
                <a16:creationId xmlns:a16="http://schemas.microsoft.com/office/drawing/2014/main" id="{8FD9F5DE-AC5D-5277-F0AD-BA42FFBC4347}"/>
              </a:ext>
            </a:extLst>
          </p:cNvPr>
          <p:cNvSpPr>
            <a:spLocks noGrp="1"/>
          </p:cNvSpPr>
          <p:nvPr>
            <p:ph type="subTitle" idx="1"/>
          </p:nvPr>
        </p:nvSpPr>
        <p:spPr>
          <a:xfrm>
            <a:off x="7755073" y="3180274"/>
            <a:ext cx="4087305" cy="1147863"/>
          </a:xfrm>
        </p:spPr>
        <p:txBody>
          <a:bodyPr anchor="t">
            <a:normAutofit/>
          </a:bodyPr>
          <a:lstStyle>
            <a:lvl1pPr marL="0" indent="0">
              <a:buNone/>
              <a:defRPr lang="en-US" sz="2000" kern="1200" dirty="0">
                <a:solidFill>
                  <a:schemeClr val="bg1"/>
                </a:solidFill>
                <a:latin typeface="Arial" panose="020B0604020202020204" pitchFamily="34" charset="0"/>
                <a:ea typeface="+mj-ea"/>
                <a:cs typeface="Arial" panose="020B0604020202020204" pitchFamily="34" charset="0"/>
              </a:defRPr>
            </a:lvl1pPr>
          </a:lstStyle>
          <a:p>
            <a:pPr algn="l"/>
            <a:r>
              <a:rPr lang="en-US" sz="2000"/>
              <a:t>Click to edit Master subtitle style</a:t>
            </a:r>
          </a:p>
        </p:txBody>
      </p:sp>
    </p:spTree>
    <p:extLst>
      <p:ext uri="{BB962C8B-B14F-4D97-AF65-F5344CB8AC3E}">
        <p14:creationId xmlns:p14="http://schemas.microsoft.com/office/powerpoint/2010/main" val="4182618916"/>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Title Slide - Option 5 - Milton">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F04CE3F-4C60-D5E6-1C84-1BAC227CAB92}"/>
              </a:ext>
            </a:extLst>
          </p:cNvPr>
          <p:cNvPicPr>
            <a:picLocks noChangeAspect="1"/>
          </p:cNvPicPr>
          <p:nvPr userDrawn="1"/>
        </p:nvPicPr>
        <p:blipFill>
          <a:blip r:embed="rId2"/>
          <a:srcRect/>
          <a:stretch/>
        </p:blipFill>
        <p:spPr>
          <a:xfrm>
            <a:off x="0" y="0"/>
            <a:ext cx="12192000" cy="6858000"/>
          </a:xfrm>
          <a:prstGeom prst="rect">
            <a:avLst/>
          </a:prstGeom>
        </p:spPr>
      </p:pic>
      <p:sp>
        <p:nvSpPr>
          <p:cNvPr id="16" name="Text Placeholder 14">
            <a:extLst>
              <a:ext uri="{FF2B5EF4-FFF2-40B4-BE49-F238E27FC236}">
                <a16:creationId xmlns:a16="http://schemas.microsoft.com/office/drawing/2014/main" id="{EC207468-F9F2-4AFD-59AD-546272C85A7A}"/>
              </a:ext>
            </a:extLst>
          </p:cNvPr>
          <p:cNvSpPr>
            <a:spLocks noGrp="1"/>
          </p:cNvSpPr>
          <p:nvPr>
            <p:ph type="body" sz="quarter" idx="10" hasCustomPrompt="1"/>
          </p:nvPr>
        </p:nvSpPr>
        <p:spPr>
          <a:xfrm>
            <a:off x="577869" y="650722"/>
            <a:ext cx="4978403" cy="1754326"/>
          </a:xfrm>
        </p:spPr>
        <p:txBody>
          <a:bodyPr/>
          <a:lstStyle>
            <a:lvl1pPr marL="0" indent="0">
              <a:buNone/>
              <a:defRPr sz="3600" b="1">
                <a:solidFill>
                  <a:schemeClr val="bg1"/>
                </a:solidFill>
              </a:defRPr>
            </a:lvl1pPr>
          </a:lstStyle>
          <a:p>
            <a:r>
              <a:rPr lang="en-US" sz="3600" b="1" i="0" u="none" strike="noStrike">
                <a:solidFill>
                  <a:schemeClr val="bg1">
                    <a:lumMod val="95000"/>
                  </a:schemeClr>
                </a:solidFill>
                <a:effectLst/>
                <a:latin typeface="Arial" panose="020B0604020202020204" pitchFamily="34" charset="0"/>
                <a:cs typeface="Arial" panose="020B0604020202020204" pitchFamily="34" charset="0"/>
              </a:rPr>
              <a:t>Title Lorem ipsum dolor sit </a:t>
            </a:r>
            <a:r>
              <a:rPr lang="en-US" sz="3600" b="1" i="0" u="none" strike="noStrike" err="1">
                <a:solidFill>
                  <a:schemeClr val="bg1">
                    <a:lumMod val="95000"/>
                  </a:schemeClr>
                </a:solidFill>
                <a:effectLst/>
                <a:latin typeface="Arial" panose="020B0604020202020204" pitchFamily="34" charset="0"/>
                <a:cs typeface="Arial" panose="020B0604020202020204" pitchFamily="34" charset="0"/>
              </a:rPr>
              <a:t>amet</a:t>
            </a:r>
            <a:r>
              <a:rPr lang="en-US" sz="3600" b="1" i="0" u="none" strike="noStrike">
                <a:solidFill>
                  <a:schemeClr val="bg1">
                    <a:lumMod val="95000"/>
                  </a:schemeClr>
                </a:solidFill>
                <a:effectLst/>
                <a:latin typeface="Arial" panose="020B0604020202020204" pitchFamily="34" charset="0"/>
                <a:cs typeface="Arial" panose="020B0604020202020204" pitchFamily="34" charset="0"/>
              </a:rPr>
              <a:t>. </a:t>
            </a:r>
            <a:r>
              <a:rPr lang="en-US" sz="3600" b="1" i="0" u="none" strike="noStrike" err="1">
                <a:solidFill>
                  <a:schemeClr val="bg1">
                    <a:lumMod val="95000"/>
                  </a:schemeClr>
                </a:solidFill>
                <a:effectLst/>
                <a:latin typeface="Arial" panose="020B0604020202020204" pitchFamily="34" charset="0"/>
                <a:cs typeface="Arial" panose="020B0604020202020204" pitchFamily="34" charset="0"/>
              </a:rPr>
              <a:t>Ea</a:t>
            </a:r>
            <a:r>
              <a:rPr lang="en-US" sz="3600" b="1" i="0" u="none" strike="noStrike">
                <a:solidFill>
                  <a:schemeClr val="bg1">
                    <a:lumMod val="95000"/>
                  </a:schemeClr>
                </a:solidFill>
                <a:effectLst/>
                <a:latin typeface="Arial" panose="020B0604020202020204" pitchFamily="34" charset="0"/>
                <a:cs typeface="Arial" panose="020B0604020202020204" pitchFamily="34" charset="0"/>
              </a:rPr>
              <a:t> </a:t>
            </a:r>
            <a:r>
              <a:rPr lang="en-US" sz="3600" b="1" i="0" u="none" strike="noStrike" err="1">
                <a:solidFill>
                  <a:schemeClr val="bg1">
                    <a:lumMod val="95000"/>
                  </a:schemeClr>
                </a:solidFill>
                <a:effectLst/>
                <a:latin typeface="Arial" panose="020B0604020202020204" pitchFamily="34" charset="0"/>
                <a:cs typeface="Arial" panose="020B0604020202020204" pitchFamily="34" charset="0"/>
              </a:rPr>
              <a:t>iure</a:t>
            </a:r>
            <a:r>
              <a:rPr lang="en-US" sz="3600" b="1" i="0" u="none" strike="noStrike">
                <a:solidFill>
                  <a:schemeClr val="bg1">
                    <a:lumMod val="95000"/>
                  </a:schemeClr>
                </a:solidFill>
                <a:effectLst/>
                <a:latin typeface="Arial" panose="020B0604020202020204" pitchFamily="34" charset="0"/>
                <a:cs typeface="Arial" panose="020B0604020202020204" pitchFamily="34" charset="0"/>
              </a:rPr>
              <a:t> quasi id </a:t>
            </a:r>
            <a:r>
              <a:rPr lang="en-US" sz="3600" b="1" i="0" u="none" strike="noStrike" err="1">
                <a:solidFill>
                  <a:schemeClr val="bg1">
                    <a:lumMod val="95000"/>
                  </a:schemeClr>
                </a:solidFill>
                <a:effectLst/>
                <a:latin typeface="Arial" panose="020B0604020202020204" pitchFamily="34" charset="0"/>
                <a:cs typeface="Arial" panose="020B0604020202020204" pitchFamily="34" charset="0"/>
              </a:rPr>
              <a:t>doloribus</a:t>
            </a:r>
            <a:endParaRPr lang="en-US" sz="3600" b="1">
              <a:solidFill>
                <a:schemeClr val="bg1">
                  <a:lumMod val="95000"/>
                </a:schemeClr>
              </a:solidFill>
              <a:latin typeface="Arial" panose="020B0604020202020204" pitchFamily="34" charset="0"/>
              <a:cs typeface="Arial" panose="020B0604020202020204" pitchFamily="34" charset="0"/>
            </a:endParaRPr>
          </a:p>
        </p:txBody>
      </p:sp>
      <p:sp>
        <p:nvSpPr>
          <p:cNvPr id="22" name="Text Placeholder 21">
            <a:extLst>
              <a:ext uri="{FF2B5EF4-FFF2-40B4-BE49-F238E27FC236}">
                <a16:creationId xmlns:a16="http://schemas.microsoft.com/office/drawing/2014/main" id="{24A5431F-13A9-8E40-A281-3623F1F0FE55}"/>
              </a:ext>
            </a:extLst>
          </p:cNvPr>
          <p:cNvSpPr>
            <a:spLocks noGrp="1"/>
          </p:cNvSpPr>
          <p:nvPr>
            <p:ph type="body" sz="quarter" idx="13" hasCustomPrompt="1"/>
          </p:nvPr>
        </p:nvSpPr>
        <p:spPr>
          <a:xfrm>
            <a:off x="577869" y="2618203"/>
            <a:ext cx="4978403" cy="438150"/>
          </a:xfrm>
        </p:spPr>
        <p:txBody>
          <a:bodyPr/>
          <a:lstStyle>
            <a:lvl1pPr marL="0" indent="0">
              <a:buNone/>
              <a:defRPr sz="2000" b="1">
                <a:solidFill>
                  <a:schemeClr val="bg1"/>
                </a:solidFill>
              </a:defRPr>
            </a:lvl1pPr>
            <a:lvl2pPr marL="457200" indent="0">
              <a:buNone/>
              <a:defRPr sz="2000" b="1">
                <a:solidFill>
                  <a:schemeClr val="bg1"/>
                </a:solidFill>
              </a:defRPr>
            </a:lvl2pPr>
            <a:lvl3pPr marL="914400" indent="0">
              <a:buNone/>
              <a:defRPr sz="2000" b="1">
                <a:solidFill>
                  <a:schemeClr val="bg1"/>
                </a:solidFill>
              </a:defRPr>
            </a:lvl3pPr>
            <a:lvl4pPr marL="1371600" indent="0">
              <a:buNone/>
              <a:defRPr sz="2000" b="1">
                <a:solidFill>
                  <a:schemeClr val="bg1"/>
                </a:solidFill>
              </a:defRPr>
            </a:lvl4pPr>
            <a:lvl5pPr marL="1828800" indent="0">
              <a:buNone/>
              <a:defRPr sz="2000" b="1">
                <a:solidFill>
                  <a:schemeClr val="bg1"/>
                </a:solidFill>
              </a:defRPr>
            </a:lvl5pPr>
          </a:lstStyle>
          <a:p>
            <a:pPr lvl="0"/>
            <a:r>
              <a:rPr lang="en-US"/>
              <a:t>Document Title</a:t>
            </a:r>
          </a:p>
        </p:txBody>
      </p:sp>
      <p:sp>
        <p:nvSpPr>
          <p:cNvPr id="24" name="Text Placeholder 23">
            <a:extLst>
              <a:ext uri="{FF2B5EF4-FFF2-40B4-BE49-F238E27FC236}">
                <a16:creationId xmlns:a16="http://schemas.microsoft.com/office/drawing/2014/main" id="{57AD2648-DDB6-87BC-DE3E-359DEA804333}"/>
              </a:ext>
            </a:extLst>
          </p:cNvPr>
          <p:cNvSpPr>
            <a:spLocks noGrp="1"/>
          </p:cNvSpPr>
          <p:nvPr>
            <p:ph type="body" sz="quarter" idx="14" hasCustomPrompt="1"/>
          </p:nvPr>
        </p:nvSpPr>
        <p:spPr>
          <a:xfrm>
            <a:off x="577868" y="3074237"/>
            <a:ext cx="4978403" cy="438150"/>
          </a:xfrm>
        </p:spPr>
        <p:txBody>
          <a:bodyPr/>
          <a:lstStyle>
            <a:lvl1pPr marL="0" indent="0">
              <a:buNone/>
              <a:defRPr sz="2000">
                <a:solidFill>
                  <a:schemeClr val="bg1"/>
                </a:solidFill>
              </a:defRPr>
            </a:lvl1pPr>
            <a:lvl2pPr marL="457200" indent="0">
              <a:buNone/>
              <a:defRPr sz="2000">
                <a:solidFill>
                  <a:schemeClr val="bg1"/>
                </a:solidFill>
              </a:defRPr>
            </a:lvl2pPr>
            <a:lvl3pPr marL="914400" indent="0">
              <a:buNone/>
              <a:defRPr sz="2000">
                <a:solidFill>
                  <a:schemeClr val="bg1"/>
                </a:solidFill>
              </a:defRPr>
            </a:lvl3pPr>
            <a:lvl4pPr marL="1371600" indent="0">
              <a:buNone/>
              <a:defRPr sz="2000">
                <a:solidFill>
                  <a:schemeClr val="bg1"/>
                </a:solidFill>
              </a:defRPr>
            </a:lvl4pPr>
            <a:lvl5pPr marL="1828800" indent="0">
              <a:buNone/>
              <a:defRPr sz="2000">
                <a:solidFill>
                  <a:schemeClr val="bg1"/>
                </a:solidFill>
              </a:defRPr>
            </a:lvl5pPr>
          </a:lstStyle>
          <a:p>
            <a:pPr lvl="0"/>
            <a:r>
              <a:rPr lang="en-US"/>
              <a:t>Month, YYYY</a:t>
            </a:r>
          </a:p>
        </p:txBody>
      </p:sp>
    </p:spTree>
    <p:extLst>
      <p:ext uri="{BB962C8B-B14F-4D97-AF65-F5344CB8AC3E}">
        <p14:creationId xmlns:p14="http://schemas.microsoft.com/office/powerpoint/2010/main" val="1660451216"/>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Title Slide - Option 5 - Nancy">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952F946-E5F9-3CA7-F340-6B25166766A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6" name="Text Placeholder 14">
            <a:extLst>
              <a:ext uri="{FF2B5EF4-FFF2-40B4-BE49-F238E27FC236}">
                <a16:creationId xmlns:a16="http://schemas.microsoft.com/office/drawing/2014/main" id="{C60C328A-5A0A-9961-8FDE-10793DD065F4}"/>
              </a:ext>
            </a:extLst>
          </p:cNvPr>
          <p:cNvSpPr>
            <a:spLocks noGrp="1"/>
          </p:cNvSpPr>
          <p:nvPr>
            <p:ph type="body" sz="quarter" idx="10" hasCustomPrompt="1"/>
          </p:nvPr>
        </p:nvSpPr>
        <p:spPr>
          <a:xfrm>
            <a:off x="577869" y="650722"/>
            <a:ext cx="4978403" cy="1754326"/>
          </a:xfrm>
        </p:spPr>
        <p:txBody>
          <a:bodyPr/>
          <a:lstStyle>
            <a:lvl1pPr marL="0" indent="0">
              <a:buNone/>
              <a:defRPr sz="3600" b="1">
                <a:solidFill>
                  <a:schemeClr val="bg1"/>
                </a:solidFill>
              </a:defRPr>
            </a:lvl1pPr>
          </a:lstStyle>
          <a:p>
            <a:r>
              <a:rPr lang="en-US" sz="3600" b="1" i="0" u="none" strike="noStrike">
                <a:solidFill>
                  <a:schemeClr val="bg1">
                    <a:lumMod val="95000"/>
                  </a:schemeClr>
                </a:solidFill>
                <a:effectLst/>
                <a:latin typeface="Arial" panose="020B0604020202020204" pitchFamily="34" charset="0"/>
                <a:cs typeface="Arial" panose="020B0604020202020204" pitchFamily="34" charset="0"/>
              </a:rPr>
              <a:t>Title Lorem ipsum dolor sit </a:t>
            </a:r>
            <a:r>
              <a:rPr lang="en-US" sz="3600" b="1" i="0" u="none" strike="noStrike" err="1">
                <a:solidFill>
                  <a:schemeClr val="bg1">
                    <a:lumMod val="95000"/>
                  </a:schemeClr>
                </a:solidFill>
                <a:effectLst/>
                <a:latin typeface="Arial" panose="020B0604020202020204" pitchFamily="34" charset="0"/>
                <a:cs typeface="Arial" panose="020B0604020202020204" pitchFamily="34" charset="0"/>
              </a:rPr>
              <a:t>amet</a:t>
            </a:r>
            <a:r>
              <a:rPr lang="en-US" sz="3600" b="1" i="0" u="none" strike="noStrike">
                <a:solidFill>
                  <a:schemeClr val="bg1">
                    <a:lumMod val="95000"/>
                  </a:schemeClr>
                </a:solidFill>
                <a:effectLst/>
                <a:latin typeface="Arial" panose="020B0604020202020204" pitchFamily="34" charset="0"/>
                <a:cs typeface="Arial" panose="020B0604020202020204" pitchFamily="34" charset="0"/>
              </a:rPr>
              <a:t>. </a:t>
            </a:r>
            <a:r>
              <a:rPr lang="en-US" sz="3600" b="1" i="0" u="none" strike="noStrike" err="1">
                <a:solidFill>
                  <a:schemeClr val="bg1">
                    <a:lumMod val="95000"/>
                  </a:schemeClr>
                </a:solidFill>
                <a:effectLst/>
                <a:latin typeface="Arial" panose="020B0604020202020204" pitchFamily="34" charset="0"/>
                <a:cs typeface="Arial" panose="020B0604020202020204" pitchFamily="34" charset="0"/>
              </a:rPr>
              <a:t>Ea</a:t>
            </a:r>
            <a:r>
              <a:rPr lang="en-US" sz="3600" b="1" i="0" u="none" strike="noStrike">
                <a:solidFill>
                  <a:schemeClr val="bg1">
                    <a:lumMod val="95000"/>
                  </a:schemeClr>
                </a:solidFill>
                <a:effectLst/>
                <a:latin typeface="Arial" panose="020B0604020202020204" pitchFamily="34" charset="0"/>
                <a:cs typeface="Arial" panose="020B0604020202020204" pitchFamily="34" charset="0"/>
              </a:rPr>
              <a:t> </a:t>
            </a:r>
            <a:r>
              <a:rPr lang="en-US" sz="3600" b="1" i="0" u="none" strike="noStrike" err="1">
                <a:solidFill>
                  <a:schemeClr val="bg1">
                    <a:lumMod val="95000"/>
                  </a:schemeClr>
                </a:solidFill>
                <a:effectLst/>
                <a:latin typeface="Arial" panose="020B0604020202020204" pitchFamily="34" charset="0"/>
                <a:cs typeface="Arial" panose="020B0604020202020204" pitchFamily="34" charset="0"/>
              </a:rPr>
              <a:t>iure</a:t>
            </a:r>
            <a:r>
              <a:rPr lang="en-US" sz="3600" b="1" i="0" u="none" strike="noStrike">
                <a:solidFill>
                  <a:schemeClr val="bg1">
                    <a:lumMod val="95000"/>
                  </a:schemeClr>
                </a:solidFill>
                <a:effectLst/>
                <a:latin typeface="Arial" panose="020B0604020202020204" pitchFamily="34" charset="0"/>
                <a:cs typeface="Arial" panose="020B0604020202020204" pitchFamily="34" charset="0"/>
              </a:rPr>
              <a:t> quasi id </a:t>
            </a:r>
            <a:r>
              <a:rPr lang="en-US" sz="3600" b="1" i="0" u="none" strike="noStrike" err="1">
                <a:solidFill>
                  <a:schemeClr val="bg1">
                    <a:lumMod val="95000"/>
                  </a:schemeClr>
                </a:solidFill>
                <a:effectLst/>
                <a:latin typeface="Arial" panose="020B0604020202020204" pitchFamily="34" charset="0"/>
                <a:cs typeface="Arial" panose="020B0604020202020204" pitchFamily="34" charset="0"/>
              </a:rPr>
              <a:t>doloribus</a:t>
            </a:r>
            <a:endParaRPr lang="en-US" sz="3600" b="1">
              <a:solidFill>
                <a:schemeClr val="bg1">
                  <a:lumMod val="95000"/>
                </a:schemeClr>
              </a:solidFill>
              <a:latin typeface="Arial" panose="020B0604020202020204" pitchFamily="34" charset="0"/>
              <a:cs typeface="Arial" panose="020B0604020202020204" pitchFamily="34" charset="0"/>
            </a:endParaRPr>
          </a:p>
        </p:txBody>
      </p:sp>
      <p:sp>
        <p:nvSpPr>
          <p:cNvPr id="12" name="Text Placeholder 21">
            <a:extLst>
              <a:ext uri="{FF2B5EF4-FFF2-40B4-BE49-F238E27FC236}">
                <a16:creationId xmlns:a16="http://schemas.microsoft.com/office/drawing/2014/main" id="{5AFC83DD-DAC8-777E-F805-AB8D6225EB59}"/>
              </a:ext>
            </a:extLst>
          </p:cNvPr>
          <p:cNvSpPr>
            <a:spLocks noGrp="1"/>
          </p:cNvSpPr>
          <p:nvPr>
            <p:ph type="body" sz="quarter" idx="13" hasCustomPrompt="1"/>
          </p:nvPr>
        </p:nvSpPr>
        <p:spPr>
          <a:xfrm>
            <a:off x="577869" y="2618203"/>
            <a:ext cx="4978403" cy="438150"/>
          </a:xfrm>
        </p:spPr>
        <p:txBody>
          <a:bodyPr/>
          <a:lstStyle>
            <a:lvl1pPr marL="0" indent="0">
              <a:buNone/>
              <a:defRPr sz="2000" b="1">
                <a:solidFill>
                  <a:schemeClr val="bg1"/>
                </a:solidFill>
              </a:defRPr>
            </a:lvl1pPr>
            <a:lvl2pPr marL="457200" indent="0">
              <a:buNone/>
              <a:defRPr sz="2000" b="1">
                <a:solidFill>
                  <a:schemeClr val="bg1"/>
                </a:solidFill>
              </a:defRPr>
            </a:lvl2pPr>
            <a:lvl3pPr marL="914400" indent="0">
              <a:buNone/>
              <a:defRPr sz="2000" b="1">
                <a:solidFill>
                  <a:schemeClr val="bg1"/>
                </a:solidFill>
              </a:defRPr>
            </a:lvl3pPr>
            <a:lvl4pPr marL="1371600" indent="0">
              <a:buNone/>
              <a:defRPr sz="2000" b="1">
                <a:solidFill>
                  <a:schemeClr val="bg1"/>
                </a:solidFill>
              </a:defRPr>
            </a:lvl4pPr>
            <a:lvl5pPr marL="1828800" indent="0">
              <a:buNone/>
              <a:defRPr sz="2000" b="1">
                <a:solidFill>
                  <a:schemeClr val="bg1"/>
                </a:solidFill>
              </a:defRPr>
            </a:lvl5pPr>
          </a:lstStyle>
          <a:p>
            <a:pPr lvl="0"/>
            <a:r>
              <a:rPr lang="en-US"/>
              <a:t>Document Title</a:t>
            </a:r>
          </a:p>
        </p:txBody>
      </p:sp>
      <p:sp>
        <p:nvSpPr>
          <p:cNvPr id="13" name="Text Placeholder 23">
            <a:extLst>
              <a:ext uri="{FF2B5EF4-FFF2-40B4-BE49-F238E27FC236}">
                <a16:creationId xmlns:a16="http://schemas.microsoft.com/office/drawing/2014/main" id="{1A9C1C45-2AD6-7358-857E-CDB32348F76B}"/>
              </a:ext>
            </a:extLst>
          </p:cNvPr>
          <p:cNvSpPr>
            <a:spLocks noGrp="1"/>
          </p:cNvSpPr>
          <p:nvPr>
            <p:ph type="body" sz="quarter" idx="14" hasCustomPrompt="1"/>
          </p:nvPr>
        </p:nvSpPr>
        <p:spPr>
          <a:xfrm>
            <a:off x="577868" y="3074237"/>
            <a:ext cx="4978403" cy="438150"/>
          </a:xfrm>
        </p:spPr>
        <p:txBody>
          <a:bodyPr/>
          <a:lstStyle>
            <a:lvl1pPr marL="0" indent="0">
              <a:buNone/>
              <a:defRPr sz="2000">
                <a:solidFill>
                  <a:schemeClr val="bg1"/>
                </a:solidFill>
              </a:defRPr>
            </a:lvl1pPr>
            <a:lvl2pPr marL="457200" indent="0">
              <a:buNone/>
              <a:defRPr sz="2000">
                <a:solidFill>
                  <a:schemeClr val="bg1"/>
                </a:solidFill>
              </a:defRPr>
            </a:lvl2pPr>
            <a:lvl3pPr marL="914400" indent="0">
              <a:buNone/>
              <a:defRPr sz="2000">
                <a:solidFill>
                  <a:schemeClr val="bg1"/>
                </a:solidFill>
              </a:defRPr>
            </a:lvl3pPr>
            <a:lvl4pPr marL="1371600" indent="0">
              <a:buNone/>
              <a:defRPr sz="2000">
                <a:solidFill>
                  <a:schemeClr val="bg1"/>
                </a:solidFill>
              </a:defRPr>
            </a:lvl4pPr>
            <a:lvl5pPr marL="1828800" indent="0">
              <a:buNone/>
              <a:defRPr sz="2000">
                <a:solidFill>
                  <a:schemeClr val="bg1"/>
                </a:solidFill>
              </a:defRPr>
            </a:lvl5pPr>
          </a:lstStyle>
          <a:p>
            <a:pPr lvl="0"/>
            <a:r>
              <a:rPr lang="en-US"/>
              <a:t>Month, YYYY</a:t>
            </a:r>
          </a:p>
        </p:txBody>
      </p:sp>
    </p:spTree>
    <p:extLst>
      <p:ext uri="{BB962C8B-B14F-4D97-AF65-F5344CB8AC3E}">
        <p14:creationId xmlns:p14="http://schemas.microsoft.com/office/powerpoint/2010/main" val="2644267775"/>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Title Slide - Option 5 - Shanna">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1411969-B256-68DF-1267-8EF0BF7E155D}"/>
              </a:ext>
            </a:extLst>
          </p:cNvPr>
          <p:cNvPicPr>
            <a:picLocks noChangeAspect="1"/>
          </p:cNvPicPr>
          <p:nvPr userDrawn="1"/>
        </p:nvPicPr>
        <p:blipFill>
          <a:blip r:embed="rId2"/>
          <a:srcRect/>
          <a:stretch/>
        </p:blipFill>
        <p:spPr>
          <a:xfrm>
            <a:off x="-4930" y="0"/>
            <a:ext cx="12192000" cy="6858000"/>
          </a:xfrm>
          <a:prstGeom prst="rect">
            <a:avLst/>
          </a:prstGeom>
        </p:spPr>
      </p:pic>
      <p:sp>
        <p:nvSpPr>
          <p:cNvPr id="8" name="Text Placeholder 14">
            <a:extLst>
              <a:ext uri="{FF2B5EF4-FFF2-40B4-BE49-F238E27FC236}">
                <a16:creationId xmlns:a16="http://schemas.microsoft.com/office/drawing/2014/main" id="{9F16F69E-A6FB-FFA2-8DB7-AA8EB249CCD5}"/>
              </a:ext>
            </a:extLst>
          </p:cNvPr>
          <p:cNvSpPr>
            <a:spLocks noGrp="1"/>
          </p:cNvSpPr>
          <p:nvPr>
            <p:ph type="body" sz="quarter" idx="10" hasCustomPrompt="1"/>
          </p:nvPr>
        </p:nvSpPr>
        <p:spPr>
          <a:xfrm>
            <a:off x="577869" y="650722"/>
            <a:ext cx="4978403" cy="1754326"/>
          </a:xfrm>
        </p:spPr>
        <p:txBody>
          <a:bodyPr/>
          <a:lstStyle>
            <a:lvl1pPr marL="0" indent="0">
              <a:buNone/>
              <a:defRPr sz="3600" b="1">
                <a:solidFill>
                  <a:schemeClr val="bg1"/>
                </a:solidFill>
              </a:defRPr>
            </a:lvl1pPr>
          </a:lstStyle>
          <a:p>
            <a:r>
              <a:rPr lang="en-US" sz="3600" b="1" i="0" u="none" strike="noStrike">
                <a:solidFill>
                  <a:schemeClr val="bg1">
                    <a:lumMod val="95000"/>
                  </a:schemeClr>
                </a:solidFill>
                <a:effectLst/>
                <a:latin typeface="Arial" panose="020B0604020202020204" pitchFamily="34" charset="0"/>
                <a:cs typeface="Arial" panose="020B0604020202020204" pitchFamily="34" charset="0"/>
              </a:rPr>
              <a:t>Title Lorem ipsum dolor sit </a:t>
            </a:r>
            <a:r>
              <a:rPr lang="en-US" sz="3600" b="1" i="0" u="none" strike="noStrike" err="1">
                <a:solidFill>
                  <a:schemeClr val="bg1">
                    <a:lumMod val="95000"/>
                  </a:schemeClr>
                </a:solidFill>
                <a:effectLst/>
                <a:latin typeface="Arial" panose="020B0604020202020204" pitchFamily="34" charset="0"/>
                <a:cs typeface="Arial" panose="020B0604020202020204" pitchFamily="34" charset="0"/>
              </a:rPr>
              <a:t>amet</a:t>
            </a:r>
            <a:r>
              <a:rPr lang="en-US" sz="3600" b="1" i="0" u="none" strike="noStrike">
                <a:solidFill>
                  <a:schemeClr val="bg1">
                    <a:lumMod val="95000"/>
                  </a:schemeClr>
                </a:solidFill>
                <a:effectLst/>
                <a:latin typeface="Arial" panose="020B0604020202020204" pitchFamily="34" charset="0"/>
                <a:cs typeface="Arial" panose="020B0604020202020204" pitchFamily="34" charset="0"/>
              </a:rPr>
              <a:t>. </a:t>
            </a:r>
            <a:r>
              <a:rPr lang="en-US" sz="3600" b="1" i="0" u="none" strike="noStrike" err="1">
                <a:solidFill>
                  <a:schemeClr val="bg1">
                    <a:lumMod val="95000"/>
                  </a:schemeClr>
                </a:solidFill>
                <a:effectLst/>
                <a:latin typeface="Arial" panose="020B0604020202020204" pitchFamily="34" charset="0"/>
                <a:cs typeface="Arial" panose="020B0604020202020204" pitchFamily="34" charset="0"/>
              </a:rPr>
              <a:t>Ea</a:t>
            </a:r>
            <a:r>
              <a:rPr lang="en-US" sz="3600" b="1" i="0" u="none" strike="noStrike">
                <a:solidFill>
                  <a:schemeClr val="bg1">
                    <a:lumMod val="95000"/>
                  </a:schemeClr>
                </a:solidFill>
                <a:effectLst/>
                <a:latin typeface="Arial" panose="020B0604020202020204" pitchFamily="34" charset="0"/>
                <a:cs typeface="Arial" panose="020B0604020202020204" pitchFamily="34" charset="0"/>
              </a:rPr>
              <a:t> </a:t>
            </a:r>
            <a:r>
              <a:rPr lang="en-US" sz="3600" b="1" i="0" u="none" strike="noStrike" err="1">
                <a:solidFill>
                  <a:schemeClr val="bg1">
                    <a:lumMod val="95000"/>
                  </a:schemeClr>
                </a:solidFill>
                <a:effectLst/>
                <a:latin typeface="Arial" panose="020B0604020202020204" pitchFamily="34" charset="0"/>
                <a:cs typeface="Arial" panose="020B0604020202020204" pitchFamily="34" charset="0"/>
              </a:rPr>
              <a:t>iure</a:t>
            </a:r>
            <a:r>
              <a:rPr lang="en-US" sz="3600" b="1" i="0" u="none" strike="noStrike">
                <a:solidFill>
                  <a:schemeClr val="bg1">
                    <a:lumMod val="95000"/>
                  </a:schemeClr>
                </a:solidFill>
                <a:effectLst/>
                <a:latin typeface="Arial" panose="020B0604020202020204" pitchFamily="34" charset="0"/>
                <a:cs typeface="Arial" panose="020B0604020202020204" pitchFamily="34" charset="0"/>
              </a:rPr>
              <a:t> quasi id </a:t>
            </a:r>
            <a:r>
              <a:rPr lang="en-US" sz="3600" b="1" i="0" u="none" strike="noStrike" err="1">
                <a:solidFill>
                  <a:schemeClr val="bg1">
                    <a:lumMod val="95000"/>
                  </a:schemeClr>
                </a:solidFill>
                <a:effectLst/>
                <a:latin typeface="Arial" panose="020B0604020202020204" pitchFamily="34" charset="0"/>
                <a:cs typeface="Arial" panose="020B0604020202020204" pitchFamily="34" charset="0"/>
              </a:rPr>
              <a:t>doloribus</a:t>
            </a:r>
            <a:endParaRPr lang="en-US" sz="3600" b="1">
              <a:solidFill>
                <a:schemeClr val="bg1">
                  <a:lumMod val="95000"/>
                </a:schemeClr>
              </a:solidFill>
              <a:latin typeface="Arial" panose="020B0604020202020204" pitchFamily="34" charset="0"/>
              <a:cs typeface="Arial" panose="020B0604020202020204" pitchFamily="34" charset="0"/>
            </a:endParaRPr>
          </a:p>
        </p:txBody>
      </p:sp>
      <p:sp>
        <p:nvSpPr>
          <p:cNvPr id="12" name="Text Placeholder 21">
            <a:extLst>
              <a:ext uri="{FF2B5EF4-FFF2-40B4-BE49-F238E27FC236}">
                <a16:creationId xmlns:a16="http://schemas.microsoft.com/office/drawing/2014/main" id="{A63042E9-3952-A29F-B121-22DF0EFA50FC}"/>
              </a:ext>
            </a:extLst>
          </p:cNvPr>
          <p:cNvSpPr>
            <a:spLocks noGrp="1"/>
          </p:cNvSpPr>
          <p:nvPr>
            <p:ph type="body" sz="quarter" idx="13" hasCustomPrompt="1"/>
          </p:nvPr>
        </p:nvSpPr>
        <p:spPr>
          <a:xfrm>
            <a:off x="577869" y="2618203"/>
            <a:ext cx="4978403" cy="438150"/>
          </a:xfrm>
        </p:spPr>
        <p:txBody>
          <a:bodyPr/>
          <a:lstStyle>
            <a:lvl1pPr marL="0" indent="0">
              <a:buNone/>
              <a:defRPr sz="2000" b="1">
                <a:solidFill>
                  <a:schemeClr val="bg1"/>
                </a:solidFill>
              </a:defRPr>
            </a:lvl1pPr>
            <a:lvl2pPr marL="457200" indent="0">
              <a:buNone/>
              <a:defRPr sz="2000" b="1">
                <a:solidFill>
                  <a:schemeClr val="bg1"/>
                </a:solidFill>
              </a:defRPr>
            </a:lvl2pPr>
            <a:lvl3pPr marL="914400" indent="0">
              <a:buNone/>
              <a:defRPr sz="2000" b="1">
                <a:solidFill>
                  <a:schemeClr val="bg1"/>
                </a:solidFill>
              </a:defRPr>
            </a:lvl3pPr>
            <a:lvl4pPr marL="1371600" indent="0">
              <a:buNone/>
              <a:defRPr sz="2000" b="1">
                <a:solidFill>
                  <a:schemeClr val="bg1"/>
                </a:solidFill>
              </a:defRPr>
            </a:lvl4pPr>
            <a:lvl5pPr marL="1828800" indent="0">
              <a:buNone/>
              <a:defRPr sz="2000" b="1">
                <a:solidFill>
                  <a:schemeClr val="bg1"/>
                </a:solidFill>
              </a:defRPr>
            </a:lvl5pPr>
          </a:lstStyle>
          <a:p>
            <a:pPr lvl="0"/>
            <a:r>
              <a:rPr lang="en-US"/>
              <a:t>Document Title</a:t>
            </a:r>
          </a:p>
        </p:txBody>
      </p:sp>
      <p:sp>
        <p:nvSpPr>
          <p:cNvPr id="13" name="Text Placeholder 23">
            <a:extLst>
              <a:ext uri="{FF2B5EF4-FFF2-40B4-BE49-F238E27FC236}">
                <a16:creationId xmlns:a16="http://schemas.microsoft.com/office/drawing/2014/main" id="{10046A64-E721-8C09-52CF-4D6EA335711B}"/>
              </a:ext>
            </a:extLst>
          </p:cNvPr>
          <p:cNvSpPr>
            <a:spLocks noGrp="1"/>
          </p:cNvSpPr>
          <p:nvPr>
            <p:ph type="body" sz="quarter" idx="14" hasCustomPrompt="1"/>
          </p:nvPr>
        </p:nvSpPr>
        <p:spPr>
          <a:xfrm>
            <a:off x="577868" y="3074237"/>
            <a:ext cx="4978403" cy="438150"/>
          </a:xfrm>
        </p:spPr>
        <p:txBody>
          <a:bodyPr/>
          <a:lstStyle>
            <a:lvl1pPr marL="0" indent="0">
              <a:buNone/>
              <a:defRPr sz="2000">
                <a:solidFill>
                  <a:schemeClr val="bg1"/>
                </a:solidFill>
              </a:defRPr>
            </a:lvl1pPr>
            <a:lvl2pPr marL="457200" indent="0">
              <a:buNone/>
              <a:defRPr sz="2000">
                <a:solidFill>
                  <a:schemeClr val="bg1"/>
                </a:solidFill>
              </a:defRPr>
            </a:lvl2pPr>
            <a:lvl3pPr marL="914400" indent="0">
              <a:buNone/>
              <a:defRPr sz="2000">
                <a:solidFill>
                  <a:schemeClr val="bg1"/>
                </a:solidFill>
              </a:defRPr>
            </a:lvl3pPr>
            <a:lvl4pPr marL="1371600" indent="0">
              <a:buNone/>
              <a:defRPr sz="2000">
                <a:solidFill>
                  <a:schemeClr val="bg1"/>
                </a:solidFill>
              </a:defRPr>
            </a:lvl4pPr>
            <a:lvl5pPr marL="1828800" indent="0">
              <a:buNone/>
              <a:defRPr sz="2000">
                <a:solidFill>
                  <a:schemeClr val="bg1"/>
                </a:solidFill>
              </a:defRPr>
            </a:lvl5pPr>
          </a:lstStyle>
          <a:p>
            <a:pPr lvl="0"/>
            <a:r>
              <a:rPr lang="en-US"/>
              <a:t>Month, YYYY</a:t>
            </a:r>
          </a:p>
        </p:txBody>
      </p:sp>
    </p:spTree>
    <p:extLst>
      <p:ext uri="{BB962C8B-B14F-4D97-AF65-F5344CB8AC3E}">
        <p14:creationId xmlns:p14="http://schemas.microsoft.com/office/powerpoint/2010/main" val="2126687765"/>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19701BA1-D17E-465F-AFD5-2AE43AE8FAB9}"/>
              </a:ext>
            </a:extLst>
          </p:cNvPr>
          <p:cNvSpPr>
            <a:spLocks noGrp="1"/>
          </p:cNvSpPr>
          <p:nvPr>
            <p:ph type="title" hasCustomPrompt="1"/>
          </p:nvPr>
        </p:nvSpPr>
        <p:spPr>
          <a:xfrm>
            <a:off x="818706" y="159385"/>
            <a:ext cx="11036885" cy="675005"/>
          </a:xfrm>
        </p:spPr>
        <p:txBody>
          <a:bodyPr lIns="0" anchor="ctr"/>
          <a:lstStyle>
            <a:lvl1pPr>
              <a:defRPr b="1" baseline="0">
                <a:solidFill>
                  <a:schemeClr val="tx1">
                    <a:lumMod val="50000"/>
                  </a:schemeClr>
                </a:solidFill>
              </a:defRPr>
            </a:lvl1pPr>
          </a:lstStyle>
          <a:p>
            <a:r>
              <a:rPr lang="en-US"/>
              <a:t>Agenda Title</a:t>
            </a:r>
          </a:p>
        </p:txBody>
      </p:sp>
      <p:graphicFrame>
        <p:nvGraphicFramePr>
          <p:cNvPr id="4" name="Table 2">
            <a:extLst>
              <a:ext uri="{FF2B5EF4-FFF2-40B4-BE49-F238E27FC236}">
                <a16:creationId xmlns:a16="http://schemas.microsoft.com/office/drawing/2014/main" id="{34D731E1-E35D-4AEA-A829-FA67409001C5}"/>
              </a:ext>
            </a:extLst>
          </p:cNvPr>
          <p:cNvGraphicFramePr>
            <a:graphicFrameLocks noGrp="1"/>
          </p:cNvGraphicFramePr>
          <p:nvPr userDrawn="1">
            <p:extLst>
              <p:ext uri="{D42A27DB-BD31-4B8C-83A1-F6EECF244321}">
                <p14:modId xmlns:p14="http://schemas.microsoft.com/office/powerpoint/2010/main" val="2921024482"/>
              </p:ext>
            </p:extLst>
          </p:nvPr>
        </p:nvGraphicFramePr>
        <p:xfrm>
          <a:off x="740297" y="937895"/>
          <a:ext cx="11115294" cy="5408676"/>
        </p:xfrm>
        <a:graphic>
          <a:graphicData uri="http://schemas.openxmlformats.org/drawingml/2006/table">
            <a:tbl>
              <a:tblPr>
                <a:tableStyleId>{2D5ABB26-0587-4C30-8999-92F81FD0307C}</a:tableStyleId>
              </a:tblPr>
              <a:tblGrid>
                <a:gridCol w="910254">
                  <a:extLst>
                    <a:ext uri="{9D8B030D-6E8A-4147-A177-3AD203B41FA5}">
                      <a16:colId xmlns:a16="http://schemas.microsoft.com/office/drawing/2014/main" val="2019306321"/>
                    </a:ext>
                  </a:extLst>
                </a:gridCol>
                <a:gridCol w="10205040">
                  <a:extLst>
                    <a:ext uri="{9D8B030D-6E8A-4147-A177-3AD203B41FA5}">
                      <a16:colId xmlns:a16="http://schemas.microsoft.com/office/drawing/2014/main" val="3765295623"/>
                    </a:ext>
                  </a:extLst>
                </a:gridCol>
              </a:tblGrid>
              <a:tr h="757806">
                <a:tc>
                  <a:txBody>
                    <a:bodyPr/>
                    <a:lstStyle/>
                    <a:p>
                      <a:pPr>
                        <a:lnSpc>
                          <a:spcPct val="90000"/>
                        </a:lnSpc>
                      </a:pPr>
                      <a:r>
                        <a:rPr lang="en-US" sz="5500" b="1">
                          <a:solidFill>
                            <a:schemeClr val="accent4">
                              <a:lumMod val="40000"/>
                              <a:lumOff val="60000"/>
                            </a:schemeClr>
                          </a:solidFill>
                        </a:rPr>
                        <a:t>1</a:t>
                      </a:r>
                    </a:p>
                  </a:txBody>
                  <a:tcPr marT="18288" marB="0" anchor="b">
                    <a:lnB w="3175" cap="flat" cmpd="sng" algn="ctr">
                      <a:solidFill>
                        <a:schemeClr val="tx1">
                          <a:lumMod val="60000"/>
                          <a:lumOff val="40000"/>
                        </a:schemeClr>
                      </a:solidFill>
                      <a:prstDash val="solid"/>
                      <a:round/>
                      <a:headEnd type="none" w="med" len="med"/>
                      <a:tailEnd type="none" w="med" len="med"/>
                    </a:lnB>
                  </a:tcPr>
                </a:tc>
                <a:tc>
                  <a:txBody>
                    <a:bodyPr/>
                    <a:lstStyle/>
                    <a:p>
                      <a:pPr marL="0" marR="0" lvl="0" indent="0" algn="l" defTabSz="914400" rtl="0" eaLnBrk="1" fontAlgn="auto" latinLnBrk="0" hangingPunct="1">
                        <a:lnSpc>
                          <a:spcPct val="80000"/>
                        </a:lnSpc>
                        <a:spcBef>
                          <a:spcPts val="0"/>
                        </a:spcBef>
                        <a:spcAft>
                          <a:spcPts val="0"/>
                        </a:spcAft>
                        <a:buClrTx/>
                        <a:buSzTx/>
                        <a:buFontTx/>
                        <a:buNone/>
                        <a:tabLst/>
                        <a:defRPr/>
                      </a:pPr>
                      <a:r>
                        <a:rPr lang="en-US" sz="2200" b="0"/>
                        <a:t>Update items </a:t>
                      </a:r>
                      <a:r>
                        <a:rPr lang="en-US" sz="2200"/>
                        <a:t>and/or delete table rows as needed.</a:t>
                      </a:r>
                    </a:p>
                  </a:txBody>
                  <a:tcPr anchor="ctr">
                    <a:lnB w="3175" cap="flat" cmpd="sng" algn="ctr">
                      <a:solidFill>
                        <a:schemeClr val="tx1">
                          <a:lumMod val="60000"/>
                          <a:lumOff val="40000"/>
                        </a:schemeClr>
                      </a:solidFill>
                      <a:prstDash val="solid"/>
                      <a:round/>
                      <a:headEnd type="none" w="med" len="med"/>
                      <a:tailEnd type="none" w="med" len="med"/>
                    </a:lnB>
                  </a:tcPr>
                </a:tc>
                <a:extLst>
                  <a:ext uri="{0D108BD9-81ED-4DB2-BD59-A6C34878D82A}">
                    <a16:rowId xmlns:a16="http://schemas.microsoft.com/office/drawing/2014/main" val="1163110222"/>
                  </a:ext>
                </a:extLst>
              </a:tr>
              <a:tr h="757806">
                <a:tc>
                  <a:txBody>
                    <a:bodyPr/>
                    <a:lstStyle/>
                    <a:p>
                      <a:pPr>
                        <a:lnSpc>
                          <a:spcPct val="90000"/>
                        </a:lnSpc>
                      </a:pPr>
                      <a:r>
                        <a:rPr lang="en-US" sz="5500" b="1">
                          <a:solidFill>
                            <a:schemeClr val="accent4">
                              <a:lumMod val="40000"/>
                              <a:lumOff val="60000"/>
                            </a:schemeClr>
                          </a:solidFill>
                        </a:rPr>
                        <a:t>2</a:t>
                      </a:r>
                    </a:p>
                  </a:txBody>
                  <a:tcPr marT="18288" marB="0" anchor="b">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tcPr>
                </a:tc>
                <a:tc>
                  <a:txBody>
                    <a:bodyPr/>
                    <a:lstStyle/>
                    <a:p>
                      <a:pPr marL="0" marR="0" lvl="0" indent="0" algn="l" defTabSz="914400" rtl="0" eaLnBrk="1" fontAlgn="auto" latinLnBrk="0" hangingPunct="1">
                        <a:lnSpc>
                          <a:spcPct val="80000"/>
                        </a:lnSpc>
                        <a:spcBef>
                          <a:spcPts val="0"/>
                        </a:spcBef>
                        <a:spcAft>
                          <a:spcPts val="0"/>
                        </a:spcAft>
                        <a:buClrTx/>
                        <a:buSzTx/>
                        <a:buFontTx/>
                        <a:buNone/>
                        <a:tabLst/>
                        <a:defRPr/>
                      </a:pPr>
                      <a:r>
                        <a:rPr lang="en-US" sz="2200"/>
                        <a:t>Agenda Item 2</a:t>
                      </a:r>
                    </a:p>
                  </a:txBody>
                  <a:tcPr anchor="ctr">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tcPr>
                </a:tc>
                <a:extLst>
                  <a:ext uri="{0D108BD9-81ED-4DB2-BD59-A6C34878D82A}">
                    <a16:rowId xmlns:a16="http://schemas.microsoft.com/office/drawing/2014/main" val="2009332255"/>
                  </a:ext>
                </a:extLst>
              </a:tr>
              <a:tr h="757806">
                <a:tc>
                  <a:txBody>
                    <a:bodyPr/>
                    <a:lstStyle/>
                    <a:p>
                      <a:pPr>
                        <a:lnSpc>
                          <a:spcPct val="90000"/>
                        </a:lnSpc>
                      </a:pPr>
                      <a:r>
                        <a:rPr lang="en-US" sz="5500" b="1">
                          <a:solidFill>
                            <a:schemeClr val="accent4">
                              <a:lumMod val="40000"/>
                              <a:lumOff val="60000"/>
                            </a:schemeClr>
                          </a:solidFill>
                        </a:rPr>
                        <a:t>3</a:t>
                      </a:r>
                    </a:p>
                  </a:txBody>
                  <a:tcPr marT="18288" marB="0" anchor="b">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tcPr>
                </a:tc>
                <a:tc>
                  <a:txBody>
                    <a:bodyPr/>
                    <a:lstStyle/>
                    <a:p>
                      <a:pPr>
                        <a:lnSpc>
                          <a:spcPct val="80000"/>
                        </a:lnSpc>
                      </a:pPr>
                      <a:r>
                        <a:rPr lang="en-US" sz="2200"/>
                        <a:t>Agenda Item 3</a:t>
                      </a:r>
                    </a:p>
                  </a:txBody>
                  <a:tcPr anchor="ctr">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tcPr>
                </a:tc>
                <a:extLst>
                  <a:ext uri="{0D108BD9-81ED-4DB2-BD59-A6C34878D82A}">
                    <a16:rowId xmlns:a16="http://schemas.microsoft.com/office/drawing/2014/main" val="2813457930"/>
                  </a:ext>
                </a:extLst>
              </a:tr>
              <a:tr h="757806">
                <a:tc>
                  <a:txBody>
                    <a:bodyPr/>
                    <a:lstStyle/>
                    <a:p>
                      <a:pPr>
                        <a:lnSpc>
                          <a:spcPct val="90000"/>
                        </a:lnSpc>
                      </a:pPr>
                      <a:r>
                        <a:rPr lang="en-US" sz="5500" b="1">
                          <a:solidFill>
                            <a:schemeClr val="accent4">
                              <a:lumMod val="40000"/>
                              <a:lumOff val="60000"/>
                            </a:schemeClr>
                          </a:solidFill>
                        </a:rPr>
                        <a:t>4</a:t>
                      </a:r>
                    </a:p>
                  </a:txBody>
                  <a:tcPr marT="18288" marB="0" anchor="b">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tcPr>
                </a:tc>
                <a:tc>
                  <a:txBody>
                    <a:bodyPr/>
                    <a:lstStyle/>
                    <a:p>
                      <a:pPr marL="0" marR="0" lvl="0" indent="0" algn="l" defTabSz="914400" rtl="0" eaLnBrk="1" fontAlgn="auto" latinLnBrk="0" hangingPunct="1">
                        <a:lnSpc>
                          <a:spcPct val="80000"/>
                        </a:lnSpc>
                        <a:spcBef>
                          <a:spcPts val="0"/>
                        </a:spcBef>
                        <a:spcAft>
                          <a:spcPts val="0"/>
                        </a:spcAft>
                        <a:buClrTx/>
                        <a:buSzTx/>
                        <a:buFontTx/>
                        <a:buNone/>
                        <a:tabLst/>
                        <a:defRPr/>
                      </a:pPr>
                      <a:r>
                        <a:rPr lang="en-US" sz="2200"/>
                        <a:t>Agenda Item 4</a:t>
                      </a:r>
                    </a:p>
                  </a:txBody>
                  <a:tcPr anchor="ctr">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tcPr>
                </a:tc>
                <a:extLst>
                  <a:ext uri="{0D108BD9-81ED-4DB2-BD59-A6C34878D82A}">
                    <a16:rowId xmlns:a16="http://schemas.microsoft.com/office/drawing/2014/main" val="480894535"/>
                  </a:ext>
                </a:extLst>
              </a:tr>
              <a:tr h="757806">
                <a:tc>
                  <a:txBody>
                    <a:bodyPr/>
                    <a:lstStyle/>
                    <a:p>
                      <a:pPr>
                        <a:lnSpc>
                          <a:spcPct val="90000"/>
                        </a:lnSpc>
                      </a:pPr>
                      <a:r>
                        <a:rPr lang="en-US" sz="5500" b="1">
                          <a:solidFill>
                            <a:schemeClr val="accent4">
                              <a:lumMod val="40000"/>
                              <a:lumOff val="60000"/>
                            </a:schemeClr>
                          </a:solidFill>
                        </a:rPr>
                        <a:t>5</a:t>
                      </a:r>
                    </a:p>
                  </a:txBody>
                  <a:tcPr marT="18288" marB="0" anchor="b">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tcPr>
                </a:tc>
                <a:tc>
                  <a:txBody>
                    <a:bodyPr/>
                    <a:lstStyle/>
                    <a:p>
                      <a:pPr>
                        <a:lnSpc>
                          <a:spcPct val="80000"/>
                        </a:lnSpc>
                      </a:pPr>
                      <a:r>
                        <a:rPr lang="en-US" sz="2200"/>
                        <a:t>Agenda Item 5</a:t>
                      </a:r>
                    </a:p>
                  </a:txBody>
                  <a:tcPr anchor="ctr">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tcPr>
                </a:tc>
                <a:extLst>
                  <a:ext uri="{0D108BD9-81ED-4DB2-BD59-A6C34878D82A}">
                    <a16:rowId xmlns:a16="http://schemas.microsoft.com/office/drawing/2014/main" val="2904038478"/>
                  </a:ext>
                </a:extLst>
              </a:tr>
              <a:tr h="757806">
                <a:tc>
                  <a:txBody>
                    <a:bodyPr/>
                    <a:lstStyle/>
                    <a:p>
                      <a:pPr>
                        <a:lnSpc>
                          <a:spcPct val="90000"/>
                        </a:lnSpc>
                      </a:pPr>
                      <a:r>
                        <a:rPr lang="en-US" sz="5500" b="1">
                          <a:solidFill>
                            <a:schemeClr val="accent4">
                              <a:lumMod val="40000"/>
                              <a:lumOff val="60000"/>
                            </a:schemeClr>
                          </a:solidFill>
                        </a:rPr>
                        <a:t>6</a:t>
                      </a:r>
                    </a:p>
                  </a:txBody>
                  <a:tcPr marT="18288" marB="0" anchor="b">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tcPr>
                </a:tc>
                <a:tc>
                  <a:txBody>
                    <a:bodyPr/>
                    <a:lstStyle/>
                    <a:p>
                      <a:pPr marL="0" marR="0" lvl="0" indent="0" algn="l" defTabSz="914400" rtl="0" eaLnBrk="1" fontAlgn="auto" latinLnBrk="0" hangingPunct="1">
                        <a:lnSpc>
                          <a:spcPct val="80000"/>
                        </a:lnSpc>
                        <a:spcBef>
                          <a:spcPts val="0"/>
                        </a:spcBef>
                        <a:spcAft>
                          <a:spcPts val="0"/>
                        </a:spcAft>
                        <a:buClrTx/>
                        <a:buSzTx/>
                        <a:buFontTx/>
                        <a:buNone/>
                        <a:tabLst/>
                        <a:defRPr/>
                      </a:pPr>
                      <a:r>
                        <a:rPr lang="en-US" sz="2200"/>
                        <a:t>Agenda Item 6</a:t>
                      </a:r>
                    </a:p>
                  </a:txBody>
                  <a:tcPr anchor="ctr">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tcPr>
                </a:tc>
                <a:extLst>
                  <a:ext uri="{0D108BD9-81ED-4DB2-BD59-A6C34878D82A}">
                    <a16:rowId xmlns:a16="http://schemas.microsoft.com/office/drawing/2014/main" val="1347688498"/>
                  </a:ext>
                </a:extLst>
              </a:tr>
              <a:tr h="757806">
                <a:tc>
                  <a:txBody>
                    <a:bodyPr/>
                    <a:lstStyle/>
                    <a:p>
                      <a:pPr>
                        <a:lnSpc>
                          <a:spcPct val="90000"/>
                        </a:lnSpc>
                      </a:pPr>
                      <a:r>
                        <a:rPr lang="en-US" sz="5500" b="1">
                          <a:solidFill>
                            <a:schemeClr val="accent4">
                              <a:lumMod val="40000"/>
                              <a:lumOff val="60000"/>
                            </a:schemeClr>
                          </a:solidFill>
                        </a:rPr>
                        <a:t>7</a:t>
                      </a:r>
                    </a:p>
                  </a:txBody>
                  <a:tcPr marT="18288" marB="0" anchor="b">
                    <a:lnT w="3175" cap="flat" cmpd="sng" algn="ctr">
                      <a:solidFill>
                        <a:schemeClr val="tx1">
                          <a:lumMod val="60000"/>
                          <a:lumOff val="40000"/>
                        </a:schemeClr>
                      </a:solidFill>
                      <a:prstDash val="solid"/>
                      <a:round/>
                      <a:headEnd type="none" w="med" len="med"/>
                      <a:tailEnd type="none" w="med" len="med"/>
                    </a:lnT>
                  </a:tcPr>
                </a:tc>
                <a:tc>
                  <a:txBody>
                    <a:bodyPr/>
                    <a:lstStyle/>
                    <a:p>
                      <a:pPr marL="0" marR="0" lvl="0" indent="0" algn="l" defTabSz="914400" rtl="0" eaLnBrk="1" fontAlgn="auto" latinLnBrk="0" hangingPunct="1">
                        <a:lnSpc>
                          <a:spcPct val="80000"/>
                        </a:lnSpc>
                        <a:spcBef>
                          <a:spcPts val="0"/>
                        </a:spcBef>
                        <a:spcAft>
                          <a:spcPts val="0"/>
                        </a:spcAft>
                        <a:buClrTx/>
                        <a:buSzTx/>
                        <a:buFontTx/>
                        <a:buNone/>
                        <a:tabLst/>
                        <a:defRPr/>
                      </a:pPr>
                      <a:r>
                        <a:rPr lang="en-US" sz="2200"/>
                        <a:t>Agenda Item 7</a:t>
                      </a:r>
                    </a:p>
                  </a:txBody>
                  <a:tcPr anchor="ctr">
                    <a:lnT w="3175" cap="flat" cmpd="sng" algn="ctr">
                      <a:solidFill>
                        <a:schemeClr val="tx1">
                          <a:lumMod val="60000"/>
                          <a:lumOff val="40000"/>
                        </a:schemeClr>
                      </a:solidFill>
                      <a:prstDash val="solid"/>
                      <a:round/>
                      <a:headEnd type="none" w="med" len="med"/>
                      <a:tailEnd type="none" w="med" len="med"/>
                    </a:lnT>
                  </a:tcPr>
                </a:tc>
                <a:extLst>
                  <a:ext uri="{0D108BD9-81ED-4DB2-BD59-A6C34878D82A}">
                    <a16:rowId xmlns:a16="http://schemas.microsoft.com/office/drawing/2014/main" val="1740942400"/>
                  </a:ext>
                </a:extLst>
              </a:tr>
            </a:tbl>
          </a:graphicData>
        </a:graphic>
      </p:graphicFrame>
    </p:spTree>
    <p:extLst>
      <p:ext uri="{BB962C8B-B14F-4D97-AF65-F5344CB8AC3E}">
        <p14:creationId xmlns:p14="http://schemas.microsoft.com/office/powerpoint/2010/main" val="3742038332"/>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Divider Slide - Red">
    <p:bg>
      <p:bgPr>
        <a:solidFill>
          <a:schemeClr val="accent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16FC297-CF2A-7867-9A71-757D54A1CAFB}"/>
              </a:ext>
            </a:extLst>
          </p:cNvPr>
          <p:cNvPicPr>
            <a:picLocks noGrp="1" noRot="1" noChangeAspect="1" noMove="1" noResize="1" noEditPoints="1" noAdjustHandles="1" noChangeArrowheads="1" noChangeShapeType="1" noCrop="1"/>
          </p:cNvPicPr>
          <p:nvPr userDrawn="1"/>
        </p:nvPicPr>
        <p:blipFill>
          <a:blip r:embed="rId2">
            <a:extLst>
              <a:ext uri="{28A0092B-C50C-407E-A947-70E740481C1C}">
                <a14:useLocalDpi xmlns:a14="http://schemas.microsoft.com/office/drawing/2010/main" val="0"/>
              </a:ext>
            </a:extLst>
          </a:blip>
          <a:srcRect/>
          <a:stretch/>
        </p:blipFill>
        <p:spPr>
          <a:xfrm>
            <a:off x="-4930" y="0"/>
            <a:ext cx="12192000" cy="6858000"/>
          </a:xfrm>
          <a:prstGeom prst="rect">
            <a:avLst/>
          </a:prstGeom>
        </p:spPr>
      </p:pic>
      <p:sp>
        <p:nvSpPr>
          <p:cNvPr id="7" name="Title 1">
            <a:extLst>
              <a:ext uri="{FF2B5EF4-FFF2-40B4-BE49-F238E27FC236}">
                <a16:creationId xmlns:a16="http://schemas.microsoft.com/office/drawing/2014/main" id="{60EE99CF-6FFD-2EEF-B17F-6CAB06DFC26B}"/>
              </a:ext>
            </a:extLst>
          </p:cNvPr>
          <p:cNvSpPr>
            <a:spLocks noGrp="1"/>
          </p:cNvSpPr>
          <p:nvPr>
            <p:ph type="ctrTitle" hasCustomPrompt="1"/>
          </p:nvPr>
        </p:nvSpPr>
        <p:spPr>
          <a:xfrm>
            <a:off x="677979" y="1727423"/>
            <a:ext cx="7420100" cy="1329719"/>
          </a:xfrm>
          <a:prstGeom prst="rect">
            <a:avLst/>
          </a:prstGeom>
          <a:noFill/>
        </p:spPr>
        <p:txBody>
          <a:bodyPr anchor="b">
            <a:noAutofit/>
          </a:bodyPr>
          <a:lstStyle>
            <a:lvl1pPr algn="l">
              <a:defRPr sz="3200" b="1">
                <a:solidFill>
                  <a:schemeClr val="tx1"/>
                </a:solidFill>
              </a:defRPr>
            </a:lvl1pPr>
          </a:lstStyle>
          <a:p>
            <a:r>
              <a:rPr lang="en-US"/>
              <a:t>Click to edit Divider title</a:t>
            </a:r>
          </a:p>
        </p:txBody>
      </p:sp>
      <p:sp>
        <p:nvSpPr>
          <p:cNvPr id="8" name="Subtitle 2">
            <a:extLst>
              <a:ext uri="{FF2B5EF4-FFF2-40B4-BE49-F238E27FC236}">
                <a16:creationId xmlns:a16="http://schemas.microsoft.com/office/drawing/2014/main" id="{5CCAD3AD-22DA-A366-583D-AEE7ED5FDF1B}"/>
              </a:ext>
            </a:extLst>
          </p:cNvPr>
          <p:cNvSpPr>
            <a:spLocks noGrp="1"/>
          </p:cNvSpPr>
          <p:nvPr>
            <p:ph type="subTitle" idx="1" hasCustomPrompt="1"/>
          </p:nvPr>
        </p:nvSpPr>
        <p:spPr>
          <a:xfrm>
            <a:off x="677979" y="3228833"/>
            <a:ext cx="7420100" cy="1329720"/>
          </a:xfrm>
          <a:prstGeom prst="rect">
            <a:avLst/>
          </a:prstGeom>
        </p:spPr>
        <p:txBody>
          <a:bodyPr>
            <a:noAutofit/>
          </a:bodyPr>
          <a:lstStyle>
            <a:lvl1pPr marL="0" indent="0" algn="l">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Divider subtitle</a:t>
            </a:r>
          </a:p>
        </p:txBody>
      </p:sp>
    </p:spTree>
    <p:extLst>
      <p:ext uri="{BB962C8B-B14F-4D97-AF65-F5344CB8AC3E}">
        <p14:creationId xmlns:p14="http://schemas.microsoft.com/office/powerpoint/2010/main" val="405401701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Divider Slide - Gray">
    <p:bg>
      <p:bgPr>
        <a:solidFill>
          <a:schemeClr val="accent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16FC297-CF2A-7867-9A71-757D54A1CAFB}"/>
              </a:ext>
            </a:extLst>
          </p:cNvPr>
          <p:cNvPicPr>
            <a:picLocks noGrp="1" noRot="1" noChangeAspect="1" noMove="1" noResize="1" noEditPoints="1" noAdjustHandles="1" noChangeArrowheads="1" noChangeShapeType="1" noCrop="1"/>
          </p:cNvPicPr>
          <p:nvPr userDrawn="1"/>
        </p:nvPicPr>
        <p:blipFill>
          <a:blip r:embed="rId2">
            <a:extLst>
              <a:ext uri="{28A0092B-C50C-407E-A947-70E740481C1C}">
                <a14:useLocalDpi xmlns:a14="http://schemas.microsoft.com/office/drawing/2010/main" val="0"/>
              </a:ext>
            </a:extLst>
          </a:blip>
          <a:srcRect/>
          <a:stretch/>
        </p:blipFill>
        <p:spPr>
          <a:xfrm>
            <a:off x="-4930" y="0"/>
            <a:ext cx="12192000" cy="6858000"/>
          </a:xfrm>
          <a:prstGeom prst="rect">
            <a:avLst/>
          </a:prstGeom>
        </p:spPr>
      </p:pic>
      <p:sp>
        <p:nvSpPr>
          <p:cNvPr id="7" name="Title 1">
            <a:extLst>
              <a:ext uri="{FF2B5EF4-FFF2-40B4-BE49-F238E27FC236}">
                <a16:creationId xmlns:a16="http://schemas.microsoft.com/office/drawing/2014/main" id="{60EE99CF-6FFD-2EEF-B17F-6CAB06DFC26B}"/>
              </a:ext>
            </a:extLst>
          </p:cNvPr>
          <p:cNvSpPr>
            <a:spLocks noGrp="1"/>
          </p:cNvSpPr>
          <p:nvPr>
            <p:ph type="ctrTitle" hasCustomPrompt="1"/>
          </p:nvPr>
        </p:nvSpPr>
        <p:spPr>
          <a:xfrm>
            <a:off x="677979" y="1727423"/>
            <a:ext cx="7420100" cy="1329719"/>
          </a:xfrm>
          <a:prstGeom prst="rect">
            <a:avLst/>
          </a:prstGeom>
          <a:noFill/>
        </p:spPr>
        <p:txBody>
          <a:bodyPr anchor="b">
            <a:noAutofit/>
          </a:bodyPr>
          <a:lstStyle>
            <a:lvl1pPr algn="l">
              <a:defRPr sz="3200" b="1">
                <a:solidFill>
                  <a:schemeClr val="tx1"/>
                </a:solidFill>
              </a:defRPr>
            </a:lvl1pPr>
          </a:lstStyle>
          <a:p>
            <a:r>
              <a:rPr lang="en-US"/>
              <a:t>Click to edit Divider title</a:t>
            </a:r>
          </a:p>
        </p:txBody>
      </p:sp>
      <p:sp>
        <p:nvSpPr>
          <p:cNvPr id="8" name="Subtitle 2">
            <a:extLst>
              <a:ext uri="{FF2B5EF4-FFF2-40B4-BE49-F238E27FC236}">
                <a16:creationId xmlns:a16="http://schemas.microsoft.com/office/drawing/2014/main" id="{5CCAD3AD-22DA-A366-583D-AEE7ED5FDF1B}"/>
              </a:ext>
            </a:extLst>
          </p:cNvPr>
          <p:cNvSpPr>
            <a:spLocks noGrp="1"/>
          </p:cNvSpPr>
          <p:nvPr>
            <p:ph type="subTitle" idx="1" hasCustomPrompt="1"/>
          </p:nvPr>
        </p:nvSpPr>
        <p:spPr>
          <a:xfrm>
            <a:off x="677979" y="3228833"/>
            <a:ext cx="7420100" cy="1329720"/>
          </a:xfrm>
          <a:prstGeom prst="rect">
            <a:avLst/>
          </a:prstGeom>
        </p:spPr>
        <p:txBody>
          <a:bodyPr>
            <a:noAutofit/>
          </a:bodyPr>
          <a:lstStyle>
            <a:lvl1pPr marL="0" indent="0" algn="l">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Divider subtitle</a:t>
            </a:r>
          </a:p>
        </p:txBody>
      </p:sp>
    </p:spTree>
    <p:extLst>
      <p:ext uri="{BB962C8B-B14F-4D97-AF65-F5344CB8AC3E}">
        <p14:creationId xmlns:p14="http://schemas.microsoft.com/office/powerpoint/2010/main" val="24631600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Headlin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DE23A4-F55C-47EC-A6B9-2E863E9571E0}"/>
              </a:ext>
            </a:extLst>
          </p:cNvPr>
          <p:cNvSpPr>
            <a:spLocks noGrp="1"/>
          </p:cNvSpPr>
          <p:nvPr>
            <p:ph type="title"/>
          </p:nvPr>
        </p:nvSpPr>
        <p:spPr/>
        <p:txBody>
          <a:bodyPr/>
          <a:lstStyle>
            <a:lvl1pPr>
              <a:defRPr>
                <a:solidFill>
                  <a:schemeClr val="tx1">
                    <a:lumMod val="50000"/>
                  </a:schemeClr>
                </a:solidFill>
              </a:defRPr>
            </a:lvl1pPr>
          </a:lstStyle>
          <a:p>
            <a:r>
              <a:rPr lang="en-US"/>
              <a:t>Click to edit Master title style</a:t>
            </a:r>
          </a:p>
        </p:txBody>
      </p:sp>
    </p:spTree>
    <p:extLst>
      <p:ext uri="{BB962C8B-B14F-4D97-AF65-F5344CB8AC3E}">
        <p14:creationId xmlns:p14="http://schemas.microsoft.com/office/powerpoint/2010/main" val="3101681152"/>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Divider Slide - Yellow">
    <p:bg>
      <p:bgPr>
        <a:solidFill>
          <a:schemeClr val="accent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16FC297-CF2A-7867-9A71-757D54A1CAFB}"/>
              </a:ext>
            </a:extLst>
          </p:cNvPr>
          <p:cNvPicPr>
            <a:picLocks noGrp="1" noRot="1" noChangeAspect="1" noMove="1" noResize="1" noEditPoints="1" noAdjustHandles="1" noChangeArrowheads="1" noChangeShapeType="1" noCrop="1"/>
          </p:cNvPicPr>
          <p:nvPr userDrawn="1"/>
        </p:nvPicPr>
        <p:blipFill>
          <a:blip r:embed="rId2">
            <a:extLst>
              <a:ext uri="{28A0092B-C50C-407E-A947-70E740481C1C}">
                <a14:useLocalDpi xmlns:a14="http://schemas.microsoft.com/office/drawing/2010/main" val="0"/>
              </a:ext>
            </a:extLst>
          </a:blip>
          <a:srcRect/>
          <a:stretch/>
        </p:blipFill>
        <p:spPr>
          <a:xfrm>
            <a:off x="-4930" y="0"/>
            <a:ext cx="12192000" cy="6858000"/>
          </a:xfrm>
          <a:prstGeom prst="rect">
            <a:avLst/>
          </a:prstGeom>
        </p:spPr>
      </p:pic>
      <p:sp>
        <p:nvSpPr>
          <p:cNvPr id="7" name="Title 1">
            <a:extLst>
              <a:ext uri="{FF2B5EF4-FFF2-40B4-BE49-F238E27FC236}">
                <a16:creationId xmlns:a16="http://schemas.microsoft.com/office/drawing/2014/main" id="{60EE99CF-6FFD-2EEF-B17F-6CAB06DFC26B}"/>
              </a:ext>
            </a:extLst>
          </p:cNvPr>
          <p:cNvSpPr>
            <a:spLocks noGrp="1"/>
          </p:cNvSpPr>
          <p:nvPr>
            <p:ph type="ctrTitle" hasCustomPrompt="1"/>
          </p:nvPr>
        </p:nvSpPr>
        <p:spPr>
          <a:xfrm>
            <a:off x="677979" y="1727423"/>
            <a:ext cx="7420100" cy="1329719"/>
          </a:xfrm>
          <a:prstGeom prst="rect">
            <a:avLst/>
          </a:prstGeom>
          <a:noFill/>
        </p:spPr>
        <p:txBody>
          <a:bodyPr anchor="b">
            <a:noAutofit/>
          </a:bodyPr>
          <a:lstStyle>
            <a:lvl1pPr algn="l">
              <a:defRPr sz="3200" b="1">
                <a:solidFill>
                  <a:schemeClr val="tx1"/>
                </a:solidFill>
              </a:defRPr>
            </a:lvl1pPr>
          </a:lstStyle>
          <a:p>
            <a:r>
              <a:rPr lang="en-US"/>
              <a:t>Click to edit Divider title</a:t>
            </a:r>
          </a:p>
        </p:txBody>
      </p:sp>
      <p:sp>
        <p:nvSpPr>
          <p:cNvPr id="8" name="Subtitle 2">
            <a:extLst>
              <a:ext uri="{FF2B5EF4-FFF2-40B4-BE49-F238E27FC236}">
                <a16:creationId xmlns:a16="http://schemas.microsoft.com/office/drawing/2014/main" id="{5CCAD3AD-22DA-A366-583D-AEE7ED5FDF1B}"/>
              </a:ext>
            </a:extLst>
          </p:cNvPr>
          <p:cNvSpPr>
            <a:spLocks noGrp="1"/>
          </p:cNvSpPr>
          <p:nvPr>
            <p:ph type="subTitle" idx="1" hasCustomPrompt="1"/>
          </p:nvPr>
        </p:nvSpPr>
        <p:spPr>
          <a:xfrm>
            <a:off x="677979" y="3228833"/>
            <a:ext cx="7420100" cy="1329720"/>
          </a:xfrm>
          <a:prstGeom prst="rect">
            <a:avLst/>
          </a:prstGeom>
        </p:spPr>
        <p:txBody>
          <a:bodyPr>
            <a:noAutofit/>
          </a:bodyPr>
          <a:lstStyle>
            <a:lvl1pPr marL="0" indent="0" algn="l">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Divider subtitle</a:t>
            </a:r>
          </a:p>
        </p:txBody>
      </p:sp>
    </p:spTree>
    <p:extLst>
      <p:ext uri="{BB962C8B-B14F-4D97-AF65-F5344CB8AC3E}">
        <p14:creationId xmlns:p14="http://schemas.microsoft.com/office/powerpoint/2010/main" val="11347361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Divider Slide - Blue">
    <p:bg>
      <p:bgPr>
        <a:solidFill>
          <a:schemeClr val="accent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16FC297-CF2A-7867-9A71-757D54A1CAFB}"/>
              </a:ext>
            </a:extLst>
          </p:cNvPr>
          <p:cNvPicPr>
            <a:picLocks noGrp="1" noRot="1" noChangeAspect="1" noMove="1" noResize="1" noEditPoints="1" noAdjustHandles="1" noChangeArrowheads="1" noChangeShapeType="1" noCrop="1"/>
          </p:cNvPicPr>
          <p:nvPr userDrawn="1"/>
        </p:nvPicPr>
        <p:blipFill>
          <a:blip r:embed="rId2">
            <a:extLst>
              <a:ext uri="{28A0092B-C50C-407E-A947-70E740481C1C}">
                <a14:useLocalDpi xmlns:a14="http://schemas.microsoft.com/office/drawing/2010/main" val="0"/>
              </a:ext>
            </a:extLst>
          </a:blip>
          <a:srcRect/>
          <a:stretch/>
        </p:blipFill>
        <p:spPr>
          <a:xfrm>
            <a:off x="-4930" y="0"/>
            <a:ext cx="12192000" cy="6858000"/>
          </a:xfrm>
          <a:prstGeom prst="rect">
            <a:avLst/>
          </a:prstGeom>
        </p:spPr>
      </p:pic>
      <p:sp>
        <p:nvSpPr>
          <p:cNvPr id="7" name="Title 1">
            <a:extLst>
              <a:ext uri="{FF2B5EF4-FFF2-40B4-BE49-F238E27FC236}">
                <a16:creationId xmlns:a16="http://schemas.microsoft.com/office/drawing/2014/main" id="{60EE99CF-6FFD-2EEF-B17F-6CAB06DFC26B}"/>
              </a:ext>
            </a:extLst>
          </p:cNvPr>
          <p:cNvSpPr>
            <a:spLocks noGrp="1"/>
          </p:cNvSpPr>
          <p:nvPr>
            <p:ph type="ctrTitle" hasCustomPrompt="1"/>
          </p:nvPr>
        </p:nvSpPr>
        <p:spPr>
          <a:xfrm>
            <a:off x="677979" y="1727423"/>
            <a:ext cx="7420100" cy="1329719"/>
          </a:xfrm>
          <a:prstGeom prst="rect">
            <a:avLst/>
          </a:prstGeom>
          <a:noFill/>
        </p:spPr>
        <p:txBody>
          <a:bodyPr anchor="b">
            <a:noAutofit/>
          </a:bodyPr>
          <a:lstStyle>
            <a:lvl1pPr algn="l">
              <a:defRPr sz="3200" b="1">
                <a:solidFill>
                  <a:schemeClr val="tx1"/>
                </a:solidFill>
              </a:defRPr>
            </a:lvl1pPr>
          </a:lstStyle>
          <a:p>
            <a:r>
              <a:rPr lang="en-US"/>
              <a:t>Click to edit Divider title</a:t>
            </a:r>
          </a:p>
        </p:txBody>
      </p:sp>
      <p:sp>
        <p:nvSpPr>
          <p:cNvPr id="8" name="Subtitle 2">
            <a:extLst>
              <a:ext uri="{FF2B5EF4-FFF2-40B4-BE49-F238E27FC236}">
                <a16:creationId xmlns:a16="http://schemas.microsoft.com/office/drawing/2014/main" id="{5CCAD3AD-22DA-A366-583D-AEE7ED5FDF1B}"/>
              </a:ext>
            </a:extLst>
          </p:cNvPr>
          <p:cNvSpPr>
            <a:spLocks noGrp="1"/>
          </p:cNvSpPr>
          <p:nvPr>
            <p:ph type="subTitle" idx="1" hasCustomPrompt="1"/>
          </p:nvPr>
        </p:nvSpPr>
        <p:spPr>
          <a:xfrm>
            <a:off x="677979" y="3228833"/>
            <a:ext cx="7420100" cy="1329720"/>
          </a:xfrm>
          <a:prstGeom prst="rect">
            <a:avLst/>
          </a:prstGeom>
        </p:spPr>
        <p:txBody>
          <a:bodyPr>
            <a:noAutofit/>
          </a:bodyPr>
          <a:lstStyle>
            <a:lvl1pPr marL="0" indent="0" algn="l">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Divider subtitle</a:t>
            </a:r>
          </a:p>
        </p:txBody>
      </p:sp>
    </p:spTree>
    <p:extLst>
      <p:ext uri="{BB962C8B-B14F-4D97-AF65-F5344CB8AC3E}">
        <p14:creationId xmlns:p14="http://schemas.microsoft.com/office/powerpoint/2010/main" val="298895957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Headlin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DE23A4-F55C-47EC-A6B9-2E863E9571E0}"/>
              </a:ext>
            </a:extLst>
          </p:cNvPr>
          <p:cNvSpPr>
            <a:spLocks noGrp="1"/>
          </p:cNvSpPr>
          <p:nvPr>
            <p:ph type="title"/>
          </p:nvPr>
        </p:nvSpPr>
        <p:spPr/>
        <p:txBody>
          <a:bodyPr/>
          <a:lstStyle>
            <a:lvl1pPr>
              <a:defRPr baseline="0">
                <a:solidFill>
                  <a:schemeClr val="tx1">
                    <a:lumMod val="50000"/>
                  </a:schemeClr>
                </a:solidFill>
              </a:defRPr>
            </a:lvl1pPr>
          </a:lstStyle>
          <a:p>
            <a:r>
              <a:rPr lang="en-US"/>
              <a:t>Click to edit Master title style</a:t>
            </a:r>
          </a:p>
        </p:txBody>
      </p:sp>
    </p:spTree>
    <p:extLst>
      <p:ext uri="{BB962C8B-B14F-4D97-AF65-F5344CB8AC3E}">
        <p14:creationId xmlns:p14="http://schemas.microsoft.com/office/powerpoint/2010/main" val="1125783822"/>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1EE05B-DA4F-5344-A82C-DDD61752E58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799610D-6B0B-0142-9698-0BA67BEB3A2D}"/>
              </a:ext>
            </a:extLst>
          </p:cNvPr>
          <p:cNvSpPr>
            <a:spLocks noGrp="1"/>
          </p:cNvSpPr>
          <p:nvPr>
            <p:ph idx="1"/>
          </p:nvPr>
        </p:nvSpPr>
        <p:spPr>
          <a:xfrm>
            <a:off x="838200" y="1082675"/>
            <a:ext cx="11017392" cy="48860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09439861"/>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Content Two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1EE05B-DA4F-5344-A82C-DDD61752E58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799610D-6B0B-0142-9698-0BA67BEB3A2D}"/>
              </a:ext>
            </a:extLst>
          </p:cNvPr>
          <p:cNvSpPr>
            <a:spLocks noGrp="1"/>
          </p:cNvSpPr>
          <p:nvPr>
            <p:ph idx="1"/>
          </p:nvPr>
        </p:nvSpPr>
        <p:spPr>
          <a:xfrm>
            <a:off x="838200" y="2175567"/>
            <a:ext cx="5257800" cy="379315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2">
            <a:extLst>
              <a:ext uri="{FF2B5EF4-FFF2-40B4-BE49-F238E27FC236}">
                <a16:creationId xmlns:a16="http://schemas.microsoft.com/office/drawing/2014/main" id="{A2B577B1-0A9C-FB4E-A51A-A04A3ED4C49B}"/>
              </a:ext>
            </a:extLst>
          </p:cNvPr>
          <p:cNvSpPr>
            <a:spLocks noGrp="1"/>
          </p:cNvSpPr>
          <p:nvPr>
            <p:ph type="body" idx="10"/>
          </p:nvPr>
        </p:nvSpPr>
        <p:spPr>
          <a:xfrm>
            <a:off x="839788" y="1093023"/>
            <a:ext cx="5256212" cy="823912"/>
          </a:xfrm>
        </p:spPr>
        <p:txBody>
          <a:bodyPr anchor="b"/>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Text Placeholder 4">
            <a:extLst>
              <a:ext uri="{FF2B5EF4-FFF2-40B4-BE49-F238E27FC236}">
                <a16:creationId xmlns:a16="http://schemas.microsoft.com/office/drawing/2014/main" id="{0686383A-3E4F-A347-9005-04025094F4CF}"/>
              </a:ext>
            </a:extLst>
          </p:cNvPr>
          <p:cNvSpPr>
            <a:spLocks noGrp="1"/>
          </p:cNvSpPr>
          <p:nvPr>
            <p:ph type="body" sz="quarter" idx="3"/>
          </p:nvPr>
        </p:nvSpPr>
        <p:spPr>
          <a:xfrm>
            <a:off x="6599379" y="1093023"/>
            <a:ext cx="5256212" cy="823912"/>
          </a:xfrm>
        </p:spPr>
        <p:txBody>
          <a:bodyPr anchor="b"/>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Content Placeholder 5">
            <a:extLst>
              <a:ext uri="{FF2B5EF4-FFF2-40B4-BE49-F238E27FC236}">
                <a16:creationId xmlns:a16="http://schemas.microsoft.com/office/drawing/2014/main" id="{82FE4F92-3714-AE4B-8164-A4E1F3E7D284}"/>
              </a:ext>
            </a:extLst>
          </p:cNvPr>
          <p:cNvSpPr>
            <a:spLocks noGrp="1"/>
          </p:cNvSpPr>
          <p:nvPr>
            <p:ph sz="quarter" idx="4"/>
          </p:nvPr>
        </p:nvSpPr>
        <p:spPr>
          <a:xfrm>
            <a:off x="6599379" y="2175567"/>
            <a:ext cx="5256212" cy="379315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99230214"/>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Logo Only">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0995734"/>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Blank">
    <p:bg>
      <p:bgPr>
        <a:solidFill>
          <a:schemeClr val="bg1"/>
        </a:solidFill>
        <a:effectLst/>
      </p:bgPr>
    </p:bg>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FFD74A0F-656A-32E6-2D03-E3AD320DCD42}"/>
              </a:ext>
            </a:extLst>
          </p:cNvPr>
          <p:cNvSpPr txBox="1">
            <a:spLocks/>
          </p:cNvSpPr>
          <p:nvPr userDrawn="1"/>
        </p:nvSpPr>
        <p:spPr>
          <a:xfrm>
            <a:off x="61335" y="6352737"/>
            <a:ext cx="461717" cy="409980"/>
          </a:xfrm>
          <a:prstGeom prst="rect">
            <a:avLst/>
          </a:prstGeom>
        </p:spPr>
        <p:txBody>
          <a:bodyPr vert="horz" lIns="91440" tIns="45720" rIns="91440" bIns="4572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A6463A8-C1CB-7342-B1C0-EEA602A6253C}" type="slidenum">
              <a:rPr lang="en-US" sz="1100" smtClean="0">
                <a:solidFill>
                  <a:schemeClr val="bg1">
                    <a:lumMod val="50000"/>
                  </a:schemeClr>
                </a:solidFill>
                <a:latin typeface="Arial" charset="0"/>
                <a:ea typeface="Arial" charset="0"/>
                <a:cs typeface="Arial" charset="0"/>
              </a:rPr>
              <a:pPr algn="r"/>
              <a:t>‹#›</a:t>
            </a:fld>
            <a:endParaRPr lang="en-US" sz="1100">
              <a:solidFill>
                <a:schemeClr val="bg1">
                  <a:lumMod val="50000"/>
                </a:schemeClr>
              </a:solidFill>
              <a:latin typeface="Arial" charset="0"/>
              <a:ea typeface="Arial" charset="0"/>
              <a:cs typeface="Arial" charset="0"/>
            </a:endParaRPr>
          </a:p>
        </p:txBody>
      </p:sp>
    </p:spTree>
    <p:extLst>
      <p:ext uri="{BB962C8B-B14F-4D97-AF65-F5344CB8AC3E}">
        <p14:creationId xmlns:p14="http://schemas.microsoft.com/office/powerpoint/2010/main" val="3613467340"/>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Acknowledgements">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6094EFAA-BE69-184E-A3AA-C8BA4D895DDA}"/>
              </a:ext>
            </a:extLst>
          </p:cNvPr>
          <p:cNvSpPr txBox="1">
            <a:spLocks/>
          </p:cNvSpPr>
          <p:nvPr userDrawn="1"/>
        </p:nvSpPr>
        <p:spPr>
          <a:xfrm>
            <a:off x="823920" y="179705"/>
            <a:ext cx="11018520" cy="67500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400" kern="1200">
                <a:solidFill>
                  <a:srgbClr val="CF3C16"/>
                </a:solidFill>
                <a:latin typeface="Arial" panose="020B0604020202020204" pitchFamily="34" charset="0"/>
                <a:ea typeface="+mj-ea"/>
                <a:cs typeface="Arial" panose="020B0604020202020204" pitchFamily="34" charset="0"/>
              </a:defRPr>
            </a:lvl1pPr>
          </a:lstStyle>
          <a:p>
            <a:r>
              <a:rPr lang="en-US" b="1">
                <a:solidFill>
                  <a:schemeClr val="tx1">
                    <a:lumMod val="50000"/>
                  </a:schemeClr>
                </a:solidFill>
              </a:rPr>
              <a:t>Acknowledgements</a:t>
            </a:r>
          </a:p>
        </p:txBody>
      </p:sp>
      <p:sp>
        <p:nvSpPr>
          <p:cNvPr id="23" name="TextBox 22">
            <a:extLst>
              <a:ext uri="{FF2B5EF4-FFF2-40B4-BE49-F238E27FC236}">
                <a16:creationId xmlns:a16="http://schemas.microsoft.com/office/drawing/2014/main" id="{6F40E832-53E8-5E4F-A5CE-BB8209D7205F}"/>
              </a:ext>
            </a:extLst>
          </p:cNvPr>
          <p:cNvSpPr txBox="1"/>
          <p:nvPr userDrawn="1"/>
        </p:nvSpPr>
        <p:spPr>
          <a:xfrm>
            <a:off x="905395" y="1095690"/>
            <a:ext cx="2779207" cy="369332"/>
          </a:xfrm>
          <a:prstGeom prst="rect">
            <a:avLst/>
          </a:prstGeom>
          <a:noFill/>
        </p:spPr>
        <p:txBody>
          <a:bodyPr wrap="none" lIns="0" rIns="91440" rtlCol="0">
            <a:noAutofit/>
          </a:bodyPr>
          <a:lstStyle/>
          <a:p>
            <a:pPr algn="l">
              <a:spcAft>
                <a:spcPts val="1100"/>
              </a:spcAft>
            </a:pPr>
            <a:r>
              <a:rPr lang="en-US" b="1">
                <a:solidFill>
                  <a:schemeClr val="accent2"/>
                </a:solidFill>
              </a:rPr>
              <a:t>Intellia team</a:t>
            </a:r>
          </a:p>
        </p:txBody>
      </p:sp>
      <p:sp>
        <p:nvSpPr>
          <p:cNvPr id="24" name="Text Placeholder 14">
            <a:extLst>
              <a:ext uri="{FF2B5EF4-FFF2-40B4-BE49-F238E27FC236}">
                <a16:creationId xmlns:a16="http://schemas.microsoft.com/office/drawing/2014/main" id="{3A0D87AC-3FD1-364B-929C-7109648CEA57}"/>
              </a:ext>
            </a:extLst>
          </p:cNvPr>
          <p:cNvSpPr>
            <a:spLocks noGrp="1"/>
          </p:cNvSpPr>
          <p:nvPr>
            <p:ph type="body" sz="quarter" idx="10" hasCustomPrompt="1"/>
          </p:nvPr>
        </p:nvSpPr>
        <p:spPr>
          <a:xfrm>
            <a:off x="913649" y="1706880"/>
            <a:ext cx="2794000" cy="2200329"/>
          </a:xfrm>
        </p:spPr>
        <p:txBody>
          <a:bodyPr/>
          <a:lstStyle>
            <a:lvl1pPr marL="0" marR="0" indent="-682625" algn="l" defTabSz="914400" rtl="0" eaLnBrk="1" fontAlgn="auto" latinLnBrk="0" hangingPunct="1">
              <a:lnSpc>
                <a:spcPct val="100000"/>
              </a:lnSpc>
              <a:spcBef>
                <a:spcPts val="0"/>
              </a:spcBef>
              <a:spcAft>
                <a:spcPts val="500"/>
              </a:spcAft>
              <a:buClrTx/>
              <a:buSzTx/>
              <a:buFontTx/>
              <a:buNone/>
              <a:tabLst/>
              <a:defRPr sz="1400">
                <a:solidFill>
                  <a:schemeClr val="tx1"/>
                </a:solidFill>
              </a:defRPr>
            </a:lvl1pPr>
            <a:lvl2pPr>
              <a:spcBef>
                <a:spcPts val="0"/>
              </a:spcBef>
              <a:spcAft>
                <a:spcPts val="0"/>
              </a:spcAft>
              <a:defRPr/>
            </a:lvl2pPr>
          </a:lstStyle>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endParaRPr lang="en-US" sz="1600">
              <a:solidFill>
                <a:schemeClr val="tx1">
                  <a:lumMod val="50000"/>
                </a:schemeClr>
              </a:solidFill>
            </a:endParaRPr>
          </a:p>
          <a:p>
            <a:pPr marL="0" marR="0" lvl="0" indent="0" algn="l" defTabSz="914400" rtl="0" eaLnBrk="1" fontAlgn="auto" latinLnBrk="0" hangingPunct="1">
              <a:lnSpc>
                <a:spcPct val="100000"/>
              </a:lnSpc>
              <a:spcBef>
                <a:spcPts val="1000"/>
              </a:spcBef>
              <a:spcAft>
                <a:spcPts val="0"/>
              </a:spcAft>
              <a:buClrTx/>
              <a:buSzTx/>
              <a:buFontTx/>
              <a:buNone/>
              <a:tabLst/>
              <a:defRPr/>
            </a:pPr>
            <a:endParaRPr lang="en-US"/>
          </a:p>
          <a:p>
            <a:pPr lvl="0"/>
            <a:endParaRPr lang="en-US"/>
          </a:p>
          <a:p>
            <a:pPr lvl="0"/>
            <a:endParaRPr lang="en-US"/>
          </a:p>
        </p:txBody>
      </p:sp>
      <p:sp>
        <p:nvSpPr>
          <p:cNvPr id="25" name="Text Placeholder 14">
            <a:extLst>
              <a:ext uri="{FF2B5EF4-FFF2-40B4-BE49-F238E27FC236}">
                <a16:creationId xmlns:a16="http://schemas.microsoft.com/office/drawing/2014/main" id="{2A426266-2C0A-6246-BE05-614628B80A4E}"/>
              </a:ext>
            </a:extLst>
          </p:cNvPr>
          <p:cNvSpPr>
            <a:spLocks noGrp="1"/>
          </p:cNvSpPr>
          <p:nvPr>
            <p:ph type="body" sz="quarter" idx="11" hasCustomPrompt="1"/>
          </p:nvPr>
        </p:nvSpPr>
        <p:spPr>
          <a:xfrm>
            <a:off x="4824790" y="1706880"/>
            <a:ext cx="2794000" cy="2200329"/>
          </a:xfrm>
        </p:spPr>
        <p:txBody>
          <a:bodyPr/>
          <a:lstStyle>
            <a:lvl1pPr marL="0" marR="0" indent="-682625" algn="l" defTabSz="914400" rtl="0" eaLnBrk="1" fontAlgn="auto" latinLnBrk="0" hangingPunct="1">
              <a:lnSpc>
                <a:spcPct val="100000"/>
              </a:lnSpc>
              <a:spcBef>
                <a:spcPts val="0"/>
              </a:spcBef>
              <a:spcAft>
                <a:spcPts val="500"/>
              </a:spcAft>
              <a:buClrTx/>
              <a:buSzTx/>
              <a:buFontTx/>
              <a:buNone/>
              <a:tabLst/>
              <a:defRPr sz="1400">
                <a:solidFill>
                  <a:schemeClr val="tx1"/>
                </a:solidFill>
              </a:defRPr>
            </a:lvl1pPr>
            <a:lvl2pPr>
              <a:spcBef>
                <a:spcPts val="0"/>
              </a:spcBef>
              <a:spcAft>
                <a:spcPts val="0"/>
              </a:spcAft>
              <a:defRPr/>
            </a:lvl2pPr>
          </a:lstStyle>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endParaRPr lang="en-US" sz="1600">
              <a:solidFill>
                <a:schemeClr val="tx1">
                  <a:lumMod val="50000"/>
                </a:schemeClr>
              </a:solidFill>
            </a:endParaRPr>
          </a:p>
          <a:p>
            <a:pPr marL="0" marR="0" lvl="0" indent="0" algn="l" defTabSz="914400" rtl="0" eaLnBrk="1" fontAlgn="auto" latinLnBrk="0" hangingPunct="1">
              <a:lnSpc>
                <a:spcPct val="100000"/>
              </a:lnSpc>
              <a:spcBef>
                <a:spcPts val="1000"/>
              </a:spcBef>
              <a:spcAft>
                <a:spcPts val="0"/>
              </a:spcAft>
              <a:buClrTx/>
              <a:buSzTx/>
              <a:buFontTx/>
              <a:buNone/>
              <a:tabLst/>
              <a:defRPr/>
            </a:pPr>
            <a:endParaRPr lang="en-US"/>
          </a:p>
          <a:p>
            <a:pPr lvl="0"/>
            <a:endParaRPr lang="en-US"/>
          </a:p>
          <a:p>
            <a:pPr lvl="0"/>
            <a:endParaRPr lang="en-US"/>
          </a:p>
        </p:txBody>
      </p:sp>
      <p:sp>
        <p:nvSpPr>
          <p:cNvPr id="26" name="Text Placeholder 14">
            <a:extLst>
              <a:ext uri="{FF2B5EF4-FFF2-40B4-BE49-F238E27FC236}">
                <a16:creationId xmlns:a16="http://schemas.microsoft.com/office/drawing/2014/main" id="{62266E29-F54E-B440-AF5F-879228C799F0}"/>
              </a:ext>
            </a:extLst>
          </p:cNvPr>
          <p:cNvSpPr>
            <a:spLocks noGrp="1"/>
          </p:cNvSpPr>
          <p:nvPr>
            <p:ph type="body" sz="quarter" idx="12" hasCustomPrompt="1"/>
          </p:nvPr>
        </p:nvSpPr>
        <p:spPr>
          <a:xfrm>
            <a:off x="8624518" y="1706880"/>
            <a:ext cx="2794000" cy="2200329"/>
          </a:xfrm>
        </p:spPr>
        <p:txBody>
          <a:bodyPr/>
          <a:lstStyle>
            <a:lvl1pPr marL="0" marR="0" indent="-682625" algn="l" defTabSz="914400" rtl="0" eaLnBrk="1" fontAlgn="auto" latinLnBrk="0" hangingPunct="1">
              <a:lnSpc>
                <a:spcPct val="100000"/>
              </a:lnSpc>
              <a:spcBef>
                <a:spcPts val="0"/>
              </a:spcBef>
              <a:spcAft>
                <a:spcPts val="500"/>
              </a:spcAft>
              <a:buClrTx/>
              <a:buSzTx/>
              <a:buFontTx/>
              <a:buNone/>
              <a:tabLst/>
              <a:defRPr sz="1400">
                <a:solidFill>
                  <a:schemeClr val="tx1"/>
                </a:solidFill>
              </a:defRPr>
            </a:lvl1pPr>
            <a:lvl2pPr>
              <a:spcBef>
                <a:spcPts val="0"/>
              </a:spcBef>
              <a:spcAft>
                <a:spcPts val="0"/>
              </a:spcAft>
              <a:defRPr/>
            </a:lvl2pPr>
          </a:lstStyle>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endParaRPr lang="en-US" sz="1600">
              <a:solidFill>
                <a:schemeClr val="tx1">
                  <a:lumMod val="50000"/>
                </a:schemeClr>
              </a:solidFill>
            </a:endParaRPr>
          </a:p>
          <a:p>
            <a:pPr marL="0" marR="0" lvl="0" indent="0" algn="l" defTabSz="914400" rtl="0" eaLnBrk="1" fontAlgn="auto" latinLnBrk="0" hangingPunct="1">
              <a:lnSpc>
                <a:spcPct val="100000"/>
              </a:lnSpc>
              <a:spcBef>
                <a:spcPts val="1000"/>
              </a:spcBef>
              <a:spcAft>
                <a:spcPts val="0"/>
              </a:spcAft>
              <a:buClrTx/>
              <a:buSzTx/>
              <a:buFontTx/>
              <a:buNone/>
              <a:tabLst/>
              <a:defRPr/>
            </a:pPr>
            <a:endParaRPr lang="en-US"/>
          </a:p>
          <a:p>
            <a:pPr lvl="0"/>
            <a:endParaRPr lang="en-US"/>
          </a:p>
          <a:p>
            <a:pPr lvl="0"/>
            <a:endParaRPr lang="en-US"/>
          </a:p>
        </p:txBody>
      </p:sp>
      <p:sp>
        <p:nvSpPr>
          <p:cNvPr id="27" name="Text Placeholder 14">
            <a:extLst>
              <a:ext uri="{FF2B5EF4-FFF2-40B4-BE49-F238E27FC236}">
                <a16:creationId xmlns:a16="http://schemas.microsoft.com/office/drawing/2014/main" id="{7AD87359-B857-344A-A298-14C9B616B185}"/>
              </a:ext>
            </a:extLst>
          </p:cNvPr>
          <p:cNvSpPr>
            <a:spLocks noGrp="1"/>
          </p:cNvSpPr>
          <p:nvPr>
            <p:ph type="body" sz="quarter" idx="13" hasCustomPrompt="1"/>
          </p:nvPr>
        </p:nvSpPr>
        <p:spPr>
          <a:xfrm>
            <a:off x="912278" y="4796039"/>
            <a:ext cx="2794000" cy="1168400"/>
          </a:xfrm>
        </p:spPr>
        <p:txBody>
          <a:bodyPr/>
          <a:lstStyle>
            <a:lvl1pPr marL="0" marR="0" indent="-682625" algn="l" defTabSz="914400" rtl="0" eaLnBrk="1" fontAlgn="auto" latinLnBrk="0" hangingPunct="1">
              <a:lnSpc>
                <a:spcPct val="100000"/>
              </a:lnSpc>
              <a:spcBef>
                <a:spcPts val="0"/>
              </a:spcBef>
              <a:spcAft>
                <a:spcPts val="500"/>
              </a:spcAft>
              <a:buClrTx/>
              <a:buSzTx/>
              <a:buFontTx/>
              <a:buNone/>
              <a:tabLst/>
              <a:defRPr sz="1400">
                <a:solidFill>
                  <a:schemeClr val="tx1"/>
                </a:solidFill>
              </a:defRPr>
            </a:lvl1pPr>
            <a:lvl2pPr>
              <a:spcBef>
                <a:spcPts val="0"/>
              </a:spcBef>
              <a:spcAft>
                <a:spcPts val="0"/>
              </a:spcAft>
              <a:defRPr/>
            </a:lvl2pPr>
          </a:lstStyle>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endParaRPr lang="en-US" sz="1600">
              <a:solidFill>
                <a:schemeClr val="tx1">
                  <a:lumMod val="50000"/>
                </a:schemeClr>
              </a:solidFill>
            </a:endParaRPr>
          </a:p>
          <a:p>
            <a:pPr marL="0" marR="0" lvl="0" indent="0" algn="l" defTabSz="914400" rtl="0" eaLnBrk="1" fontAlgn="auto" latinLnBrk="0" hangingPunct="1">
              <a:lnSpc>
                <a:spcPct val="100000"/>
              </a:lnSpc>
              <a:spcBef>
                <a:spcPts val="1000"/>
              </a:spcBef>
              <a:spcAft>
                <a:spcPts val="0"/>
              </a:spcAft>
              <a:buClrTx/>
              <a:buSzTx/>
              <a:buFontTx/>
              <a:buNone/>
              <a:tabLst/>
              <a:defRPr/>
            </a:pPr>
            <a:endParaRPr lang="en-US"/>
          </a:p>
          <a:p>
            <a:pPr lvl="0"/>
            <a:endParaRPr lang="en-US"/>
          </a:p>
          <a:p>
            <a:pPr lvl="0"/>
            <a:endParaRPr lang="en-US"/>
          </a:p>
        </p:txBody>
      </p:sp>
      <p:sp>
        <p:nvSpPr>
          <p:cNvPr id="28" name="Text Placeholder 14">
            <a:extLst>
              <a:ext uri="{FF2B5EF4-FFF2-40B4-BE49-F238E27FC236}">
                <a16:creationId xmlns:a16="http://schemas.microsoft.com/office/drawing/2014/main" id="{7AD0B8A8-40C9-F444-A6CD-1D762CFC761B}"/>
              </a:ext>
            </a:extLst>
          </p:cNvPr>
          <p:cNvSpPr>
            <a:spLocks noGrp="1"/>
          </p:cNvSpPr>
          <p:nvPr>
            <p:ph type="body" sz="quarter" idx="14" hasCustomPrompt="1"/>
          </p:nvPr>
        </p:nvSpPr>
        <p:spPr>
          <a:xfrm>
            <a:off x="4865430" y="4796039"/>
            <a:ext cx="2794000" cy="1168400"/>
          </a:xfrm>
        </p:spPr>
        <p:txBody>
          <a:bodyPr/>
          <a:lstStyle>
            <a:lvl1pPr marL="0" marR="0" indent="-682625" algn="l" defTabSz="914400" rtl="0" eaLnBrk="1" fontAlgn="auto" latinLnBrk="0" hangingPunct="1">
              <a:lnSpc>
                <a:spcPct val="100000"/>
              </a:lnSpc>
              <a:spcBef>
                <a:spcPts val="0"/>
              </a:spcBef>
              <a:spcAft>
                <a:spcPts val="500"/>
              </a:spcAft>
              <a:buClrTx/>
              <a:buSzTx/>
              <a:buFontTx/>
              <a:buNone/>
              <a:tabLst/>
              <a:defRPr sz="1400">
                <a:solidFill>
                  <a:schemeClr val="tx1"/>
                </a:solidFill>
              </a:defRPr>
            </a:lvl1pPr>
            <a:lvl2pPr>
              <a:spcBef>
                <a:spcPts val="0"/>
              </a:spcBef>
              <a:spcAft>
                <a:spcPts val="0"/>
              </a:spcAft>
              <a:defRPr/>
            </a:lvl2pPr>
          </a:lstStyle>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endParaRPr lang="en-US" sz="1600">
              <a:solidFill>
                <a:schemeClr val="tx1">
                  <a:lumMod val="50000"/>
                </a:schemeClr>
              </a:solidFill>
            </a:endParaRPr>
          </a:p>
          <a:p>
            <a:pPr marL="0" marR="0" lvl="0" indent="0" algn="l" defTabSz="914400" rtl="0" eaLnBrk="1" fontAlgn="auto" latinLnBrk="0" hangingPunct="1">
              <a:lnSpc>
                <a:spcPct val="100000"/>
              </a:lnSpc>
              <a:spcBef>
                <a:spcPts val="1000"/>
              </a:spcBef>
              <a:spcAft>
                <a:spcPts val="0"/>
              </a:spcAft>
              <a:buClrTx/>
              <a:buSzTx/>
              <a:buFontTx/>
              <a:buNone/>
              <a:tabLst/>
              <a:defRPr/>
            </a:pPr>
            <a:endParaRPr lang="en-US"/>
          </a:p>
          <a:p>
            <a:pPr lvl="0"/>
            <a:endParaRPr lang="en-US"/>
          </a:p>
          <a:p>
            <a:pPr lvl="0"/>
            <a:endParaRPr lang="en-US"/>
          </a:p>
        </p:txBody>
      </p:sp>
      <p:sp>
        <p:nvSpPr>
          <p:cNvPr id="29" name="Text Placeholder 14">
            <a:extLst>
              <a:ext uri="{FF2B5EF4-FFF2-40B4-BE49-F238E27FC236}">
                <a16:creationId xmlns:a16="http://schemas.microsoft.com/office/drawing/2014/main" id="{AB4A83EB-A741-2F4D-8F1D-50582E5D8B73}"/>
              </a:ext>
            </a:extLst>
          </p:cNvPr>
          <p:cNvSpPr>
            <a:spLocks noGrp="1"/>
          </p:cNvSpPr>
          <p:nvPr>
            <p:ph type="body" sz="quarter" idx="15" hasCustomPrompt="1"/>
          </p:nvPr>
        </p:nvSpPr>
        <p:spPr>
          <a:xfrm>
            <a:off x="8624513" y="4796039"/>
            <a:ext cx="2794000" cy="1168400"/>
          </a:xfrm>
        </p:spPr>
        <p:txBody>
          <a:bodyPr/>
          <a:lstStyle>
            <a:lvl1pPr marL="0" marR="0" indent="-682625" algn="l" defTabSz="914400" rtl="0" eaLnBrk="1" fontAlgn="auto" latinLnBrk="0" hangingPunct="1">
              <a:lnSpc>
                <a:spcPct val="100000"/>
              </a:lnSpc>
              <a:spcBef>
                <a:spcPts val="0"/>
              </a:spcBef>
              <a:spcAft>
                <a:spcPts val="500"/>
              </a:spcAft>
              <a:buClrTx/>
              <a:buSzTx/>
              <a:buFontTx/>
              <a:buNone/>
              <a:tabLst/>
              <a:defRPr sz="1400">
                <a:solidFill>
                  <a:schemeClr val="tx1"/>
                </a:solidFill>
              </a:defRPr>
            </a:lvl1pPr>
            <a:lvl2pPr>
              <a:spcBef>
                <a:spcPts val="0"/>
              </a:spcBef>
              <a:spcAft>
                <a:spcPts val="0"/>
              </a:spcAft>
              <a:defRPr/>
            </a:lvl2pPr>
          </a:lstStyle>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endParaRPr lang="en-US" sz="1600">
              <a:solidFill>
                <a:schemeClr val="tx1">
                  <a:lumMod val="50000"/>
                </a:schemeClr>
              </a:solidFill>
            </a:endParaRPr>
          </a:p>
          <a:p>
            <a:pPr marL="0" marR="0" lvl="0" indent="0" algn="l" defTabSz="914400" rtl="0" eaLnBrk="1" fontAlgn="auto" latinLnBrk="0" hangingPunct="1">
              <a:lnSpc>
                <a:spcPct val="100000"/>
              </a:lnSpc>
              <a:spcBef>
                <a:spcPts val="1000"/>
              </a:spcBef>
              <a:spcAft>
                <a:spcPts val="0"/>
              </a:spcAft>
              <a:buClrTx/>
              <a:buSzTx/>
              <a:buFontTx/>
              <a:buNone/>
              <a:tabLst/>
              <a:defRPr/>
            </a:pPr>
            <a:endParaRPr lang="en-US"/>
          </a:p>
          <a:p>
            <a:pPr lvl="0"/>
            <a:endParaRPr lang="en-US"/>
          </a:p>
          <a:p>
            <a:pPr lvl="0"/>
            <a:endParaRPr lang="en-US"/>
          </a:p>
        </p:txBody>
      </p:sp>
      <p:sp>
        <p:nvSpPr>
          <p:cNvPr id="30" name="Text Placeholder 24">
            <a:extLst>
              <a:ext uri="{FF2B5EF4-FFF2-40B4-BE49-F238E27FC236}">
                <a16:creationId xmlns:a16="http://schemas.microsoft.com/office/drawing/2014/main" id="{6E50711D-E0A0-164B-9FB5-F4DA95B82CFB}"/>
              </a:ext>
            </a:extLst>
          </p:cNvPr>
          <p:cNvSpPr>
            <a:spLocks noGrp="1"/>
          </p:cNvSpPr>
          <p:nvPr>
            <p:ph type="body" sz="quarter" idx="17" hasCustomPrompt="1"/>
          </p:nvPr>
        </p:nvSpPr>
        <p:spPr>
          <a:xfrm>
            <a:off x="912829" y="4185881"/>
            <a:ext cx="5589638" cy="368300"/>
          </a:xfrm>
        </p:spPr>
        <p:txBody>
          <a:bodyPr/>
          <a:lstStyle>
            <a:lvl1pPr marL="0" indent="0">
              <a:buFontTx/>
              <a:buNone/>
              <a:defRPr sz="1800" b="1">
                <a:solidFill>
                  <a:schemeClr val="accent2"/>
                </a:solidFill>
              </a:defRPr>
            </a:lvl1pPr>
          </a:lstStyle>
          <a:p>
            <a:pPr lvl="0"/>
            <a:r>
              <a:rPr lang="en-US"/>
              <a:t>Partnering team, if applicable</a:t>
            </a:r>
          </a:p>
        </p:txBody>
      </p:sp>
      <p:sp>
        <p:nvSpPr>
          <p:cNvPr id="2" name="Rectangle 1">
            <a:extLst>
              <a:ext uri="{FF2B5EF4-FFF2-40B4-BE49-F238E27FC236}">
                <a16:creationId xmlns:a16="http://schemas.microsoft.com/office/drawing/2014/main" id="{09C1E0B3-180F-5844-A622-526E1C05AAA9}"/>
              </a:ext>
            </a:extLst>
          </p:cNvPr>
          <p:cNvSpPr/>
          <p:nvPr userDrawn="1"/>
        </p:nvSpPr>
        <p:spPr>
          <a:xfrm>
            <a:off x="905396" y="1465022"/>
            <a:ext cx="10937044" cy="1487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3069515-D6FA-A548-A279-69338A89767D}"/>
              </a:ext>
            </a:extLst>
          </p:cNvPr>
          <p:cNvSpPr/>
          <p:nvPr userDrawn="1"/>
        </p:nvSpPr>
        <p:spPr>
          <a:xfrm>
            <a:off x="905396" y="4571463"/>
            <a:ext cx="10937044" cy="1487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87371589"/>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Key Takeaways">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B429849-1D3E-F411-3495-52379D46DA9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4" name="Content Placeholder 2">
            <a:extLst>
              <a:ext uri="{FF2B5EF4-FFF2-40B4-BE49-F238E27FC236}">
                <a16:creationId xmlns:a16="http://schemas.microsoft.com/office/drawing/2014/main" id="{5EEF0E30-AFE0-87B1-6679-99458CB7266E}"/>
              </a:ext>
            </a:extLst>
          </p:cNvPr>
          <p:cNvSpPr>
            <a:spLocks noGrp="1"/>
          </p:cNvSpPr>
          <p:nvPr>
            <p:ph idx="1" hasCustomPrompt="1"/>
          </p:nvPr>
        </p:nvSpPr>
        <p:spPr>
          <a:xfrm>
            <a:off x="3933713" y="928556"/>
            <a:ext cx="6837919" cy="5065436"/>
          </a:xfrm>
        </p:spPr>
        <p:txBody>
          <a:bodyPr>
            <a:noAutofit/>
          </a:bodyPr>
          <a:lstStyle>
            <a:lvl1pPr indent="-182880">
              <a:lnSpc>
                <a:spcPts val="3100"/>
              </a:lnSpc>
              <a:defRPr sz="2000" b="0">
                <a:solidFill>
                  <a:schemeClr val="tx1"/>
                </a:solidFill>
              </a:defRPr>
            </a:lvl1pPr>
            <a:lvl2pPr indent="-182880">
              <a:lnSpc>
                <a:spcPts val="3100"/>
              </a:lnSpc>
              <a:defRPr sz="2000">
                <a:solidFill>
                  <a:schemeClr val="tx1"/>
                </a:solidFill>
              </a:defRPr>
            </a:lvl2pPr>
            <a:lvl3pPr indent="-182880">
              <a:lnSpc>
                <a:spcPts val="3100"/>
              </a:lnSpc>
              <a:defRPr sz="2000">
                <a:solidFill>
                  <a:schemeClr val="tx1"/>
                </a:solidFill>
              </a:defRPr>
            </a:lvl3pPr>
            <a:lvl4pPr indent="-182880">
              <a:lnSpc>
                <a:spcPts val="3100"/>
              </a:lnSpc>
              <a:defRPr sz="2000">
                <a:solidFill>
                  <a:schemeClr val="tx1"/>
                </a:solidFill>
              </a:defRPr>
            </a:lvl4pPr>
            <a:lvl5pPr indent="-182880">
              <a:lnSpc>
                <a:spcPts val="3100"/>
              </a:lnSpc>
              <a:defRPr sz="2000">
                <a:solidFill>
                  <a:schemeClr val="tx1"/>
                </a:solidFill>
              </a:defRPr>
            </a:lvl5pPr>
          </a:lstStyle>
          <a:p>
            <a:pPr lvl="0"/>
            <a:r>
              <a:rPr lang="en-US"/>
              <a:t>Click to edit slide text</a:t>
            </a:r>
          </a:p>
          <a:p>
            <a:pPr lvl="1"/>
            <a:r>
              <a:rPr lang="en-US"/>
              <a:t>Second level</a:t>
            </a:r>
          </a:p>
          <a:p>
            <a:pPr lvl="2"/>
            <a:r>
              <a:rPr lang="en-US"/>
              <a:t>Third level</a:t>
            </a:r>
          </a:p>
          <a:p>
            <a:pPr lvl="3"/>
            <a:r>
              <a:rPr lang="en-US"/>
              <a:t>Fourth level</a:t>
            </a:r>
          </a:p>
          <a:p>
            <a:pPr lvl="4"/>
            <a:r>
              <a:rPr lang="en-US"/>
              <a:t>Fifth level</a:t>
            </a:r>
          </a:p>
        </p:txBody>
      </p:sp>
      <p:sp>
        <p:nvSpPr>
          <p:cNvPr id="10" name="Slide Number Placeholder 5">
            <a:extLst>
              <a:ext uri="{FF2B5EF4-FFF2-40B4-BE49-F238E27FC236}">
                <a16:creationId xmlns:a16="http://schemas.microsoft.com/office/drawing/2014/main" id="{2A46C9F6-3810-43C4-4AA4-4F6783866F2B}"/>
              </a:ext>
            </a:extLst>
          </p:cNvPr>
          <p:cNvSpPr txBox="1">
            <a:spLocks/>
          </p:cNvSpPr>
          <p:nvPr userDrawn="1"/>
        </p:nvSpPr>
        <p:spPr>
          <a:xfrm>
            <a:off x="61335" y="6352737"/>
            <a:ext cx="461717" cy="409980"/>
          </a:xfrm>
          <a:prstGeom prst="rect">
            <a:avLst/>
          </a:prstGeom>
        </p:spPr>
        <p:txBody>
          <a:bodyPr vert="horz" lIns="91440" tIns="45720" rIns="91440" bIns="4572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A6463A8-C1CB-7342-B1C0-EEA602A6253C}" type="slidenum">
              <a:rPr lang="en-US" sz="1100" smtClean="0">
                <a:solidFill>
                  <a:schemeClr val="bg1"/>
                </a:solidFill>
                <a:latin typeface="Arial" charset="0"/>
                <a:ea typeface="Arial" charset="0"/>
                <a:cs typeface="Arial" charset="0"/>
              </a:rPr>
              <a:pPr algn="r"/>
              <a:t>‹#›</a:t>
            </a:fld>
            <a:endParaRPr lang="en-US" sz="1100">
              <a:solidFill>
                <a:schemeClr val="bg1"/>
              </a:solidFill>
              <a:latin typeface="Arial" charset="0"/>
              <a:ea typeface="Arial" charset="0"/>
              <a:cs typeface="Arial" charset="0"/>
            </a:endParaRPr>
          </a:p>
        </p:txBody>
      </p:sp>
    </p:spTree>
    <p:extLst>
      <p:ext uri="{BB962C8B-B14F-4D97-AF65-F5344CB8AC3E}">
        <p14:creationId xmlns:p14="http://schemas.microsoft.com/office/powerpoint/2010/main" val="236083728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Q&amp;A">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5501CC0-8F4A-0215-1A0A-77D848403B4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Tree>
    <p:extLst>
      <p:ext uri="{BB962C8B-B14F-4D97-AF65-F5344CB8AC3E}">
        <p14:creationId xmlns:p14="http://schemas.microsoft.com/office/powerpoint/2010/main" val="116142786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1EE05B-DA4F-5344-A82C-DDD61752E58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799610D-6B0B-0142-9698-0BA67BEB3A2D}"/>
              </a:ext>
            </a:extLst>
          </p:cNvPr>
          <p:cNvSpPr>
            <a:spLocks noGrp="1"/>
          </p:cNvSpPr>
          <p:nvPr>
            <p:ph idx="1"/>
          </p:nvPr>
        </p:nvSpPr>
        <p:spPr>
          <a:xfrm>
            <a:off x="838200" y="1082675"/>
            <a:ext cx="11017392" cy="48860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39197481"/>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Values">
    <p:bg>
      <p:bgPr>
        <a:solidFill>
          <a:schemeClr val="accent1">
            <a:lumMod val="50000"/>
          </a:schemeClr>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CBF2CE2-34B0-7AB7-DCEA-E6A8A2CFA92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Tree>
    <p:extLst>
      <p:ext uri="{BB962C8B-B14F-4D97-AF65-F5344CB8AC3E}">
        <p14:creationId xmlns:p14="http://schemas.microsoft.com/office/powerpoint/2010/main" val="985337409"/>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blank" preserve="1">
  <p:cSld name="Concluding Slide">
    <p:bg>
      <p:bgPr>
        <a:solidFill>
          <a:srgbClr val="D3461E"/>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435D488-F192-134D-9DFC-B3840DF71145}"/>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595562" y="2502912"/>
            <a:ext cx="5000877" cy="1852177"/>
          </a:xfrm>
          <a:prstGeom prst="rect">
            <a:avLst/>
          </a:prstGeom>
        </p:spPr>
      </p:pic>
    </p:spTree>
    <p:extLst>
      <p:ext uri="{BB962C8B-B14F-4D97-AF65-F5344CB8AC3E}">
        <p14:creationId xmlns:p14="http://schemas.microsoft.com/office/powerpoint/2010/main" val="3223571783"/>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544237" indent="0" algn="ctr">
              <a:buNone/>
              <a:defRPr>
                <a:solidFill>
                  <a:schemeClr val="tx1">
                    <a:tint val="75000"/>
                  </a:schemeClr>
                </a:solidFill>
              </a:defRPr>
            </a:lvl2pPr>
            <a:lvl3pPr marL="1088473" indent="0" algn="ctr">
              <a:buNone/>
              <a:defRPr>
                <a:solidFill>
                  <a:schemeClr val="tx1">
                    <a:tint val="75000"/>
                  </a:schemeClr>
                </a:solidFill>
              </a:defRPr>
            </a:lvl3pPr>
            <a:lvl4pPr marL="1632711" indent="0" algn="ctr">
              <a:buNone/>
              <a:defRPr>
                <a:solidFill>
                  <a:schemeClr val="tx1">
                    <a:tint val="75000"/>
                  </a:schemeClr>
                </a:solidFill>
              </a:defRPr>
            </a:lvl4pPr>
            <a:lvl5pPr marL="2176947" indent="0" algn="ctr">
              <a:buNone/>
              <a:defRPr>
                <a:solidFill>
                  <a:schemeClr val="tx1">
                    <a:tint val="75000"/>
                  </a:schemeClr>
                </a:solidFill>
              </a:defRPr>
            </a:lvl5pPr>
            <a:lvl6pPr marL="2721184" indent="0" algn="ctr">
              <a:buNone/>
              <a:defRPr>
                <a:solidFill>
                  <a:schemeClr val="tx1">
                    <a:tint val="75000"/>
                  </a:schemeClr>
                </a:solidFill>
              </a:defRPr>
            </a:lvl6pPr>
            <a:lvl7pPr marL="3265420" indent="0" algn="ctr">
              <a:buNone/>
              <a:defRPr>
                <a:solidFill>
                  <a:schemeClr val="tx1">
                    <a:tint val="75000"/>
                  </a:schemeClr>
                </a:solidFill>
              </a:defRPr>
            </a:lvl7pPr>
            <a:lvl8pPr marL="3809657" indent="0" algn="ctr">
              <a:buNone/>
              <a:defRPr>
                <a:solidFill>
                  <a:schemeClr val="tx1">
                    <a:tint val="75000"/>
                  </a:schemeClr>
                </a:solidFill>
              </a:defRPr>
            </a:lvl8pPr>
            <a:lvl9pPr marL="4353894"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0573D7F0-69FF-0B4F-BDEF-25B5926AE78B}" type="datetimeFigureOut">
              <a:rPr lang="en-US" smtClean="0"/>
              <a:t>10/6/24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422708-15D2-8D45-8B2C-6CD2EA1E8498}" type="slidenum">
              <a:rPr lang="en-US" smtClean="0"/>
              <a:t>‹#›</a:t>
            </a:fld>
            <a:endParaRPr lang="en-US"/>
          </a:p>
        </p:txBody>
      </p:sp>
    </p:spTree>
    <p:extLst>
      <p:ext uri="{BB962C8B-B14F-4D97-AF65-F5344CB8AC3E}">
        <p14:creationId xmlns:p14="http://schemas.microsoft.com/office/powerpoint/2010/main" val="91953309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Footer Placeholder 1"/>
          <p:cNvSpPr>
            <a:spLocks noGrp="1"/>
          </p:cNvSpPr>
          <p:nvPr>
            <p:ph type="ftr" sz="quarter" idx="14"/>
          </p:nvPr>
        </p:nvSpPr>
        <p:spPr/>
        <p:txBody>
          <a:bodyPr/>
          <a:lstStyle>
            <a:lvl1pPr>
              <a:defRPr>
                <a:solidFill>
                  <a:schemeClr val="tx2"/>
                </a:solidFill>
              </a:defRPr>
            </a:lvl1pPr>
          </a:lstStyle>
          <a:p>
            <a:r>
              <a:rPr lang="en-US" kern="0"/>
              <a:t>Ionis Pharmaceuticals | Confidential</a:t>
            </a:r>
          </a:p>
        </p:txBody>
      </p:sp>
      <p:sp>
        <p:nvSpPr>
          <p:cNvPr id="3" name="Slide Number Placeholder 2"/>
          <p:cNvSpPr>
            <a:spLocks noGrp="1"/>
          </p:cNvSpPr>
          <p:nvPr>
            <p:ph type="sldNum" sz="quarter" idx="15"/>
          </p:nvPr>
        </p:nvSpPr>
        <p:spPr/>
        <p:txBody>
          <a:bodyPr/>
          <a:lstStyle>
            <a:lvl1pPr>
              <a:defRPr>
                <a:solidFill>
                  <a:schemeClr val="tx2"/>
                </a:solidFill>
              </a:defRPr>
            </a:lvl1pPr>
          </a:lstStyle>
          <a:p>
            <a:fld id="{57E68A81-A63B-7E42-A4BA-DED9126C48E6}" type="slidenum">
              <a:rPr lang="en-US" smtClean="0"/>
              <a:pPr/>
              <a:t>‹#›</a:t>
            </a:fld>
            <a:endParaRPr lang="en-US"/>
          </a:p>
        </p:txBody>
      </p:sp>
      <p:sp>
        <p:nvSpPr>
          <p:cNvPr id="6" name="Title 5"/>
          <p:cNvSpPr>
            <a:spLocks noGrp="1"/>
          </p:cNvSpPr>
          <p:nvPr>
            <p:ph type="title"/>
          </p:nvPr>
        </p:nvSpPr>
        <p:spPr/>
        <p:txBody>
          <a:bodyPr/>
          <a:lstStyle>
            <a:lvl1pPr>
              <a:defRPr>
                <a:solidFill>
                  <a:schemeClr val="bg2">
                    <a:lumMod val="50000"/>
                  </a:schemeClr>
                </a:solidFill>
              </a:defRPr>
            </a:lvl1pPr>
          </a:lstStyle>
          <a:p>
            <a:r>
              <a:rPr lang="en-US"/>
              <a:t>Click to edit Master title style</a:t>
            </a:r>
          </a:p>
        </p:txBody>
      </p:sp>
      <p:sp>
        <p:nvSpPr>
          <p:cNvPr id="9" name="Content Placeholder 8"/>
          <p:cNvSpPr>
            <a:spLocks noGrp="1"/>
          </p:cNvSpPr>
          <p:nvPr>
            <p:ph sz="quarter" idx="16"/>
          </p:nvPr>
        </p:nvSpPr>
        <p:spPr>
          <a:xfrm>
            <a:off x="469901" y="1420813"/>
            <a:ext cx="11239499" cy="4799012"/>
          </a:xfrm>
        </p:spPr>
        <p:txBody>
          <a:bodyPr/>
          <a:lstStyle>
            <a:lvl1pPr>
              <a:defRPr>
                <a:solidFill>
                  <a:schemeClr val="bg2">
                    <a:lumMod val="50000"/>
                  </a:schemeClr>
                </a:solidFill>
              </a:defRPr>
            </a:lvl1pPr>
            <a:lvl2pPr>
              <a:defRPr>
                <a:solidFill>
                  <a:schemeClr val="bg2">
                    <a:lumMod val="50000"/>
                  </a:schemeClr>
                </a:solidFill>
              </a:defRPr>
            </a:lvl2pPr>
            <a:lvl3pPr>
              <a:defRPr>
                <a:solidFill>
                  <a:schemeClr val="bg2">
                    <a:lumMod val="50000"/>
                  </a:schemeClr>
                </a:solidFill>
              </a:defRPr>
            </a:lvl3pPr>
            <a:lvl4pPr>
              <a:defRPr>
                <a:solidFill>
                  <a:schemeClr val="bg2">
                    <a:lumMod val="50000"/>
                  </a:schemeClr>
                </a:solidFill>
              </a:defRPr>
            </a:lvl4pPr>
            <a:lvl5pPr>
              <a:defRPr>
                <a:solidFill>
                  <a:schemeClr val="bg2">
                    <a:lumMod val="5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7" name="Straight Connector 6">
            <a:extLst>
              <a:ext uri="{FF2B5EF4-FFF2-40B4-BE49-F238E27FC236}">
                <a16:creationId xmlns:a16="http://schemas.microsoft.com/office/drawing/2014/main" id="{4BD8053F-DEF4-48EF-B92B-9B963936659A}"/>
              </a:ext>
            </a:extLst>
          </p:cNvPr>
          <p:cNvCxnSpPr>
            <a:cxnSpLocks/>
          </p:cNvCxnSpPr>
          <p:nvPr userDrawn="1"/>
        </p:nvCxnSpPr>
        <p:spPr>
          <a:xfrm>
            <a:off x="428625" y="1336344"/>
            <a:ext cx="11763375" cy="0"/>
          </a:xfrm>
          <a:prstGeom prst="line">
            <a:avLst/>
          </a:prstGeom>
          <a:ln w="12700">
            <a:solidFill>
              <a:schemeClr val="bg2">
                <a:lumMod val="40000"/>
                <a:lumOff val="6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3752584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7C55A4-9A31-DF52-A8FE-2D6D0803F56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01D55A0-32D1-CE31-52F9-904C8ECC704F}"/>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C450DD54-A1F4-41C1-6D0F-D309F986F056}"/>
              </a:ext>
            </a:extLst>
          </p:cNvPr>
          <p:cNvSpPr>
            <a:spLocks noGrp="1"/>
          </p:cNvSpPr>
          <p:nvPr>
            <p:ph type="ftr" sz="quarter" idx="11"/>
          </p:nvPr>
        </p:nvSpPr>
        <p:spPr/>
        <p:txBody>
          <a:bodyPr/>
          <a:lstStyle/>
          <a:p>
            <a:r>
              <a:rPr lang="en-US"/>
              <a:t>Ionis Confidential</a:t>
            </a:r>
          </a:p>
        </p:txBody>
      </p:sp>
      <p:sp>
        <p:nvSpPr>
          <p:cNvPr id="5" name="Slide Number Placeholder 4">
            <a:extLst>
              <a:ext uri="{FF2B5EF4-FFF2-40B4-BE49-F238E27FC236}">
                <a16:creationId xmlns:a16="http://schemas.microsoft.com/office/drawing/2014/main" id="{D8A1151B-FCA7-45A7-14EE-99CFD5D1E455}"/>
              </a:ext>
            </a:extLst>
          </p:cNvPr>
          <p:cNvSpPr>
            <a:spLocks noGrp="1"/>
          </p:cNvSpPr>
          <p:nvPr>
            <p:ph type="sldNum" sz="quarter" idx="12"/>
          </p:nvPr>
        </p:nvSpPr>
        <p:spPr/>
        <p:txBody>
          <a:bodyPr/>
          <a:lstStyle/>
          <a:p>
            <a:fld id="{165B1FDA-96D9-4B6C-93F0-41FFECC96347}" type="slidenum">
              <a:rPr lang="en-US" smtClean="0"/>
              <a:t>‹#›</a:t>
            </a:fld>
            <a:endParaRPr lang="en-US"/>
          </a:p>
        </p:txBody>
      </p:sp>
    </p:spTree>
    <p:extLst>
      <p:ext uri="{BB962C8B-B14F-4D97-AF65-F5344CB8AC3E}">
        <p14:creationId xmlns:p14="http://schemas.microsoft.com/office/powerpoint/2010/main" val="165263291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1_Comparison">
    <p:spTree>
      <p:nvGrpSpPr>
        <p:cNvPr id="1" name=""/>
        <p:cNvGrpSpPr/>
        <p:nvPr/>
      </p:nvGrpSpPr>
      <p:grpSpPr>
        <a:xfrm>
          <a:off x="0" y="0"/>
          <a:ext cx="0" cy="0"/>
          <a:chOff x="0" y="0"/>
          <a:chExt cx="0" cy="0"/>
        </a:xfrm>
      </p:grpSpPr>
      <p:sp>
        <p:nvSpPr>
          <p:cNvPr id="15" name="Content Placeholder 14"/>
          <p:cNvSpPr>
            <a:spLocks noGrp="1"/>
          </p:cNvSpPr>
          <p:nvPr>
            <p:ph sz="quarter" idx="13"/>
          </p:nvPr>
        </p:nvSpPr>
        <p:spPr>
          <a:xfrm>
            <a:off x="469903" y="2174879"/>
            <a:ext cx="5550840" cy="4048123"/>
          </a:xfrm>
        </p:spPr>
        <p:txBody>
          <a:bodyPr/>
          <a:lstStyle>
            <a:lvl1pPr>
              <a:defRPr sz="2200">
                <a:solidFill>
                  <a:schemeClr val="bg2">
                    <a:lumMod val="50000"/>
                  </a:schemeClr>
                </a:solidFill>
              </a:defRPr>
            </a:lvl1pPr>
            <a:lvl2pPr>
              <a:defRPr sz="1800">
                <a:solidFill>
                  <a:schemeClr val="bg2">
                    <a:lumMod val="50000"/>
                  </a:schemeClr>
                </a:solidFill>
              </a:defRPr>
            </a:lvl2pPr>
            <a:lvl3pPr>
              <a:defRPr sz="1600">
                <a:solidFill>
                  <a:schemeClr val="bg2">
                    <a:lumMod val="50000"/>
                  </a:schemeClr>
                </a:solidFill>
              </a:defRPr>
            </a:lvl3pPr>
            <a:lvl4pPr>
              <a:defRPr sz="1600">
                <a:solidFill>
                  <a:schemeClr val="bg2">
                    <a:lumMod val="50000"/>
                  </a:schemeClr>
                </a:solidFill>
              </a:defRPr>
            </a:lvl4pPr>
            <a:lvl5pPr>
              <a:defRPr sz="1600">
                <a:solidFill>
                  <a:schemeClr val="bg2">
                    <a:lumMod val="5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14"/>
          <p:cNvSpPr>
            <a:spLocks noGrp="1"/>
          </p:cNvSpPr>
          <p:nvPr>
            <p:ph sz="quarter" idx="14"/>
          </p:nvPr>
        </p:nvSpPr>
        <p:spPr>
          <a:xfrm>
            <a:off x="6158560" y="2174877"/>
            <a:ext cx="5550840" cy="4048124"/>
          </a:xfrm>
        </p:spPr>
        <p:txBody>
          <a:bodyPr/>
          <a:lstStyle>
            <a:lvl1pPr>
              <a:defRPr sz="2200">
                <a:solidFill>
                  <a:schemeClr val="bg2">
                    <a:lumMod val="50000"/>
                  </a:schemeClr>
                </a:solidFill>
              </a:defRPr>
            </a:lvl1pPr>
            <a:lvl2pPr>
              <a:defRPr sz="1800">
                <a:solidFill>
                  <a:schemeClr val="bg2">
                    <a:lumMod val="50000"/>
                  </a:schemeClr>
                </a:solidFill>
              </a:defRPr>
            </a:lvl2pPr>
            <a:lvl3pPr>
              <a:defRPr sz="1600">
                <a:solidFill>
                  <a:schemeClr val="bg2">
                    <a:lumMod val="50000"/>
                  </a:schemeClr>
                </a:solidFill>
              </a:defRPr>
            </a:lvl3pPr>
            <a:lvl4pPr>
              <a:defRPr sz="1600">
                <a:solidFill>
                  <a:schemeClr val="bg2">
                    <a:lumMod val="50000"/>
                  </a:schemeClr>
                </a:solidFill>
              </a:defRPr>
            </a:lvl4pPr>
            <a:lvl5pPr>
              <a:defRPr sz="1600">
                <a:solidFill>
                  <a:schemeClr val="bg2">
                    <a:lumMod val="5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2"/>
          <p:cNvSpPr>
            <a:spLocks noGrp="1"/>
          </p:cNvSpPr>
          <p:nvPr>
            <p:ph type="body" idx="1"/>
          </p:nvPr>
        </p:nvSpPr>
        <p:spPr>
          <a:xfrm>
            <a:off x="471202" y="1436336"/>
            <a:ext cx="5525316" cy="639762"/>
          </a:xfrm>
        </p:spPr>
        <p:txBody>
          <a:bodyPr anchor="b">
            <a:noAutofit/>
          </a:bodyPr>
          <a:lstStyle>
            <a:lvl1pPr marL="0" indent="0" algn="ctr">
              <a:buNone/>
              <a:defRPr sz="2200" b="1">
                <a:solidFill>
                  <a:schemeClr val="bg2">
                    <a:lumMod val="5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2"/>
          <p:cNvSpPr>
            <a:spLocks noGrp="1"/>
          </p:cNvSpPr>
          <p:nvPr>
            <p:ph type="body" idx="15"/>
          </p:nvPr>
        </p:nvSpPr>
        <p:spPr>
          <a:xfrm>
            <a:off x="6158560" y="1436336"/>
            <a:ext cx="5550840" cy="639762"/>
          </a:xfrm>
        </p:spPr>
        <p:txBody>
          <a:bodyPr anchor="b">
            <a:noAutofit/>
          </a:bodyPr>
          <a:lstStyle>
            <a:lvl1pPr marL="0" indent="0" algn="ctr">
              <a:buNone/>
              <a:defRPr sz="2200" b="1">
                <a:solidFill>
                  <a:schemeClr val="bg2">
                    <a:lumMod val="5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 name="Footer Placeholder 1"/>
          <p:cNvSpPr>
            <a:spLocks noGrp="1"/>
          </p:cNvSpPr>
          <p:nvPr>
            <p:ph type="ftr" sz="quarter" idx="16"/>
          </p:nvPr>
        </p:nvSpPr>
        <p:spPr/>
        <p:txBody>
          <a:bodyPr/>
          <a:lstStyle>
            <a:lvl1pPr>
              <a:defRPr>
                <a:solidFill>
                  <a:schemeClr val="tx2"/>
                </a:solidFill>
              </a:defRPr>
            </a:lvl1pPr>
          </a:lstStyle>
          <a:p>
            <a:r>
              <a:rPr lang="en-US" kern="0"/>
              <a:t>Ionis Pharmaceuticals | Confidential</a:t>
            </a:r>
          </a:p>
        </p:txBody>
      </p:sp>
      <p:sp>
        <p:nvSpPr>
          <p:cNvPr id="3" name="Slide Number Placeholder 2"/>
          <p:cNvSpPr>
            <a:spLocks noGrp="1"/>
          </p:cNvSpPr>
          <p:nvPr>
            <p:ph type="sldNum" sz="quarter" idx="17"/>
          </p:nvPr>
        </p:nvSpPr>
        <p:spPr/>
        <p:txBody>
          <a:bodyPr/>
          <a:lstStyle>
            <a:lvl1pPr>
              <a:defRPr>
                <a:solidFill>
                  <a:schemeClr val="tx2"/>
                </a:solidFill>
              </a:defRPr>
            </a:lvl1pPr>
          </a:lstStyle>
          <a:p>
            <a:fld id="{57E68A81-A63B-7E42-A4BA-DED9126C48E6}" type="slidenum">
              <a:rPr lang="en-US" smtClean="0"/>
              <a:pPr/>
              <a:t>‹#›</a:t>
            </a:fld>
            <a:endParaRPr lang="en-US"/>
          </a:p>
        </p:txBody>
      </p:sp>
      <p:sp>
        <p:nvSpPr>
          <p:cNvPr id="4" name="Title 3"/>
          <p:cNvSpPr>
            <a:spLocks noGrp="1"/>
          </p:cNvSpPr>
          <p:nvPr>
            <p:ph type="title"/>
          </p:nvPr>
        </p:nvSpPr>
        <p:spPr/>
        <p:txBody>
          <a:bodyPr/>
          <a:lstStyle/>
          <a:p>
            <a:r>
              <a:rPr lang="en-US"/>
              <a:t>Click to edit Master title style</a:t>
            </a:r>
          </a:p>
        </p:txBody>
      </p:sp>
      <p:cxnSp>
        <p:nvCxnSpPr>
          <p:cNvPr id="9" name="Straight Connector 8">
            <a:extLst>
              <a:ext uri="{FF2B5EF4-FFF2-40B4-BE49-F238E27FC236}">
                <a16:creationId xmlns:a16="http://schemas.microsoft.com/office/drawing/2014/main" id="{953FEB70-43B4-4E2F-B2F3-210007572DE4}"/>
              </a:ext>
            </a:extLst>
          </p:cNvPr>
          <p:cNvCxnSpPr>
            <a:cxnSpLocks/>
          </p:cNvCxnSpPr>
          <p:nvPr userDrawn="1"/>
        </p:nvCxnSpPr>
        <p:spPr>
          <a:xfrm>
            <a:off x="428625" y="1336344"/>
            <a:ext cx="11763375" cy="0"/>
          </a:xfrm>
          <a:prstGeom prst="line">
            <a:avLst/>
          </a:prstGeom>
          <a:ln w="12700">
            <a:solidFill>
              <a:schemeClr val="bg2">
                <a:lumMod val="40000"/>
                <a:lumOff val="6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24280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451DCE2-A3FA-7420-23AC-7B01D637DC26}"/>
              </a:ext>
            </a:extLst>
          </p:cNvPr>
          <p:cNvSpPr>
            <a:spLocks noGrp="1"/>
          </p:cNvSpPr>
          <p:nvPr>
            <p:ph type="body" idx="1"/>
          </p:nvPr>
        </p:nvSpPr>
        <p:spPr>
          <a:xfrm>
            <a:off x="304800" y="1257300"/>
            <a:ext cx="5692775" cy="700198"/>
          </a:xfrm>
        </p:spPr>
        <p:txBody>
          <a:bodyPr anchor="b"/>
          <a:lstStyle>
            <a:lvl1pPr marL="0" indent="0" algn="ctr">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2AE51EE-5BE0-FAFB-3149-11870AA02780}"/>
              </a:ext>
            </a:extLst>
          </p:cNvPr>
          <p:cNvSpPr>
            <a:spLocks noGrp="1"/>
          </p:cNvSpPr>
          <p:nvPr>
            <p:ph sz="half" idx="2"/>
          </p:nvPr>
        </p:nvSpPr>
        <p:spPr>
          <a:xfrm>
            <a:off x="304800" y="2041451"/>
            <a:ext cx="5692775" cy="43212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C038FE7-7A75-51C1-E6CF-A9532F63EAF9}"/>
              </a:ext>
            </a:extLst>
          </p:cNvPr>
          <p:cNvSpPr>
            <a:spLocks noGrp="1"/>
          </p:cNvSpPr>
          <p:nvPr>
            <p:ph type="body" sz="quarter" idx="3"/>
          </p:nvPr>
        </p:nvSpPr>
        <p:spPr>
          <a:xfrm>
            <a:off x="6166389" y="1257300"/>
            <a:ext cx="5720811" cy="700198"/>
          </a:xfrm>
        </p:spPr>
        <p:txBody>
          <a:bodyPr anchor="b"/>
          <a:lstStyle>
            <a:lvl1pPr marL="0" indent="0" algn="ctr">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1A3DD3E-7A95-DE31-82FB-E37D1D48FC16}"/>
              </a:ext>
            </a:extLst>
          </p:cNvPr>
          <p:cNvSpPr>
            <a:spLocks noGrp="1"/>
          </p:cNvSpPr>
          <p:nvPr>
            <p:ph sz="quarter" idx="4"/>
          </p:nvPr>
        </p:nvSpPr>
        <p:spPr>
          <a:xfrm>
            <a:off x="6166389" y="2041451"/>
            <a:ext cx="5720811" cy="43212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FAFB7B6-B4DB-C57C-7197-14C711E4984C}"/>
              </a:ext>
            </a:extLst>
          </p:cNvPr>
          <p:cNvSpPr>
            <a:spLocks noGrp="1"/>
          </p:cNvSpPr>
          <p:nvPr>
            <p:ph type="dt" sz="half" idx="10"/>
          </p:nvPr>
        </p:nvSpPr>
        <p:spPr/>
        <p:txBody>
          <a:bodyPr/>
          <a:lstStyle/>
          <a:p>
            <a:endParaRPr lang="en-US"/>
          </a:p>
        </p:txBody>
      </p:sp>
      <p:sp>
        <p:nvSpPr>
          <p:cNvPr id="8" name="Footer Placeholder 7">
            <a:extLst>
              <a:ext uri="{FF2B5EF4-FFF2-40B4-BE49-F238E27FC236}">
                <a16:creationId xmlns:a16="http://schemas.microsoft.com/office/drawing/2014/main" id="{B6E1543C-BAA2-4BBD-5F4A-1A522C78056A}"/>
              </a:ext>
            </a:extLst>
          </p:cNvPr>
          <p:cNvSpPr>
            <a:spLocks noGrp="1"/>
          </p:cNvSpPr>
          <p:nvPr>
            <p:ph type="ftr" sz="quarter" idx="11"/>
          </p:nvPr>
        </p:nvSpPr>
        <p:spPr/>
        <p:txBody>
          <a:bodyPr/>
          <a:lstStyle/>
          <a:p>
            <a:r>
              <a:rPr lang="en-US"/>
              <a:t>Ionis Confidential</a:t>
            </a:r>
          </a:p>
        </p:txBody>
      </p:sp>
      <p:sp>
        <p:nvSpPr>
          <p:cNvPr id="9" name="Slide Number Placeholder 8">
            <a:extLst>
              <a:ext uri="{FF2B5EF4-FFF2-40B4-BE49-F238E27FC236}">
                <a16:creationId xmlns:a16="http://schemas.microsoft.com/office/drawing/2014/main" id="{17820D22-DAF5-4BC2-2E43-6FE99BE59539}"/>
              </a:ext>
            </a:extLst>
          </p:cNvPr>
          <p:cNvSpPr>
            <a:spLocks noGrp="1"/>
          </p:cNvSpPr>
          <p:nvPr>
            <p:ph type="sldNum" sz="quarter" idx="12"/>
          </p:nvPr>
        </p:nvSpPr>
        <p:spPr/>
        <p:txBody>
          <a:bodyPr/>
          <a:lstStyle/>
          <a:p>
            <a:fld id="{165B1FDA-96D9-4B6C-93F0-41FFECC96347}" type="slidenum">
              <a:rPr lang="en-US" smtClean="0"/>
              <a:t>‹#›</a:t>
            </a:fld>
            <a:endParaRPr lang="en-US"/>
          </a:p>
        </p:txBody>
      </p:sp>
      <p:sp>
        <p:nvSpPr>
          <p:cNvPr id="10" name="Title 9">
            <a:extLst>
              <a:ext uri="{FF2B5EF4-FFF2-40B4-BE49-F238E27FC236}">
                <a16:creationId xmlns:a16="http://schemas.microsoft.com/office/drawing/2014/main" id="{456B0600-EC8D-9439-15A2-FCCF8A8CA979}"/>
              </a:ext>
            </a:extLst>
          </p:cNvPr>
          <p:cNvSpPr>
            <a:spLocks noGrp="1"/>
          </p:cNvSpPr>
          <p:nvPr>
            <p:ph type="title"/>
          </p:nvPr>
        </p:nvSpPr>
        <p:spPr>
          <a:xfrm>
            <a:off x="304800" y="304800"/>
            <a:ext cx="11582400" cy="790738"/>
          </a:xfrm>
        </p:spPr>
        <p:txBody>
          <a:bodyPr/>
          <a:lstStyle/>
          <a:p>
            <a:r>
              <a:rPr lang="en-US"/>
              <a:t>Click to edit Master title style</a:t>
            </a:r>
          </a:p>
        </p:txBody>
      </p:sp>
    </p:spTree>
    <p:extLst>
      <p:ext uri="{BB962C8B-B14F-4D97-AF65-F5344CB8AC3E}">
        <p14:creationId xmlns:p14="http://schemas.microsoft.com/office/powerpoint/2010/main" val="51239270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Footer Placeholder 1"/>
          <p:cNvSpPr>
            <a:spLocks noGrp="1"/>
          </p:cNvSpPr>
          <p:nvPr>
            <p:ph type="ftr" sz="quarter" idx="14"/>
          </p:nvPr>
        </p:nvSpPr>
        <p:spPr>
          <a:xfrm>
            <a:off x="1752600" y="6238141"/>
            <a:ext cx="3653536" cy="273784"/>
          </a:xfrm>
        </p:spPr>
        <p:txBody>
          <a:bodyPr vert="horz" wrap="none" lIns="0" tIns="0" rIns="0" bIns="0" rtlCol="0" anchor="b"/>
          <a:lstStyle>
            <a:lvl1pPr>
              <a:defRPr lang="en-US" kern="0" smtClean="0"/>
            </a:lvl1pPr>
          </a:lstStyle>
          <a:p>
            <a:pPr algn="l"/>
            <a:r>
              <a:rPr lang="en-US"/>
              <a:t>IONIS PHARMACEUTICALS   ///   CONFIDENTIAL</a:t>
            </a:r>
          </a:p>
        </p:txBody>
      </p:sp>
      <p:sp>
        <p:nvSpPr>
          <p:cNvPr id="3" name="Slide Number Placeholder 2"/>
          <p:cNvSpPr>
            <a:spLocks noGrp="1"/>
          </p:cNvSpPr>
          <p:nvPr>
            <p:ph type="sldNum" sz="quarter" idx="15"/>
          </p:nvPr>
        </p:nvSpPr>
        <p:spPr/>
        <p:txBody>
          <a:bodyPr/>
          <a:lstStyle/>
          <a:p>
            <a:fld id="{57E68A81-A63B-7E42-A4BA-DED9126C48E6}" type="slidenum">
              <a:rPr lang="en-US" smtClean="0"/>
              <a:pPr/>
              <a:t>‹#›</a:t>
            </a:fld>
            <a:endParaRPr lang="en-US"/>
          </a:p>
        </p:txBody>
      </p:sp>
      <p:sp>
        <p:nvSpPr>
          <p:cNvPr id="6" name="Title 5"/>
          <p:cNvSpPr>
            <a:spLocks noGrp="1"/>
          </p:cNvSpPr>
          <p:nvPr>
            <p:ph type="title"/>
          </p:nvPr>
        </p:nvSpPr>
        <p:spPr>
          <a:xfrm>
            <a:off x="355600" y="76808"/>
            <a:ext cx="11399839" cy="1172872"/>
          </a:xfrm>
        </p:spPr>
        <p:txBody>
          <a:bodyPr/>
          <a:lstStyle>
            <a:lvl1pPr>
              <a:defRPr b="1"/>
            </a:lvl1pPr>
          </a:lstStyle>
          <a:p>
            <a:r>
              <a:rPr lang="en-US"/>
              <a:t>Click to edit Master title style</a:t>
            </a:r>
          </a:p>
        </p:txBody>
      </p:sp>
      <p:sp>
        <p:nvSpPr>
          <p:cNvPr id="9" name="Content Placeholder 8"/>
          <p:cNvSpPr>
            <a:spLocks noGrp="1"/>
          </p:cNvSpPr>
          <p:nvPr>
            <p:ph sz="quarter" idx="16"/>
          </p:nvPr>
        </p:nvSpPr>
        <p:spPr>
          <a:xfrm>
            <a:off x="355600" y="1371601"/>
            <a:ext cx="11399839" cy="470376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7" name="Straight Connector 6">
            <a:extLst>
              <a:ext uri="{FF2B5EF4-FFF2-40B4-BE49-F238E27FC236}">
                <a16:creationId xmlns:a16="http://schemas.microsoft.com/office/drawing/2014/main" id="{D32DDACE-D5F3-4AD7-A540-412C3A2900FF}"/>
              </a:ext>
            </a:extLst>
          </p:cNvPr>
          <p:cNvCxnSpPr>
            <a:cxnSpLocks/>
          </p:cNvCxnSpPr>
          <p:nvPr userDrawn="1"/>
        </p:nvCxnSpPr>
        <p:spPr>
          <a:xfrm>
            <a:off x="428625" y="1336344"/>
            <a:ext cx="11763375" cy="0"/>
          </a:xfrm>
          <a:prstGeom prst="line">
            <a:avLst/>
          </a:prstGeom>
          <a:ln w="12700">
            <a:solidFill>
              <a:schemeClr val="bg2">
                <a:lumMod val="40000"/>
                <a:lumOff val="6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642882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1_Two Content">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p:txBody>
          <a:bodyPr/>
          <a:lstStyle>
            <a:lvl1pPr>
              <a:defRPr>
                <a:solidFill>
                  <a:schemeClr val="tx2"/>
                </a:solidFill>
              </a:defRPr>
            </a:lvl1pPr>
          </a:lstStyle>
          <a:p>
            <a:r>
              <a:rPr lang="en-US" kern="0"/>
              <a:t>Ionis Pharmaceuticals | Confidential</a:t>
            </a:r>
          </a:p>
        </p:txBody>
      </p:sp>
      <p:sp>
        <p:nvSpPr>
          <p:cNvPr id="3" name="Slide Number Placeholder 2"/>
          <p:cNvSpPr>
            <a:spLocks noGrp="1"/>
          </p:cNvSpPr>
          <p:nvPr>
            <p:ph type="sldNum" sz="quarter" idx="16"/>
          </p:nvPr>
        </p:nvSpPr>
        <p:spPr/>
        <p:txBody>
          <a:bodyPr/>
          <a:lstStyle>
            <a:lvl1pPr>
              <a:defRPr>
                <a:solidFill>
                  <a:schemeClr val="tx2"/>
                </a:solidFill>
              </a:defRPr>
            </a:lvl1pPr>
          </a:lstStyle>
          <a:p>
            <a:fld id="{57E68A81-A63B-7E42-A4BA-DED9126C48E6}" type="slidenum">
              <a:rPr lang="en-US" smtClean="0"/>
              <a:pPr/>
              <a:t>‹#›</a:t>
            </a:fld>
            <a:endParaRPr lang="en-US"/>
          </a:p>
        </p:txBody>
      </p:sp>
      <p:sp>
        <p:nvSpPr>
          <p:cNvPr id="4" name="Title 3"/>
          <p:cNvSpPr>
            <a:spLocks noGrp="1"/>
          </p:cNvSpPr>
          <p:nvPr>
            <p:ph type="title"/>
          </p:nvPr>
        </p:nvSpPr>
        <p:spPr/>
        <p:txBody>
          <a:bodyPr/>
          <a:lstStyle/>
          <a:p>
            <a:r>
              <a:rPr lang="en-US"/>
              <a:t>Click to edit Master title style</a:t>
            </a:r>
          </a:p>
        </p:txBody>
      </p:sp>
      <p:sp>
        <p:nvSpPr>
          <p:cNvPr id="6" name="Content Placeholder 5"/>
          <p:cNvSpPr>
            <a:spLocks noGrp="1"/>
          </p:cNvSpPr>
          <p:nvPr>
            <p:ph sz="quarter" idx="17"/>
          </p:nvPr>
        </p:nvSpPr>
        <p:spPr>
          <a:xfrm>
            <a:off x="469901" y="1420635"/>
            <a:ext cx="5553059" cy="4800600"/>
          </a:xfrm>
        </p:spPr>
        <p:txBody>
          <a:bodyPr/>
          <a:lstStyle>
            <a:lvl1pPr>
              <a:defRPr>
                <a:solidFill>
                  <a:schemeClr val="bg2">
                    <a:lumMod val="50000"/>
                  </a:schemeClr>
                </a:solidFill>
              </a:defRPr>
            </a:lvl1pPr>
            <a:lvl2pPr>
              <a:defRPr>
                <a:solidFill>
                  <a:schemeClr val="bg2">
                    <a:lumMod val="50000"/>
                  </a:schemeClr>
                </a:solidFill>
              </a:defRPr>
            </a:lvl2pPr>
            <a:lvl3pPr>
              <a:defRPr>
                <a:solidFill>
                  <a:schemeClr val="bg2">
                    <a:lumMod val="50000"/>
                  </a:schemeClr>
                </a:solidFill>
              </a:defRPr>
            </a:lvl3pPr>
            <a:lvl4pPr>
              <a:defRPr>
                <a:solidFill>
                  <a:schemeClr val="bg2">
                    <a:lumMod val="50000"/>
                  </a:schemeClr>
                </a:solidFill>
              </a:defRPr>
            </a:lvl4pPr>
            <a:lvl5pPr>
              <a:defRPr>
                <a:solidFill>
                  <a:schemeClr val="bg2">
                    <a:lumMod val="5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5"/>
          <p:cNvSpPr>
            <a:spLocks noGrp="1"/>
          </p:cNvSpPr>
          <p:nvPr>
            <p:ph sz="quarter" idx="18"/>
          </p:nvPr>
        </p:nvSpPr>
        <p:spPr>
          <a:xfrm>
            <a:off x="6156341" y="1420636"/>
            <a:ext cx="5553059" cy="4800600"/>
          </a:xfrm>
        </p:spPr>
        <p:txBody>
          <a:bodyPr/>
          <a:lstStyle>
            <a:lvl1pPr>
              <a:defRPr>
                <a:solidFill>
                  <a:schemeClr val="bg2">
                    <a:lumMod val="50000"/>
                  </a:schemeClr>
                </a:solidFill>
              </a:defRPr>
            </a:lvl1pPr>
            <a:lvl2pPr>
              <a:defRPr>
                <a:solidFill>
                  <a:schemeClr val="bg2">
                    <a:lumMod val="50000"/>
                  </a:schemeClr>
                </a:solidFill>
              </a:defRPr>
            </a:lvl2pPr>
            <a:lvl3pPr>
              <a:defRPr>
                <a:solidFill>
                  <a:schemeClr val="bg2">
                    <a:lumMod val="50000"/>
                  </a:schemeClr>
                </a:solidFill>
              </a:defRPr>
            </a:lvl3pPr>
            <a:lvl4pPr>
              <a:defRPr>
                <a:solidFill>
                  <a:schemeClr val="bg2">
                    <a:lumMod val="50000"/>
                  </a:schemeClr>
                </a:solidFill>
              </a:defRPr>
            </a:lvl4pPr>
            <a:lvl5pPr>
              <a:defRPr>
                <a:solidFill>
                  <a:schemeClr val="bg2">
                    <a:lumMod val="5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7" name="Straight Connector 6">
            <a:extLst>
              <a:ext uri="{FF2B5EF4-FFF2-40B4-BE49-F238E27FC236}">
                <a16:creationId xmlns:a16="http://schemas.microsoft.com/office/drawing/2014/main" id="{6228F2D5-2B0E-4910-809D-B47F82243C8B}"/>
              </a:ext>
            </a:extLst>
          </p:cNvPr>
          <p:cNvCxnSpPr>
            <a:cxnSpLocks/>
          </p:cNvCxnSpPr>
          <p:nvPr userDrawn="1"/>
        </p:nvCxnSpPr>
        <p:spPr>
          <a:xfrm>
            <a:off x="428625" y="1336344"/>
            <a:ext cx="11763375" cy="0"/>
          </a:xfrm>
          <a:prstGeom prst="line">
            <a:avLst/>
          </a:prstGeom>
          <a:ln w="12700">
            <a:solidFill>
              <a:schemeClr val="bg2">
                <a:lumMod val="40000"/>
                <a:lumOff val="6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564491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userDrawn="1">
  <p:cSld name="Titeldia">
    <p:spTree>
      <p:nvGrpSpPr>
        <p:cNvPr id="1" name=""/>
        <p:cNvGrpSpPr/>
        <p:nvPr/>
      </p:nvGrpSpPr>
      <p:grpSpPr>
        <a:xfrm>
          <a:off x="0" y="0"/>
          <a:ext cx="0" cy="0"/>
          <a:chOff x="0" y="0"/>
          <a:chExt cx="0" cy="0"/>
        </a:xfrm>
      </p:grpSpPr>
      <p:pic>
        <p:nvPicPr>
          <p:cNvPr id="5" name="Afbeelding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3200" cy="6864771"/>
          </a:xfrm>
          <a:prstGeom prst="rect">
            <a:avLst/>
          </a:prstGeom>
        </p:spPr>
      </p:pic>
      <p:sp>
        <p:nvSpPr>
          <p:cNvPr id="9" name="Tijdelijke aanduiding voor afbeelding 8"/>
          <p:cNvSpPr>
            <a:spLocks noGrp="1"/>
          </p:cNvSpPr>
          <p:nvPr>
            <p:ph type="pic" sz="quarter" idx="13"/>
          </p:nvPr>
        </p:nvSpPr>
        <p:spPr>
          <a:xfrm>
            <a:off x="0" y="1386000"/>
            <a:ext cx="12192000" cy="5490000"/>
          </a:xfrm>
        </p:spPr>
        <p:txBody>
          <a:bodyPr/>
          <a:lstStyle/>
          <a:p>
            <a:r>
              <a:rPr lang="nl-NL"/>
              <a:t>Klik op het pictogram als u een afbeelding wilt toevoegen</a:t>
            </a:r>
            <a:endParaRPr lang="nl-NL" dirty="0"/>
          </a:p>
        </p:txBody>
      </p:sp>
      <p:sp>
        <p:nvSpPr>
          <p:cNvPr id="2" name="Title 1"/>
          <p:cNvSpPr>
            <a:spLocks noGrp="1"/>
          </p:cNvSpPr>
          <p:nvPr>
            <p:ph type="ctrTitle"/>
          </p:nvPr>
        </p:nvSpPr>
        <p:spPr>
          <a:xfrm>
            <a:off x="480000" y="4320000"/>
            <a:ext cx="10363200" cy="2387600"/>
          </a:xfrm>
        </p:spPr>
        <p:txBody>
          <a:bodyPr lIns="0" tIns="0" rIns="0" bIns="0" anchor="t" anchorCtr="0">
            <a:noAutofit/>
          </a:bodyPr>
          <a:lstStyle>
            <a:lvl1pPr algn="l">
              <a:lnSpc>
                <a:spcPts val="6500"/>
              </a:lnSpc>
              <a:defRPr sz="5500" b="1" baseline="0">
                <a:solidFill>
                  <a:srgbClr val="FFFFFF"/>
                </a:solidFill>
                <a:latin typeface="+mn-lt"/>
              </a:defRPr>
            </a:lvl1pPr>
          </a:lstStyle>
          <a:p>
            <a:r>
              <a:rPr lang="nl-NL"/>
              <a:t>Klik om de stijl te bewerken</a:t>
            </a:r>
            <a:endParaRPr lang="en-US" dirty="0"/>
          </a:p>
        </p:txBody>
      </p:sp>
      <p:sp>
        <p:nvSpPr>
          <p:cNvPr id="3" name="Subtitle 2"/>
          <p:cNvSpPr>
            <a:spLocks noGrp="1"/>
          </p:cNvSpPr>
          <p:nvPr>
            <p:ph type="subTitle" idx="1"/>
          </p:nvPr>
        </p:nvSpPr>
        <p:spPr>
          <a:xfrm>
            <a:off x="480000" y="270000"/>
            <a:ext cx="7296000" cy="540000"/>
          </a:xfrm>
        </p:spPr>
        <p:txBody>
          <a:bodyPr lIns="0" tIns="0" rIns="0" bIns="0" anchor="b" anchorCtr="0">
            <a:noAutofit/>
          </a:bodyPr>
          <a:lstStyle>
            <a:lvl1pPr marL="0" indent="0" algn="l">
              <a:lnSpc>
                <a:spcPts val="2200"/>
              </a:lnSpc>
              <a:spcBef>
                <a:spcPts val="0"/>
              </a:spcBef>
              <a:buNone/>
              <a:defRPr sz="1700" baseline="0">
                <a:solidFill>
                  <a:srgbClr val="144196"/>
                </a:solidFill>
                <a:latin typeface="Calibri" panose="020F05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a:t>Klik om de ondertitelstijl van het model te bewerken</a:t>
            </a:r>
            <a:endParaRPr lang="en-US" dirty="0"/>
          </a:p>
        </p:txBody>
      </p:sp>
      <p:sp>
        <p:nvSpPr>
          <p:cNvPr id="14" name="Tijdelijke aanduiding voor afbeelding 12"/>
          <p:cNvSpPr>
            <a:spLocks noGrp="1"/>
          </p:cNvSpPr>
          <p:nvPr>
            <p:ph type="pic" sz="quarter" idx="15" hasCustomPrompt="1"/>
          </p:nvPr>
        </p:nvSpPr>
        <p:spPr>
          <a:xfrm>
            <a:off x="10080000" y="4878000"/>
            <a:ext cx="1620000" cy="1620000"/>
          </a:xfrm>
          <a:blipFill>
            <a:blip r:embed="rId3"/>
            <a:stretch>
              <a:fillRect/>
            </a:stretch>
          </a:blipFill>
        </p:spPr>
        <p:txBody>
          <a:bodyPr/>
          <a:lstStyle>
            <a:lvl1pPr marL="0" indent="0">
              <a:buFontTx/>
              <a:buNone/>
              <a:defRPr sz="800" baseline="0"/>
            </a:lvl1pPr>
          </a:lstStyle>
          <a:p>
            <a:r>
              <a:rPr lang="nl-NL" dirty="0"/>
              <a:t> </a:t>
            </a:r>
          </a:p>
        </p:txBody>
      </p:sp>
    </p:spTree>
    <p:extLst>
      <p:ext uri="{BB962C8B-B14F-4D97-AF65-F5344CB8AC3E}">
        <p14:creationId xmlns:p14="http://schemas.microsoft.com/office/powerpoint/2010/main" val="5867178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Two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1EE05B-DA4F-5344-A82C-DDD61752E58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799610D-6B0B-0142-9698-0BA67BEB3A2D}"/>
              </a:ext>
            </a:extLst>
          </p:cNvPr>
          <p:cNvSpPr>
            <a:spLocks noGrp="1"/>
          </p:cNvSpPr>
          <p:nvPr>
            <p:ph idx="1"/>
          </p:nvPr>
        </p:nvSpPr>
        <p:spPr>
          <a:xfrm>
            <a:off x="838200" y="2175567"/>
            <a:ext cx="5257800" cy="379315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2">
            <a:extLst>
              <a:ext uri="{FF2B5EF4-FFF2-40B4-BE49-F238E27FC236}">
                <a16:creationId xmlns:a16="http://schemas.microsoft.com/office/drawing/2014/main" id="{A2B577B1-0A9C-FB4E-A51A-A04A3ED4C49B}"/>
              </a:ext>
            </a:extLst>
          </p:cNvPr>
          <p:cNvSpPr>
            <a:spLocks noGrp="1"/>
          </p:cNvSpPr>
          <p:nvPr>
            <p:ph type="body" idx="10"/>
          </p:nvPr>
        </p:nvSpPr>
        <p:spPr>
          <a:xfrm>
            <a:off x="839788" y="1093023"/>
            <a:ext cx="5256212" cy="823912"/>
          </a:xfrm>
        </p:spPr>
        <p:txBody>
          <a:bodyPr anchor="b"/>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Text Placeholder 4">
            <a:extLst>
              <a:ext uri="{FF2B5EF4-FFF2-40B4-BE49-F238E27FC236}">
                <a16:creationId xmlns:a16="http://schemas.microsoft.com/office/drawing/2014/main" id="{0686383A-3E4F-A347-9005-04025094F4CF}"/>
              </a:ext>
            </a:extLst>
          </p:cNvPr>
          <p:cNvSpPr>
            <a:spLocks noGrp="1"/>
          </p:cNvSpPr>
          <p:nvPr>
            <p:ph type="body" sz="quarter" idx="3"/>
          </p:nvPr>
        </p:nvSpPr>
        <p:spPr>
          <a:xfrm>
            <a:off x="6599379" y="1093023"/>
            <a:ext cx="5256212" cy="823912"/>
          </a:xfrm>
        </p:spPr>
        <p:txBody>
          <a:bodyPr anchor="b"/>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Content Placeholder 5">
            <a:extLst>
              <a:ext uri="{FF2B5EF4-FFF2-40B4-BE49-F238E27FC236}">
                <a16:creationId xmlns:a16="http://schemas.microsoft.com/office/drawing/2014/main" id="{82FE4F92-3714-AE4B-8164-A4E1F3E7D284}"/>
              </a:ext>
            </a:extLst>
          </p:cNvPr>
          <p:cNvSpPr>
            <a:spLocks noGrp="1"/>
          </p:cNvSpPr>
          <p:nvPr>
            <p:ph sz="quarter" idx="4"/>
          </p:nvPr>
        </p:nvSpPr>
        <p:spPr>
          <a:xfrm>
            <a:off x="6599379" y="2175567"/>
            <a:ext cx="5256212" cy="379315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78020276"/>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Titel en objec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a:t>Klik om de stijl te bewerken</a:t>
            </a:r>
            <a:endParaRPr lang="en-US" dirty="0"/>
          </a:p>
        </p:txBody>
      </p:sp>
      <p:sp>
        <p:nvSpPr>
          <p:cNvPr id="3" name="Content Placeholder 2"/>
          <p:cNvSpPr>
            <a:spLocks noGrp="1"/>
          </p:cNvSpPr>
          <p:nvPr>
            <p:ph idx="1"/>
          </p:nvPr>
        </p:nvSpPr>
        <p:spPr>
          <a:xfrm>
            <a:off x="480000" y="1692000"/>
            <a:ext cx="5376000" cy="4806000"/>
          </a:xfrm>
        </p:spPr>
        <p:txBody>
          <a:body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8" name="Tijdelijke aanduiding voor afbeelding 7"/>
          <p:cNvSpPr>
            <a:spLocks noGrp="1"/>
          </p:cNvSpPr>
          <p:nvPr>
            <p:ph type="pic" sz="quarter" idx="10"/>
          </p:nvPr>
        </p:nvSpPr>
        <p:spPr>
          <a:xfrm>
            <a:off x="6336000" y="1692276"/>
            <a:ext cx="5376000" cy="4805363"/>
          </a:xfrm>
          <a:prstGeom prst="roundRect">
            <a:avLst>
              <a:gd name="adj" fmla="val 2304"/>
            </a:avLst>
          </a:prstGeom>
          <a:ln cap="rnd">
            <a:solidFill>
              <a:schemeClr val="bg1"/>
            </a:solidFill>
          </a:ln>
          <a:effectLst/>
        </p:spPr>
        <p:txBody>
          <a:bodyPr/>
          <a:lstStyle/>
          <a:p>
            <a:r>
              <a:rPr lang="nl-NL"/>
              <a:t>Klik op het pictogram als u een afbeelding wilt toevoegen</a:t>
            </a:r>
          </a:p>
        </p:txBody>
      </p:sp>
      <p:sp>
        <p:nvSpPr>
          <p:cNvPr id="6" name="Tijdelijke aanduiding voor dianummer 3"/>
          <p:cNvSpPr>
            <a:spLocks noGrp="1"/>
          </p:cNvSpPr>
          <p:nvPr>
            <p:ph type="sldNum" sz="quarter" idx="4"/>
          </p:nvPr>
        </p:nvSpPr>
        <p:spPr>
          <a:xfrm>
            <a:off x="478800" y="6516000"/>
            <a:ext cx="360000" cy="216000"/>
          </a:xfrm>
          <a:prstGeom prst="rect">
            <a:avLst/>
          </a:prstGeom>
        </p:spPr>
        <p:txBody>
          <a:bodyPr vert="horz" lIns="0" tIns="0" rIns="0" bIns="0" rtlCol="0" anchor="t" anchorCtr="0"/>
          <a:lstStyle>
            <a:lvl1pPr algn="l">
              <a:defRPr sz="1600" baseline="0">
                <a:solidFill>
                  <a:srgbClr val="969187"/>
                </a:solidFill>
              </a:defRPr>
            </a:lvl1pPr>
          </a:lstStyle>
          <a:p>
            <a:fld id="{A723241F-5B6B-4100-BE5A-F21894325AA6}" type="slidenum">
              <a:rPr lang="nl-NL" smtClean="0"/>
              <a:pPr/>
              <a:t>‹#›</a:t>
            </a:fld>
            <a:endParaRPr lang="nl-NL" dirty="0"/>
          </a:p>
        </p:txBody>
      </p:sp>
      <p:sp>
        <p:nvSpPr>
          <p:cNvPr id="7" name="Tijdelijke aanduiding voor voettekst 4"/>
          <p:cNvSpPr>
            <a:spLocks noGrp="1"/>
          </p:cNvSpPr>
          <p:nvPr>
            <p:ph type="ftr" sz="quarter" idx="3"/>
          </p:nvPr>
        </p:nvSpPr>
        <p:spPr>
          <a:xfrm>
            <a:off x="928800" y="6516000"/>
            <a:ext cx="5400000" cy="216000"/>
          </a:xfrm>
          <a:prstGeom prst="rect">
            <a:avLst/>
          </a:prstGeom>
        </p:spPr>
        <p:txBody>
          <a:bodyPr vert="horz" lIns="0" tIns="0" rIns="0" bIns="0" rtlCol="0" anchor="t" anchorCtr="0"/>
          <a:lstStyle>
            <a:lvl1pPr algn="l">
              <a:defRPr sz="1600" baseline="0">
                <a:solidFill>
                  <a:srgbClr val="969187"/>
                </a:solidFill>
              </a:defRPr>
            </a:lvl1pPr>
          </a:lstStyle>
          <a:p>
            <a:r>
              <a:rPr lang="nl-NL" dirty="0"/>
              <a:t>Voettekst is aan te passen via Invoegen, Koptekst en voettekst</a:t>
            </a:r>
          </a:p>
        </p:txBody>
      </p:sp>
    </p:spTree>
    <p:extLst>
      <p:ext uri="{BB962C8B-B14F-4D97-AF65-F5344CB8AC3E}">
        <p14:creationId xmlns:p14="http://schemas.microsoft.com/office/powerpoint/2010/main" val="311521560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userDrawn="1">
  <p:cSld name="Slotdia">
    <p:spTree>
      <p:nvGrpSpPr>
        <p:cNvPr id="1" name=""/>
        <p:cNvGrpSpPr/>
        <p:nvPr/>
      </p:nvGrpSpPr>
      <p:grpSpPr>
        <a:xfrm>
          <a:off x="0" y="0"/>
          <a:ext cx="0" cy="0"/>
          <a:chOff x="0" y="0"/>
          <a:chExt cx="0" cy="0"/>
        </a:xfrm>
      </p:grpSpPr>
      <p:pic>
        <p:nvPicPr>
          <p:cNvPr id="4" name="Afbeelding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3200" cy="6864771"/>
          </a:xfrm>
          <a:prstGeom prst="rect">
            <a:avLst/>
          </a:prstGeom>
        </p:spPr>
      </p:pic>
      <p:sp>
        <p:nvSpPr>
          <p:cNvPr id="9" name="Tijdelijke aanduiding voor afbeelding 8"/>
          <p:cNvSpPr>
            <a:spLocks noGrp="1"/>
          </p:cNvSpPr>
          <p:nvPr>
            <p:ph type="pic" sz="quarter" idx="13"/>
          </p:nvPr>
        </p:nvSpPr>
        <p:spPr>
          <a:xfrm>
            <a:off x="0" y="1386000"/>
            <a:ext cx="12192000" cy="5490000"/>
          </a:xfrm>
        </p:spPr>
        <p:txBody>
          <a:bodyPr/>
          <a:lstStyle/>
          <a:p>
            <a:r>
              <a:rPr lang="nl-NL"/>
              <a:t>Klik op het pictogram als u een afbeelding wilt toevoegen</a:t>
            </a:r>
            <a:endParaRPr lang="nl-NL" dirty="0"/>
          </a:p>
        </p:txBody>
      </p:sp>
      <p:sp>
        <p:nvSpPr>
          <p:cNvPr id="2" name="Title 1"/>
          <p:cNvSpPr>
            <a:spLocks noGrp="1"/>
          </p:cNvSpPr>
          <p:nvPr>
            <p:ph type="ctrTitle"/>
          </p:nvPr>
        </p:nvSpPr>
        <p:spPr>
          <a:xfrm>
            <a:off x="480000" y="6138000"/>
            <a:ext cx="4560000" cy="360000"/>
          </a:xfrm>
        </p:spPr>
        <p:txBody>
          <a:bodyPr lIns="0" tIns="0" rIns="0" bIns="0" anchor="b" anchorCtr="0">
            <a:noAutofit/>
          </a:bodyPr>
          <a:lstStyle>
            <a:lvl1pPr algn="l">
              <a:lnSpc>
                <a:spcPts val="2100"/>
              </a:lnSpc>
              <a:defRPr sz="2100" b="1" baseline="0">
                <a:solidFill>
                  <a:srgbClr val="FFFFFF"/>
                </a:solidFill>
                <a:latin typeface="+mn-lt"/>
              </a:defRPr>
            </a:lvl1pPr>
          </a:lstStyle>
          <a:p>
            <a:r>
              <a:rPr lang="nl-NL"/>
              <a:t>Klik om de stijl te bewerken</a:t>
            </a:r>
            <a:endParaRPr lang="en-US" dirty="0"/>
          </a:p>
        </p:txBody>
      </p:sp>
      <p:sp>
        <p:nvSpPr>
          <p:cNvPr id="14" name="Tijdelijke aanduiding voor afbeelding 12"/>
          <p:cNvSpPr>
            <a:spLocks noGrp="1"/>
          </p:cNvSpPr>
          <p:nvPr>
            <p:ph type="pic" sz="quarter" idx="15" hasCustomPrompt="1"/>
          </p:nvPr>
        </p:nvSpPr>
        <p:spPr>
          <a:xfrm>
            <a:off x="10080000" y="4878000"/>
            <a:ext cx="1620000" cy="1620000"/>
          </a:xfrm>
          <a:blipFill>
            <a:blip r:embed="rId3"/>
            <a:stretch>
              <a:fillRect/>
            </a:stretch>
          </a:blipFill>
        </p:spPr>
        <p:txBody>
          <a:bodyPr/>
          <a:lstStyle>
            <a:lvl1pPr marL="0" indent="0">
              <a:buFontTx/>
              <a:buNone/>
              <a:defRPr sz="800" baseline="0"/>
            </a:lvl1pPr>
          </a:lstStyle>
          <a:p>
            <a:r>
              <a:rPr lang="nl-NL" dirty="0"/>
              <a:t> </a:t>
            </a:r>
          </a:p>
        </p:txBody>
      </p:sp>
    </p:spTree>
    <p:extLst>
      <p:ext uri="{BB962C8B-B14F-4D97-AF65-F5344CB8AC3E}">
        <p14:creationId xmlns:p14="http://schemas.microsoft.com/office/powerpoint/2010/main" val="5178644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x">
  <p:cSld name="1_Title Slide">
    <p:bg>
      <p:bgPr>
        <a:blipFill rotWithShape="1">
          <a:blip r:embed="rId2"/>
          <a:srcRect/>
          <a:stretch>
            <a:fillRect/>
          </a:stretch>
        </a:blipFill>
        <a:effectLst/>
      </p:bgPr>
    </p:bg>
    <p:spTree>
      <p:nvGrpSpPr>
        <p:cNvPr id="1" name=""/>
        <p:cNvGrpSpPr/>
        <p:nvPr/>
      </p:nvGrpSpPr>
      <p:grpSpPr>
        <a:xfrm>
          <a:off x="0" y="0"/>
          <a:ext cx="0" cy="0"/>
          <a:chOff x="0" y="0"/>
          <a:chExt cx="0" cy="0"/>
        </a:xfrm>
      </p:grpSpPr>
      <p:pic>
        <p:nvPicPr>
          <p:cNvPr id="106" name="Picture 10" descr="Picture 10"/>
          <p:cNvPicPr>
            <a:picLocks noChangeAspect="1"/>
          </p:cNvPicPr>
          <p:nvPr/>
        </p:nvPicPr>
        <p:blipFill>
          <a:blip r:embed="rId3"/>
          <a:stretch>
            <a:fillRect/>
          </a:stretch>
        </p:blipFill>
        <p:spPr>
          <a:xfrm>
            <a:off x="0" y="0"/>
            <a:ext cx="2286000" cy="6858001"/>
          </a:xfrm>
          <a:prstGeom prst="rect">
            <a:avLst/>
          </a:prstGeom>
          <a:ln w="12700">
            <a:miter lim="400000"/>
          </a:ln>
        </p:spPr>
      </p:pic>
      <p:grpSp>
        <p:nvGrpSpPr>
          <p:cNvPr id="109" name="Group 9"/>
          <p:cNvGrpSpPr/>
          <p:nvPr/>
        </p:nvGrpSpPr>
        <p:grpSpPr>
          <a:xfrm>
            <a:off x="10068023" y="5996539"/>
            <a:ext cx="2123979" cy="861463"/>
            <a:chOff x="-1" y="0"/>
            <a:chExt cx="2123978" cy="861462"/>
          </a:xfrm>
        </p:grpSpPr>
        <p:sp>
          <p:nvSpPr>
            <p:cNvPr id="107" name="Rectangle 6"/>
            <p:cNvSpPr/>
            <p:nvPr/>
          </p:nvSpPr>
          <p:spPr>
            <a:xfrm>
              <a:off x="-2" y="-1"/>
              <a:ext cx="2123979" cy="861464"/>
            </a:xfrm>
            <a:prstGeom prst="rect">
              <a:avLst/>
            </a:prstGeom>
            <a:solidFill>
              <a:srgbClr val="EC1B2F"/>
            </a:solidFill>
            <a:ln w="3175" cap="flat">
              <a:noFill/>
              <a:miter lim="400000"/>
            </a:ln>
            <a:effectLst/>
          </p:spPr>
          <p:txBody>
            <a:bodyPr wrap="square" lIns="45718" tIns="45718" rIns="45718" bIns="45718" numCol="1" anchor="ctr">
              <a:noAutofit/>
            </a:bodyPr>
            <a:lstStyle/>
            <a:p>
              <a:pPr algn="ctr">
                <a:defRPr>
                  <a:solidFill>
                    <a:srgbClr val="FFFFFF"/>
                  </a:solidFill>
                  <a:latin typeface="Arial"/>
                  <a:ea typeface="Arial"/>
                  <a:cs typeface="Arial"/>
                  <a:sym typeface="Arial"/>
                </a:defRPr>
              </a:pPr>
              <a:endParaRPr/>
            </a:p>
          </p:txBody>
        </p:sp>
        <p:pic>
          <p:nvPicPr>
            <p:cNvPr id="108" name="Picture 8" descr="Picture 8"/>
            <p:cNvPicPr>
              <a:picLocks noChangeAspect="1"/>
            </p:cNvPicPr>
            <p:nvPr/>
          </p:nvPicPr>
          <p:blipFill>
            <a:blip r:embed="rId4"/>
            <a:stretch>
              <a:fillRect/>
            </a:stretch>
          </p:blipFill>
          <p:spPr>
            <a:xfrm>
              <a:off x="162023" y="137970"/>
              <a:ext cx="1799928" cy="585520"/>
            </a:xfrm>
            <a:prstGeom prst="rect">
              <a:avLst/>
            </a:prstGeom>
            <a:ln w="12700" cap="flat">
              <a:noFill/>
              <a:miter lim="400000"/>
            </a:ln>
            <a:effectLst/>
          </p:spPr>
        </p:pic>
      </p:grpSp>
      <p:sp>
        <p:nvSpPr>
          <p:cNvPr id="110" name="Rectangle 12"/>
          <p:cNvSpPr/>
          <p:nvPr/>
        </p:nvSpPr>
        <p:spPr>
          <a:xfrm>
            <a:off x="1997243" y="960698"/>
            <a:ext cx="288759" cy="4700856"/>
          </a:xfrm>
          <a:prstGeom prst="rect">
            <a:avLst/>
          </a:prstGeom>
          <a:solidFill>
            <a:srgbClr val="FFFFFF"/>
          </a:solidFill>
          <a:ln w="3175">
            <a:miter lim="400000"/>
          </a:ln>
        </p:spPr>
        <p:txBody>
          <a:bodyPr lIns="45718" tIns="45718" rIns="45718" bIns="45718" anchor="ctr"/>
          <a:lstStyle/>
          <a:p>
            <a:pPr algn="ctr">
              <a:defRPr>
                <a:solidFill>
                  <a:srgbClr val="FFFFFF"/>
                </a:solidFill>
                <a:latin typeface="Arial"/>
                <a:ea typeface="Arial"/>
                <a:cs typeface="Arial"/>
                <a:sym typeface="Arial"/>
              </a:defRPr>
            </a:pPr>
            <a:endParaRPr/>
          </a:p>
        </p:txBody>
      </p:sp>
      <p:pic>
        <p:nvPicPr>
          <p:cNvPr id="111" name="Picture 2" descr="Picture 2"/>
          <p:cNvPicPr>
            <a:picLocks noChangeAspect="1"/>
          </p:cNvPicPr>
          <p:nvPr/>
        </p:nvPicPr>
        <p:blipFill>
          <a:blip r:embed="rId5"/>
          <a:stretch>
            <a:fillRect/>
          </a:stretch>
        </p:blipFill>
        <p:spPr>
          <a:xfrm>
            <a:off x="0" y="0"/>
            <a:ext cx="12192000" cy="6858001"/>
          </a:xfrm>
          <a:prstGeom prst="rect">
            <a:avLst/>
          </a:prstGeom>
          <a:ln w="12700">
            <a:miter lim="400000"/>
          </a:ln>
        </p:spPr>
      </p:pic>
      <p:sp>
        <p:nvSpPr>
          <p:cNvPr id="112" name="Straight Connector 3"/>
          <p:cNvSpPr/>
          <p:nvPr/>
        </p:nvSpPr>
        <p:spPr>
          <a:xfrm>
            <a:off x="5158451" y="2650602"/>
            <a:ext cx="1635888" cy="1"/>
          </a:xfrm>
          <a:prstGeom prst="line">
            <a:avLst/>
          </a:prstGeom>
          <a:ln w="76200">
            <a:solidFill>
              <a:srgbClr val="E31B2F"/>
            </a:solidFill>
            <a:miter/>
          </a:ln>
        </p:spPr>
        <p:txBody>
          <a:bodyPr lIns="45718" tIns="45718" rIns="45718" bIns="45718"/>
          <a:lstStyle/>
          <a:p>
            <a:pPr>
              <a:defRPr>
                <a:latin typeface="Calibri"/>
                <a:ea typeface="Calibri"/>
                <a:cs typeface="Calibri"/>
                <a:sym typeface="Calibri"/>
              </a:defRPr>
            </a:pPr>
            <a:endParaRPr/>
          </a:p>
        </p:txBody>
      </p:sp>
      <p:sp>
        <p:nvSpPr>
          <p:cNvPr id="113" name="Titre de la présentationSous-titre ou autre texte"/>
          <p:cNvSpPr txBox="1">
            <a:spLocks noGrp="1"/>
          </p:cNvSpPr>
          <p:nvPr>
            <p:ph type="title" hasCustomPrompt="1"/>
          </p:nvPr>
        </p:nvSpPr>
        <p:spPr>
          <a:xfrm>
            <a:off x="5158451" y="3023717"/>
            <a:ext cx="6740323" cy="2555280"/>
          </a:xfrm>
          <a:prstGeom prst="rect">
            <a:avLst/>
          </a:prstGeom>
        </p:spPr>
        <p:txBody>
          <a:bodyPr lIns="0" tIns="0" rIns="0" bIns="0" anchor="t"/>
          <a:lstStyle>
            <a:lvl1pPr>
              <a:defRPr b="1">
                <a:solidFill>
                  <a:srgbClr val="FFFFFF"/>
                </a:solidFill>
                <a:latin typeface="Arial"/>
                <a:ea typeface="Arial"/>
                <a:cs typeface="Arial"/>
                <a:sym typeface="Arial"/>
              </a:defRPr>
            </a:lvl1pPr>
          </a:lstStyle>
          <a:p>
            <a:r>
              <a:t>Titre de la présentationSous-titre ou autre texte</a:t>
            </a:r>
          </a:p>
        </p:txBody>
      </p:sp>
      <p:grpSp>
        <p:nvGrpSpPr>
          <p:cNvPr id="116" name="Group 5"/>
          <p:cNvGrpSpPr/>
          <p:nvPr/>
        </p:nvGrpSpPr>
        <p:grpSpPr>
          <a:xfrm>
            <a:off x="9522196" y="5775158"/>
            <a:ext cx="2669805" cy="1082846"/>
            <a:chOff x="-1" y="-1"/>
            <a:chExt cx="2669804" cy="1082845"/>
          </a:xfrm>
        </p:grpSpPr>
        <p:sp>
          <p:nvSpPr>
            <p:cNvPr id="114" name="Rectangle 6"/>
            <p:cNvSpPr/>
            <p:nvPr/>
          </p:nvSpPr>
          <p:spPr>
            <a:xfrm>
              <a:off x="-2" y="-2"/>
              <a:ext cx="2669805" cy="1082847"/>
            </a:xfrm>
            <a:prstGeom prst="rect">
              <a:avLst/>
            </a:prstGeom>
            <a:solidFill>
              <a:srgbClr val="EC1B2F"/>
            </a:solidFill>
            <a:ln w="3175" cap="flat">
              <a:noFill/>
              <a:miter lim="400000"/>
            </a:ln>
            <a:effectLst/>
          </p:spPr>
          <p:txBody>
            <a:bodyPr wrap="square" lIns="45718" tIns="45718" rIns="45718" bIns="45718" numCol="1" anchor="ctr">
              <a:noAutofit/>
            </a:bodyPr>
            <a:lstStyle/>
            <a:p>
              <a:pPr algn="ctr">
                <a:defRPr>
                  <a:solidFill>
                    <a:srgbClr val="FFFFFF"/>
                  </a:solidFill>
                  <a:latin typeface="Arial"/>
                  <a:ea typeface="Arial"/>
                  <a:cs typeface="Arial"/>
                  <a:sym typeface="Arial"/>
                </a:defRPr>
              </a:pPr>
              <a:endParaRPr/>
            </a:p>
          </p:txBody>
        </p:sp>
        <p:pic>
          <p:nvPicPr>
            <p:cNvPr id="115" name="Picture 7" descr="Picture 7"/>
            <p:cNvPicPr>
              <a:picLocks noChangeAspect="1"/>
            </p:cNvPicPr>
            <p:nvPr/>
          </p:nvPicPr>
          <p:blipFill>
            <a:blip r:embed="rId4"/>
            <a:stretch>
              <a:fillRect/>
            </a:stretch>
          </p:blipFill>
          <p:spPr>
            <a:xfrm>
              <a:off x="203661" y="173427"/>
              <a:ext cx="2262479" cy="735988"/>
            </a:xfrm>
            <a:prstGeom prst="rect">
              <a:avLst/>
            </a:prstGeom>
            <a:ln w="12700" cap="flat">
              <a:noFill/>
              <a:miter lim="400000"/>
            </a:ln>
            <a:effectLst/>
          </p:spPr>
        </p:pic>
      </p:grpSp>
      <p:sp>
        <p:nvSpPr>
          <p:cNvPr id="117" name="Slide Number"/>
          <p:cNvSpPr txBox="1">
            <a:spLocks noGrp="1"/>
          </p:cNvSpPr>
          <p:nvPr>
            <p:ph type="sldNum" sz="quarter" idx="2"/>
          </p:nvPr>
        </p:nvSpPr>
        <p:spPr>
          <a:xfrm>
            <a:off x="8463946" y="6224224"/>
            <a:ext cx="273654" cy="264253"/>
          </a:xfrm>
          <a:prstGeom prst="rect">
            <a:avLst/>
          </a:prstGeom>
        </p:spPr>
        <p:txBody>
          <a:bodyPr lIns="45718" tIns="45718" rIns="45718" bIns="45718"/>
          <a:lstStyle>
            <a:lvl1pPr>
              <a:defRPr>
                <a:solidFill>
                  <a:srgbClr val="000000"/>
                </a:solidFill>
                <a:latin typeface="Arial"/>
                <a:ea typeface="Arial"/>
                <a:cs typeface="Arial"/>
                <a:sym typeface="Arial"/>
              </a:defRPr>
            </a:lvl1pPr>
          </a:lstStyle>
          <a:p>
            <a:fld id="{86CB4B4D-7CA3-9044-876B-883B54F8677D}" type="slidenum">
              <a:t>‹#›</a:t>
            </a:fld>
            <a:endParaRPr/>
          </a:p>
        </p:txBody>
      </p:sp>
    </p:spTree>
    <p:extLst>
      <p:ext uri="{BB962C8B-B14F-4D97-AF65-F5344CB8AC3E}">
        <p14:creationId xmlns:p14="http://schemas.microsoft.com/office/powerpoint/2010/main" val="2519698017"/>
      </p:ext>
    </p:extLst>
  </p:cSld>
  <p:clrMapOvr>
    <a:masterClrMapping/>
  </p:clrMapOvr>
  <p:transition spd="med"/>
</p:sldLayout>
</file>

<file path=ppt/slideLayouts/slideLayout43.xml><?xml version="1.0" encoding="utf-8"?>
<p:sldLayout xmlns:a="http://schemas.openxmlformats.org/drawingml/2006/main" xmlns:r="http://schemas.openxmlformats.org/officeDocument/2006/relationships" xmlns:p="http://schemas.openxmlformats.org/presentationml/2006/main" type="tx">
  <p:cSld name="TITLE_AND_BODY">
    <p:spTree>
      <p:nvGrpSpPr>
        <p:cNvPr id="1" name=""/>
        <p:cNvGrpSpPr/>
        <p:nvPr/>
      </p:nvGrpSpPr>
      <p:grpSpPr>
        <a:xfrm>
          <a:off x="0" y="0"/>
          <a:ext cx="0" cy="0"/>
          <a:chOff x="0" y="0"/>
          <a:chExt cx="0" cy="0"/>
        </a:xfrm>
      </p:grpSpPr>
      <p:sp>
        <p:nvSpPr>
          <p:cNvPr id="272" name="Title Text"/>
          <p:cNvSpPr txBox="1">
            <a:spLocks noGrp="1"/>
          </p:cNvSpPr>
          <p:nvPr>
            <p:ph type="title"/>
          </p:nvPr>
        </p:nvSpPr>
        <p:spPr>
          <a:xfrm>
            <a:off x="415599" y="593366"/>
            <a:ext cx="11360802" cy="763601"/>
          </a:xfrm>
          <a:prstGeom prst="rect">
            <a:avLst/>
          </a:prstGeom>
        </p:spPr>
        <p:txBody>
          <a:bodyPr lIns="121899" tIns="121899" rIns="121899" bIns="121899" anchor="t"/>
          <a:lstStyle>
            <a:lvl1pPr defTabSz="1219200">
              <a:lnSpc>
                <a:spcPct val="100000"/>
              </a:lnSpc>
              <a:defRPr sz="3600">
                <a:latin typeface="Arial"/>
                <a:ea typeface="Arial"/>
                <a:cs typeface="Arial"/>
                <a:sym typeface="Arial"/>
              </a:defRPr>
            </a:lvl1pPr>
          </a:lstStyle>
          <a:p>
            <a:r>
              <a:t>Title Text</a:t>
            </a:r>
          </a:p>
        </p:txBody>
      </p:sp>
      <p:sp>
        <p:nvSpPr>
          <p:cNvPr id="273" name="Body Level One…"/>
          <p:cNvSpPr txBox="1">
            <a:spLocks noGrp="1"/>
          </p:cNvSpPr>
          <p:nvPr>
            <p:ph type="body" idx="1"/>
          </p:nvPr>
        </p:nvSpPr>
        <p:spPr>
          <a:xfrm>
            <a:off x="415599" y="1536633"/>
            <a:ext cx="11360802" cy="4555201"/>
          </a:xfrm>
          <a:prstGeom prst="rect">
            <a:avLst/>
          </a:prstGeom>
        </p:spPr>
        <p:txBody>
          <a:bodyPr lIns="121899" tIns="121899" rIns="121899" bIns="121899"/>
          <a:lstStyle>
            <a:lvl1pPr marL="571500" indent="-457200" defTabSz="1219200">
              <a:lnSpc>
                <a:spcPct val="115000"/>
              </a:lnSpc>
              <a:spcBef>
                <a:spcPts val="0"/>
              </a:spcBef>
              <a:buClr>
                <a:srgbClr val="595959"/>
              </a:buClr>
              <a:buSzPts val="2400"/>
              <a:buChar char="●"/>
              <a:defRPr sz="2400">
                <a:solidFill>
                  <a:srgbClr val="595959"/>
                </a:solidFill>
                <a:latin typeface="Arial"/>
                <a:ea typeface="Arial"/>
                <a:cs typeface="Arial"/>
                <a:sym typeface="Arial"/>
              </a:defRPr>
            </a:lvl1pPr>
            <a:lvl2pPr marL="1141185" indent="-544285" defTabSz="1219200">
              <a:lnSpc>
                <a:spcPct val="115000"/>
              </a:lnSpc>
              <a:spcBef>
                <a:spcPts val="0"/>
              </a:spcBef>
              <a:buClr>
                <a:srgbClr val="595959"/>
              </a:buClr>
              <a:buSzPts val="2400"/>
              <a:buChar char="○"/>
              <a:defRPr sz="2400">
                <a:solidFill>
                  <a:srgbClr val="595959"/>
                </a:solidFill>
                <a:latin typeface="Arial"/>
                <a:ea typeface="Arial"/>
                <a:cs typeface="Arial"/>
                <a:sym typeface="Arial"/>
              </a:defRPr>
            </a:lvl2pPr>
            <a:lvl3pPr marL="1598385" indent="-544285" defTabSz="1219200">
              <a:lnSpc>
                <a:spcPct val="115000"/>
              </a:lnSpc>
              <a:spcBef>
                <a:spcPts val="0"/>
              </a:spcBef>
              <a:buClr>
                <a:srgbClr val="595959"/>
              </a:buClr>
              <a:buSzPts val="2400"/>
              <a:buChar char="■"/>
              <a:defRPr sz="2400">
                <a:solidFill>
                  <a:srgbClr val="595959"/>
                </a:solidFill>
                <a:latin typeface="Arial"/>
                <a:ea typeface="Arial"/>
                <a:cs typeface="Arial"/>
                <a:sym typeface="Arial"/>
              </a:defRPr>
            </a:lvl3pPr>
            <a:lvl4pPr marL="2055585" indent="-544285" defTabSz="1219200">
              <a:lnSpc>
                <a:spcPct val="115000"/>
              </a:lnSpc>
              <a:spcBef>
                <a:spcPts val="0"/>
              </a:spcBef>
              <a:buClr>
                <a:srgbClr val="595959"/>
              </a:buClr>
              <a:buSzPts val="2400"/>
              <a:buChar char="●"/>
              <a:defRPr sz="2400">
                <a:solidFill>
                  <a:srgbClr val="595959"/>
                </a:solidFill>
                <a:latin typeface="Arial"/>
                <a:ea typeface="Arial"/>
                <a:cs typeface="Arial"/>
                <a:sym typeface="Arial"/>
              </a:defRPr>
            </a:lvl4pPr>
            <a:lvl5pPr marL="2512785" indent="-544285" defTabSz="1219200">
              <a:lnSpc>
                <a:spcPct val="115000"/>
              </a:lnSpc>
              <a:spcBef>
                <a:spcPts val="0"/>
              </a:spcBef>
              <a:buClr>
                <a:srgbClr val="595959"/>
              </a:buClr>
              <a:buSzPts val="2400"/>
              <a:buChar char="○"/>
              <a:defRPr sz="2400">
                <a:solidFill>
                  <a:srgbClr val="595959"/>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274" name="Slide Number"/>
          <p:cNvSpPr txBox="1">
            <a:spLocks noGrp="1"/>
          </p:cNvSpPr>
          <p:nvPr>
            <p:ph type="sldNum" sz="quarter" idx="2"/>
          </p:nvPr>
        </p:nvSpPr>
        <p:spPr>
          <a:xfrm>
            <a:off x="11602195" y="6271715"/>
            <a:ext cx="426016" cy="416615"/>
          </a:xfrm>
          <a:prstGeom prst="rect">
            <a:avLst/>
          </a:prstGeom>
        </p:spPr>
        <p:txBody>
          <a:bodyPr lIns="121899" tIns="121899" rIns="121899" bIns="121899">
            <a:normAutofit/>
          </a:bodyPr>
          <a:lstStyle>
            <a:lvl1pPr defTabSz="1219200">
              <a:defRPr>
                <a:solidFill>
                  <a:srgbClr val="595959"/>
                </a:solidFill>
                <a:latin typeface="Arial"/>
                <a:ea typeface="Arial"/>
                <a:cs typeface="Arial"/>
                <a:sym typeface="Arial"/>
              </a:defRPr>
            </a:lvl1pPr>
          </a:lstStyle>
          <a:p>
            <a:fld id="{86CB4B4D-7CA3-9044-876B-883B54F8677D}" type="slidenum">
              <a:t>‹#›</a:t>
            </a:fld>
            <a:endParaRPr/>
          </a:p>
        </p:txBody>
      </p:sp>
    </p:spTree>
    <p:extLst>
      <p:ext uri="{BB962C8B-B14F-4D97-AF65-F5344CB8AC3E}">
        <p14:creationId xmlns:p14="http://schemas.microsoft.com/office/powerpoint/2010/main" val="1073678406"/>
      </p:ext>
    </p:extLst>
  </p:cSld>
  <p:clrMapOvr>
    <a:masterClrMapping/>
  </p:clrMapOvr>
  <p:transition spd="med"/>
</p:sldLayout>
</file>

<file path=ppt/slideLayouts/slideLayout44.xml><?xml version="1.0" encoding="utf-8"?>
<p:sldLayout xmlns:a="http://schemas.openxmlformats.org/drawingml/2006/main" xmlns:r="http://schemas.openxmlformats.org/officeDocument/2006/relationships" xmlns:p="http://schemas.openxmlformats.org/presentationml/2006/main" type="tx">
  <p:cSld name="Leer">
    <p:spTree>
      <p:nvGrpSpPr>
        <p:cNvPr id="1" name=""/>
        <p:cNvGrpSpPr/>
        <p:nvPr/>
      </p:nvGrpSpPr>
      <p:grpSpPr>
        <a:xfrm>
          <a:off x="0" y="0"/>
          <a:ext cx="0" cy="0"/>
          <a:chOff x="0" y="0"/>
          <a:chExt cx="0" cy="0"/>
        </a:xfrm>
      </p:grpSpPr>
      <p:sp>
        <p:nvSpPr>
          <p:cNvPr id="365" name="Picture Placeholder 11"/>
          <p:cNvSpPr>
            <a:spLocks noGrp="1"/>
          </p:cNvSpPr>
          <p:nvPr>
            <p:ph type="pic" idx="21"/>
          </p:nvPr>
        </p:nvSpPr>
        <p:spPr>
          <a:xfrm>
            <a:off x="0" y="-3348"/>
            <a:ext cx="12192000" cy="6861349"/>
          </a:xfrm>
          <a:prstGeom prst="rect">
            <a:avLst/>
          </a:prstGeom>
        </p:spPr>
        <p:txBody>
          <a:bodyPr lIns="91439" rIns="91439">
            <a:noAutofit/>
          </a:bodyPr>
          <a:lstStyle/>
          <a:p>
            <a:endParaRPr/>
          </a:p>
        </p:txBody>
      </p:sp>
      <p:sp>
        <p:nvSpPr>
          <p:cNvPr id="366" name="Body Level One…"/>
          <p:cNvSpPr txBox="1">
            <a:spLocks noGrp="1"/>
          </p:cNvSpPr>
          <p:nvPr>
            <p:ph type="body" sz="quarter" idx="1"/>
          </p:nvPr>
        </p:nvSpPr>
        <p:spPr>
          <a:xfrm>
            <a:off x="1105382" y="1443935"/>
            <a:ext cx="9097703" cy="917298"/>
          </a:xfrm>
          <a:prstGeom prst="rect">
            <a:avLst/>
          </a:prstGeom>
        </p:spPr>
        <p:txBody>
          <a:bodyPr lIns="0" tIns="0" rIns="0" bIns="0"/>
          <a:lstStyle>
            <a:lvl1pPr marL="0" indent="0">
              <a:lnSpc>
                <a:spcPct val="150000"/>
              </a:lnSpc>
              <a:spcBef>
                <a:spcPts val="0"/>
              </a:spcBef>
              <a:buSzTx/>
              <a:buFontTx/>
              <a:buNone/>
              <a:defRPr sz="1800">
                <a:latin typeface="Arial"/>
                <a:ea typeface="Arial"/>
                <a:cs typeface="Arial"/>
                <a:sym typeface="Arial"/>
              </a:defRPr>
            </a:lvl1pPr>
            <a:lvl2pPr marL="0" indent="0">
              <a:lnSpc>
                <a:spcPct val="150000"/>
              </a:lnSpc>
              <a:spcBef>
                <a:spcPts val="0"/>
              </a:spcBef>
              <a:buSzTx/>
              <a:buFontTx/>
              <a:buNone/>
              <a:defRPr sz="1800">
                <a:latin typeface="Arial"/>
                <a:ea typeface="Arial"/>
                <a:cs typeface="Arial"/>
                <a:sym typeface="Arial"/>
              </a:defRPr>
            </a:lvl2pPr>
            <a:lvl3pPr marL="0" indent="0">
              <a:lnSpc>
                <a:spcPct val="150000"/>
              </a:lnSpc>
              <a:spcBef>
                <a:spcPts val="0"/>
              </a:spcBef>
              <a:buSzTx/>
              <a:buFontTx/>
              <a:buNone/>
              <a:defRPr sz="1800">
                <a:latin typeface="Arial"/>
                <a:ea typeface="Arial"/>
                <a:cs typeface="Arial"/>
                <a:sym typeface="Arial"/>
              </a:defRPr>
            </a:lvl3pPr>
            <a:lvl4pPr marL="0" indent="0">
              <a:lnSpc>
                <a:spcPct val="150000"/>
              </a:lnSpc>
              <a:spcBef>
                <a:spcPts val="0"/>
              </a:spcBef>
              <a:buSzTx/>
              <a:buFontTx/>
              <a:buNone/>
              <a:defRPr sz="1800">
                <a:latin typeface="Arial"/>
                <a:ea typeface="Arial"/>
                <a:cs typeface="Arial"/>
                <a:sym typeface="Arial"/>
              </a:defRPr>
            </a:lvl4pPr>
            <a:lvl5pPr marL="0" indent="0">
              <a:lnSpc>
                <a:spcPct val="150000"/>
              </a:lnSpc>
              <a:spcBef>
                <a:spcPts val="0"/>
              </a:spcBef>
              <a:buSzTx/>
              <a:buFontTx/>
              <a:buNone/>
              <a:defRPr sz="1800">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367" name="Title Text"/>
          <p:cNvSpPr txBox="1">
            <a:spLocks noGrp="1"/>
          </p:cNvSpPr>
          <p:nvPr>
            <p:ph type="title"/>
          </p:nvPr>
        </p:nvSpPr>
        <p:spPr>
          <a:xfrm>
            <a:off x="1105383" y="902822"/>
            <a:ext cx="9097700" cy="622140"/>
          </a:xfrm>
          <a:prstGeom prst="rect">
            <a:avLst/>
          </a:prstGeom>
        </p:spPr>
        <p:txBody>
          <a:bodyPr lIns="45718" tIns="45718" rIns="45718" bIns="45718" anchor="t"/>
          <a:lstStyle>
            <a:lvl1pPr>
              <a:defRPr sz="3600">
                <a:solidFill>
                  <a:srgbClr val="E31B2F"/>
                </a:solidFill>
                <a:latin typeface="Arial"/>
                <a:ea typeface="Arial"/>
                <a:cs typeface="Arial"/>
                <a:sym typeface="Arial"/>
              </a:defRPr>
            </a:lvl1pPr>
          </a:lstStyle>
          <a:p>
            <a:r>
              <a:t>Title Text</a:t>
            </a:r>
          </a:p>
        </p:txBody>
      </p:sp>
      <p:sp>
        <p:nvSpPr>
          <p:cNvPr id="368" name="Straight Connector 4"/>
          <p:cNvSpPr/>
          <p:nvPr/>
        </p:nvSpPr>
        <p:spPr>
          <a:xfrm>
            <a:off x="1116957" y="515248"/>
            <a:ext cx="821803" cy="1"/>
          </a:xfrm>
          <a:prstGeom prst="line">
            <a:avLst/>
          </a:prstGeom>
          <a:ln w="76200">
            <a:solidFill>
              <a:srgbClr val="E31B2F"/>
            </a:solidFill>
          </a:ln>
        </p:spPr>
        <p:txBody>
          <a:bodyPr lIns="45718" tIns="45718" rIns="45718" bIns="45718"/>
          <a:lstStyle/>
          <a:p>
            <a:pPr>
              <a:defRPr>
                <a:latin typeface="+mn-lt"/>
                <a:ea typeface="+mn-ea"/>
                <a:cs typeface="+mn-cs"/>
                <a:sym typeface="Helvetica"/>
              </a:defRPr>
            </a:pPr>
            <a:endParaRPr/>
          </a:p>
        </p:txBody>
      </p:sp>
      <p:pic>
        <p:nvPicPr>
          <p:cNvPr id="369" name="Picture 5" descr="Picture 5"/>
          <p:cNvPicPr>
            <a:picLocks noChangeAspect="1"/>
          </p:cNvPicPr>
          <p:nvPr/>
        </p:nvPicPr>
        <p:blipFill>
          <a:blip r:embed="rId2"/>
          <a:stretch>
            <a:fillRect/>
          </a:stretch>
        </p:blipFill>
        <p:spPr>
          <a:xfrm>
            <a:off x="10076505" y="6010583"/>
            <a:ext cx="2115495" cy="847419"/>
          </a:xfrm>
          <a:prstGeom prst="rect">
            <a:avLst/>
          </a:prstGeom>
          <a:ln w="12700">
            <a:miter lim="400000"/>
          </a:ln>
        </p:spPr>
      </p:pic>
      <p:pic>
        <p:nvPicPr>
          <p:cNvPr id="370" name="Picture 6" descr="Picture 6"/>
          <p:cNvPicPr>
            <a:picLocks noChangeAspect="1"/>
          </p:cNvPicPr>
          <p:nvPr/>
        </p:nvPicPr>
        <p:blipFill>
          <a:blip r:embed="rId2"/>
          <a:stretch>
            <a:fillRect/>
          </a:stretch>
        </p:blipFill>
        <p:spPr>
          <a:xfrm>
            <a:off x="10078293" y="6010583"/>
            <a:ext cx="2115497" cy="847419"/>
          </a:xfrm>
          <a:prstGeom prst="rect">
            <a:avLst/>
          </a:prstGeom>
          <a:ln w="12700">
            <a:miter lim="400000"/>
          </a:ln>
        </p:spPr>
      </p:pic>
      <p:pic>
        <p:nvPicPr>
          <p:cNvPr id="371" name="Picture 7" descr="Picture 7"/>
          <p:cNvPicPr>
            <a:picLocks noChangeAspect="1"/>
          </p:cNvPicPr>
          <p:nvPr/>
        </p:nvPicPr>
        <p:blipFill>
          <a:blip r:embed="rId3"/>
          <a:srcRect t="44930" b="18172"/>
          <a:stretch>
            <a:fillRect/>
          </a:stretch>
        </p:blipFill>
        <p:spPr>
          <a:xfrm>
            <a:off x="0" y="6008966"/>
            <a:ext cx="12192000" cy="849034"/>
          </a:xfrm>
          <a:prstGeom prst="rect">
            <a:avLst/>
          </a:prstGeom>
          <a:ln w="12700">
            <a:miter lim="400000"/>
          </a:ln>
        </p:spPr>
      </p:pic>
      <p:sp>
        <p:nvSpPr>
          <p:cNvPr id="372" name="Slide Number"/>
          <p:cNvSpPr txBox="1">
            <a:spLocks noGrp="1"/>
          </p:cNvSpPr>
          <p:nvPr>
            <p:ph type="sldNum" sz="quarter" idx="2"/>
          </p:nvPr>
        </p:nvSpPr>
        <p:spPr>
          <a:xfrm>
            <a:off x="11080148" y="6406787"/>
            <a:ext cx="273652" cy="264251"/>
          </a:xfrm>
          <a:prstGeom prst="rect">
            <a:avLst/>
          </a:prstGeom>
        </p:spPr>
        <p:txBody>
          <a:bodyPr lIns="45718" tIns="45718" rIns="45718" bIns="45718"/>
          <a:lstStyle>
            <a:lvl1pPr>
              <a:defRPr>
                <a:solidFill>
                  <a:srgbClr val="888888"/>
                </a:solidFill>
                <a:latin typeface="Arial"/>
                <a:ea typeface="Arial"/>
                <a:cs typeface="Arial"/>
                <a:sym typeface="Arial"/>
              </a:defRPr>
            </a:lvl1pPr>
          </a:lstStyle>
          <a:p>
            <a:fld id="{86CB4B4D-7CA3-9044-876B-883B54F8677D}" type="slidenum">
              <a:t>‹#›</a:t>
            </a:fld>
            <a:endParaRPr/>
          </a:p>
        </p:txBody>
      </p:sp>
    </p:spTree>
    <p:extLst>
      <p:ext uri="{BB962C8B-B14F-4D97-AF65-F5344CB8AC3E}">
        <p14:creationId xmlns:p14="http://schemas.microsoft.com/office/powerpoint/2010/main" val="885009604"/>
      </p:ext>
    </p:extLst>
  </p:cSld>
  <p:clrMapOvr>
    <a:masterClrMapping/>
  </p:clrMapOvr>
  <p:transition spd="med"/>
</p:sldLayout>
</file>

<file path=ppt/slideLayouts/slideLayout45.xml><?xml version="1.0" encoding="utf-8"?>
<p:sldLayout xmlns:a="http://schemas.openxmlformats.org/drawingml/2006/main" xmlns:r="http://schemas.openxmlformats.org/officeDocument/2006/relationships" xmlns:p="http://schemas.openxmlformats.org/presentationml/2006/main" type="tx">
  <p:cSld name="Empty blue">
    <p:bg>
      <p:bgPr>
        <a:solidFill>
          <a:srgbClr val="0C2344"/>
        </a:solidFill>
        <a:effectLst/>
      </p:bgPr>
    </p:bg>
    <p:spTree>
      <p:nvGrpSpPr>
        <p:cNvPr id="1" name=""/>
        <p:cNvGrpSpPr/>
        <p:nvPr/>
      </p:nvGrpSpPr>
      <p:grpSpPr>
        <a:xfrm>
          <a:off x="0" y="0"/>
          <a:ext cx="0" cy="0"/>
          <a:chOff x="0" y="0"/>
          <a:chExt cx="0" cy="0"/>
        </a:xfrm>
      </p:grpSpPr>
      <p:sp>
        <p:nvSpPr>
          <p:cNvPr id="349" name="Slide Number"/>
          <p:cNvSpPr txBox="1">
            <a:spLocks noGrp="1"/>
          </p:cNvSpPr>
          <p:nvPr>
            <p:ph type="sldNum" sz="quarter" idx="2"/>
          </p:nvPr>
        </p:nvSpPr>
        <p:spPr>
          <a:xfrm>
            <a:off x="5892800" y="6172200"/>
            <a:ext cx="2844800" cy="368301"/>
          </a:xfrm>
          <a:prstGeom prst="rect">
            <a:avLst/>
          </a:prstGeom>
        </p:spPr>
        <p:txBody>
          <a:bodyPr/>
          <a:lstStyle>
            <a:lvl1pPr>
              <a:defRPr>
                <a:solidFill>
                  <a:srgbClr val="0C2344"/>
                </a:solidFill>
                <a:latin typeface="Arial"/>
                <a:ea typeface="Arial"/>
                <a:cs typeface="Arial"/>
                <a:sym typeface="Arial"/>
              </a:defRPr>
            </a:lvl1pPr>
          </a:lstStyle>
          <a:p>
            <a:fld id="{86CB4B4D-7CA3-9044-876B-883B54F8677D}" type="slidenum">
              <a:t>‹#›</a:t>
            </a:fld>
            <a:endParaRPr/>
          </a:p>
        </p:txBody>
      </p:sp>
    </p:spTree>
    <p:extLst>
      <p:ext uri="{BB962C8B-B14F-4D97-AF65-F5344CB8AC3E}">
        <p14:creationId xmlns:p14="http://schemas.microsoft.com/office/powerpoint/2010/main" val="1440176528"/>
      </p:ext>
    </p:extLst>
  </p:cSld>
  <p:clrMapOvr>
    <a:masterClrMapping/>
  </p:clrMapOvr>
  <p:transition spd="med"/>
</p:sldLayout>
</file>

<file path=ppt/slideLayouts/slideLayout46.xml><?xml version="1.0" encoding="utf-8"?>
<p:sldLayout xmlns:a="http://schemas.openxmlformats.org/drawingml/2006/main" xmlns:r="http://schemas.openxmlformats.org/officeDocument/2006/relationships" xmlns:p="http://schemas.openxmlformats.org/presentationml/2006/main" type="tx">
  <p:cSld name="4_Title and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48" name="Title Text"/>
          <p:cNvSpPr txBox="1">
            <a:spLocks noGrp="1"/>
          </p:cNvSpPr>
          <p:nvPr>
            <p:ph type="title"/>
          </p:nvPr>
        </p:nvSpPr>
        <p:spPr>
          <a:xfrm>
            <a:off x="838200" y="688157"/>
            <a:ext cx="10515600" cy="848413"/>
          </a:xfrm>
          <a:prstGeom prst="rect">
            <a:avLst/>
          </a:prstGeom>
        </p:spPr>
        <p:txBody>
          <a:bodyPr/>
          <a:lstStyle>
            <a:lvl1pPr>
              <a:defRPr sz="3200" b="1" cap="all">
                <a:latin typeface="Arial"/>
                <a:ea typeface="Arial"/>
                <a:cs typeface="Arial"/>
                <a:sym typeface="Arial"/>
              </a:defRPr>
            </a:lvl1pPr>
          </a:lstStyle>
          <a:p>
            <a:r>
              <a:t>Title Text</a:t>
            </a:r>
          </a:p>
        </p:txBody>
      </p:sp>
      <p:sp>
        <p:nvSpPr>
          <p:cNvPr id="149" name="Picture Placeholder 3"/>
          <p:cNvSpPr>
            <a:spLocks noGrp="1"/>
          </p:cNvSpPr>
          <p:nvPr>
            <p:ph type="pic" idx="21"/>
          </p:nvPr>
        </p:nvSpPr>
        <p:spPr>
          <a:xfrm>
            <a:off x="957197" y="1825625"/>
            <a:ext cx="10755379" cy="3798888"/>
          </a:xfrm>
          <a:prstGeom prst="rect">
            <a:avLst/>
          </a:prstGeom>
        </p:spPr>
        <p:txBody>
          <a:bodyPr lIns="91439" rIns="91439">
            <a:noAutofit/>
          </a:bodyPr>
          <a:lstStyle/>
          <a:p>
            <a:endParaRPr/>
          </a:p>
        </p:txBody>
      </p:sp>
      <p:sp>
        <p:nvSpPr>
          <p:cNvPr id="150" name="Straight Connector 1"/>
          <p:cNvSpPr/>
          <p:nvPr/>
        </p:nvSpPr>
        <p:spPr>
          <a:xfrm>
            <a:off x="957197" y="1536569"/>
            <a:ext cx="871201" cy="1"/>
          </a:xfrm>
          <a:prstGeom prst="line">
            <a:avLst/>
          </a:prstGeom>
          <a:ln w="76200">
            <a:solidFill>
              <a:srgbClr val="515687"/>
            </a:solidFill>
            <a:miter/>
          </a:ln>
        </p:spPr>
        <p:txBody>
          <a:bodyPr lIns="45719" rIns="45719"/>
          <a:lstStyle/>
          <a:p>
            <a:pPr>
              <a:defRPr>
                <a:latin typeface="Arial"/>
                <a:ea typeface="Arial"/>
                <a:cs typeface="Arial"/>
                <a:sym typeface="Arial"/>
              </a:defRPr>
            </a:pPr>
            <a:endParaRPr/>
          </a:p>
        </p:txBody>
      </p:sp>
      <p:sp>
        <p:nvSpPr>
          <p:cNvPr id="151" name="Slide Number"/>
          <p:cNvSpPr txBox="1">
            <a:spLocks noGrp="1"/>
          </p:cNvSpPr>
          <p:nvPr>
            <p:ph type="sldNum" sz="quarter" idx="2"/>
          </p:nvPr>
        </p:nvSpPr>
        <p:spPr>
          <a:xfrm>
            <a:off x="5892800" y="6172200"/>
            <a:ext cx="2844800" cy="368301"/>
          </a:xfrm>
          <a:prstGeom prst="rect">
            <a:avLst/>
          </a:prstGeom>
        </p:spPr>
        <p:txBody>
          <a:bodyPr/>
          <a:lstStyle>
            <a:lvl1pPr>
              <a:defRPr>
                <a:solidFill>
                  <a:srgbClr val="000000"/>
                </a:solidFill>
                <a:latin typeface="Arial"/>
                <a:ea typeface="Arial"/>
                <a:cs typeface="Arial"/>
                <a:sym typeface="Arial"/>
              </a:defRPr>
            </a:lvl1pPr>
          </a:lstStyle>
          <a:p>
            <a:fld id="{86CB4B4D-7CA3-9044-876B-883B54F8677D}" type="slidenum">
              <a:t>‹#›</a:t>
            </a:fld>
            <a:endParaRPr/>
          </a:p>
        </p:txBody>
      </p:sp>
    </p:spTree>
    <p:extLst>
      <p:ext uri="{BB962C8B-B14F-4D97-AF65-F5344CB8AC3E}">
        <p14:creationId xmlns:p14="http://schemas.microsoft.com/office/powerpoint/2010/main" val="1555261355"/>
      </p:ext>
    </p:extLst>
  </p:cSld>
  <p:clrMapOvr>
    <a:masterClrMapping/>
  </p:clrMapOvr>
  <p:transition spd="med"/>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Title Slide 07">
    <p:bg>
      <p:bgPr>
        <a:solidFill>
          <a:schemeClr val="tx1"/>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D48B59A3-307D-E60E-D062-6CCDD163B8E2}"/>
              </a:ext>
            </a:extLst>
          </p:cNvPr>
          <p:cNvPicPr>
            <a:picLocks noChangeAspect="1"/>
          </p:cNvPicPr>
          <p:nvPr userDrawn="1"/>
        </p:nvPicPr>
        <p:blipFill rotWithShape="1">
          <a:blip r:embed="rId2"/>
          <a:srcRect l="50510"/>
          <a:stretch/>
        </p:blipFill>
        <p:spPr>
          <a:xfrm>
            <a:off x="8801100" y="0"/>
            <a:ext cx="3390900" cy="6858000"/>
          </a:xfrm>
          <a:prstGeom prst="rect">
            <a:avLst/>
          </a:prstGeom>
        </p:spPr>
      </p:pic>
      <p:sp>
        <p:nvSpPr>
          <p:cNvPr id="15" name="Text Placeholder 9">
            <a:extLst>
              <a:ext uri="{FF2B5EF4-FFF2-40B4-BE49-F238E27FC236}">
                <a16:creationId xmlns:a16="http://schemas.microsoft.com/office/drawing/2014/main" id="{F5377452-EF6F-DD3A-9D94-739ADBF4FDEE}"/>
              </a:ext>
            </a:extLst>
          </p:cNvPr>
          <p:cNvSpPr>
            <a:spLocks noGrp="1"/>
          </p:cNvSpPr>
          <p:nvPr>
            <p:ph type="body" sz="half" idx="11" hasCustomPrompt="1"/>
          </p:nvPr>
        </p:nvSpPr>
        <p:spPr>
          <a:xfrm>
            <a:off x="540989" y="5973701"/>
            <a:ext cx="4399023" cy="193899"/>
          </a:xfrm>
          <a:prstGeom prst="rect">
            <a:avLst/>
          </a:prstGeom>
        </p:spPr>
        <p:txBody>
          <a:bodyPr wrap="square" lIns="0" tIns="0" rIns="0" bIns="0">
            <a:spAutoFit/>
          </a:bodyPr>
          <a:lstStyle>
            <a:lvl1pPr marL="0" indent="0">
              <a:buNone/>
              <a:tabLst>
                <a:tab pos="2214563" algn="l"/>
              </a:tabLst>
              <a:defRPr sz="1400">
                <a:solidFill>
                  <a:schemeClr val="bg1"/>
                </a:solidFill>
              </a:defRPr>
            </a:lvl1pPr>
          </a:lstStyle>
          <a:p>
            <a:r>
              <a:rPr lang="en-US"/>
              <a:t>Date, version, email address</a:t>
            </a:r>
          </a:p>
        </p:txBody>
      </p:sp>
      <p:sp>
        <p:nvSpPr>
          <p:cNvPr id="17" name="Title 1">
            <a:extLst>
              <a:ext uri="{FF2B5EF4-FFF2-40B4-BE49-F238E27FC236}">
                <a16:creationId xmlns:a16="http://schemas.microsoft.com/office/drawing/2014/main" id="{350A5234-0286-461D-1D8A-DA8FFA7A66EB}"/>
              </a:ext>
            </a:extLst>
          </p:cNvPr>
          <p:cNvSpPr>
            <a:spLocks noGrp="1"/>
          </p:cNvSpPr>
          <p:nvPr>
            <p:ph type="title"/>
          </p:nvPr>
        </p:nvSpPr>
        <p:spPr>
          <a:xfrm>
            <a:off x="515938" y="2330676"/>
            <a:ext cx="7793671" cy="1108075"/>
          </a:xfrm>
          <a:prstGeom prst="rect">
            <a:avLst/>
          </a:prstGeom>
        </p:spPr>
        <p:txBody>
          <a:bodyPr lIns="0" tIns="0" rIns="0" bIns="0" anchor="b" anchorCtr="0">
            <a:noAutofit/>
          </a:bodyPr>
          <a:lstStyle>
            <a:lvl1pPr>
              <a:defRPr sz="4400">
                <a:solidFill>
                  <a:schemeClr val="accent2"/>
                </a:solidFill>
              </a:defRPr>
            </a:lvl1pPr>
          </a:lstStyle>
          <a:p>
            <a:r>
              <a:rPr lang="en-GB"/>
              <a:t>Click to edit Master title style</a:t>
            </a:r>
            <a:endParaRPr lang="en-US"/>
          </a:p>
        </p:txBody>
      </p:sp>
      <p:pic>
        <p:nvPicPr>
          <p:cNvPr id="18" name="Picture 17">
            <a:extLst>
              <a:ext uri="{FF2B5EF4-FFF2-40B4-BE49-F238E27FC236}">
                <a16:creationId xmlns:a16="http://schemas.microsoft.com/office/drawing/2014/main" id="{13529FFE-074E-312F-2162-C0117BEB2CD7}"/>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515939" y="584233"/>
            <a:ext cx="2061005" cy="599546"/>
          </a:xfrm>
          <a:prstGeom prst="rect">
            <a:avLst/>
          </a:prstGeom>
        </p:spPr>
      </p:pic>
    </p:spTree>
    <p:extLst>
      <p:ext uri="{BB962C8B-B14F-4D97-AF65-F5344CB8AC3E}">
        <p14:creationId xmlns:p14="http://schemas.microsoft.com/office/powerpoint/2010/main" val="260616184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1 Column Text 01">
    <p:bg>
      <p:bgPr>
        <a:solidFill>
          <a:schemeClr val="bg1"/>
        </a:solidFill>
        <a:effectLst/>
      </p:bgPr>
    </p:bg>
    <p:spTree>
      <p:nvGrpSpPr>
        <p:cNvPr id="1" name=""/>
        <p:cNvGrpSpPr/>
        <p:nvPr/>
      </p:nvGrpSpPr>
      <p:grpSpPr>
        <a:xfrm>
          <a:off x="0" y="0"/>
          <a:ext cx="0" cy="0"/>
          <a:chOff x="0" y="0"/>
          <a:chExt cx="0" cy="0"/>
        </a:xfrm>
      </p:grpSpPr>
      <p:sp>
        <p:nvSpPr>
          <p:cNvPr id="11" name="Slide Number Placeholder 10">
            <a:extLst>
              <a:ext uri="{FF2B5EF4-FFF2-40B4-BE49-F238E27FC236}">
                <a16:creationId xmlns:a16="http://schemas.microsoft.com/office/drawing/2014/main" id="{AD26F03A-A921-0BC3-D6AC-6469052A0330}"/>
              </a:ext>
            </a:extLst>
          </p:cNvPr>
          <p:cNvSpPr>
            <a:spLocks noGrp="1"/>
          </p:cNvSpPr>
          <p:nvPr>
            <p:ph type="sldNum" sz="quarter" idx="10"/>
          </p:nvPr>
        </p:nvSpPr>
        <p:spPr>
          <a:xfrm>
            <a:off x="8932861" y="6331207"/>
            <a:ext cx="2743200" cy="365125"/>
          </a:xfrm>
          <a:prstGeom prst="rect">
            <a:avLst/>
          </a:prstGeom>
        </p:spPr>
        <p:txBody>
          <a:bodyPr/>
          <a:lstStyle/>
          <a:p>
            <a:fld id="{6329CC97-BE23-6A42-8BDE-38385AC882FA}" type="slidenum">
              <a:rPr lang="en-US" smtClean="0"/>
              <a:t>‹#›</a:t>
            </a:fld>
            <a:endParaRPr lang="en-US" dirty="0"/>
          </a:p>
        </p:txBody>
      </p:sp>
      <p:sp>
        <p:nvSpPr>
          <p:cNvPr id="8" name="Content Placeholder 2">
            <a:extLst>
              <a:ext uri="{FF2B5EF4-FFF2-40B4-BE49-F238E27FC236}">
                <a16:creationId xmlns:a16="http://schemas.microsoft.com/office/drawing/2014/main" id="{C31358E9-9D4B-91F9-E87C-C4441FAA9551}"/>
              </a:ext>
            </a:extLst>
          </p:cNvPr>
          <p:cNvSpPr>
            <a:spLocks noGrp="1"/>
          </p:cNvSpPr>
          <p:nvPr>
            <p:ph sz="half" idx="1"/>
          </p:nvPr>
        </p:nvSpPr>
        <p:spPr>
          <a:xfrm>
            <a:off x="515938" y="1623552"/>
            <a:ext cx="11160125" cy="3845263"/>
          </a:xfrm>
          <a:prstGeom prst="rect">
            <a:avLst/>
          </a:prstGeom>
          <a:noFill/>
          <a:ln>
            <a:noFill/>
          </a:ln>
        </p:spPr>
        <p:txBody>
          <a:bodyPr lIns="0" tIns="0" rIns="0" b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2" name="Title 16">
            <a:extLst>
              <a:ext uri="{FF2B5EF4-FFF2-40B4-BE49-F238E27FC236}">
                <a16:creationId xmlns:a16="http://schemas.microsoft.com/office/drawing/2014/main" id="{84E5165B-CAD9-E257-BC8B-459948007512}"/>
              </a:ext>
            </a:extLst>
          </p:cNvPr>
          <p:cNvSpPr>
            <a:spLocks noGrp="1"/>
          </p:cNvSpPr>
          <p:nvPr>
            <p:ph type="title"/>
          </p:nvPr>
        </p:nvSpPr>
        <p:spPr>
          <a:xfrm>
            <a:off x="515939" y="848183"/>
            <a:ext cx="8416921" cy="332399"/>
          </a:xfrm>
        </p:spPr>
        <p:txBody>
          <a:bodyPr/>
          <a:lstStyle>
            <a:lvl1pPr>
              <a:defRPr>
                <a:solidFill>
                  <a:schemeClr val="tx1"/>
                </a:solidFill>
              </a:defRPr>
            </a:lvl1pPr>
          </a:lstStyle>
          <a:p>
            <a:r>
              <a:rPr lang="en-GB"/>
              <a:t>Click to edit Master title style</a:t>
            </a:r>
            <a:endParaRPr lang="en-US"/>
          </a:p>
        </p:txBody>
      </p:sp>
    </p:spTree>
    <p:extLst>
      <p:ext uri="{BB962C8B-B14F-4D97-AF65-F5344CB8AC3E}">
        <p14:creationId xmlns:p14="http://schemas.microsoft.com/office/powerpoint/2010/main" val="412590796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Closing Slide 01">
    <p:bg>
      <p:bgPr>
        <a:solidFill>
          <a:schemeClr val="tx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E34915DC-00E8-B683-81EF-691B80AB2495}"/>
              </a:ext>
            </a:extLst>
          </p:cNvPr>
          <p:cNvSpPr>
            <a:spLocks noGrp="1"/>
          </p:cNvSpPr>
          <p:nvPr>
            <p:ph type="title" hasCustomPrompt="1"/>
          </p:nvPr>
        </p:nvSpPr>
        <p:spPr>
          <a:xfrm>
            <a:off x="515938" y="2564356"/>
            <a:ext cx="6122605" cy="1108075"/>
          </a:xfrm>
          <a:prstGeom prst="rect">
            <a:avLst/>
          </a:prstGeom>
        </p:spPr>
        <p:txBody>
          <a:bodyPr lIns="0" tIns="0" rIns="0" bIns="0" anchor="b" anchorCtr="0">
            <a:noAutofit/>
          </a:bodyPr>
          <a:lstStyle>
            <a:lvl1pPr>
              <a:defRPr sz="4400">
                <a:solidFill>
                  <a:schemeClr val="accent3"/>
                </a:solidFill>
              </a:defRPr>
            </a:lvl1pPr>
          </a:lstStyle>
          <a:p>
            <a:r>
              <a:rPr lang="en-GB"/>
              <a:t>Thank you</a:t>
            </a:r>
            <a:endParaRPr lang="en-US"/>
          </a:p>
        </p:txBody>
      </p:sp>
      <p:pic>
        <p:nvPicPr>
          <p:cNvPr id="2" name="Picture 1">
            <a:extLst>
              <a:ext uri="{FF2B5EF4-FFF2-40B4-BE49-F238E27FC236}">
                <a16:creationId xmlns:a16="http://schemas.microsoft.com/office/drawing/2014/main" id="{05C51CCE-B77A-002F-FA72-8855FCCF3AA9}"/>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515939" y="584233"/>
            <a:ext cx="2061005" cy="599546"/>
          </a:xfrm>
          <a:prstGeom prst="rect">
            <a:avLst/>
          </a:prstGeom>
        </p:spPr>
      </p:pic>
    </p:spTree>
    <p:extLst>
      <p:ext uri="{BB962C8B-B14F-4D97-AF65-F5344CB8AC3E}">
        <p14:creationId xmlns:p14="http://schemas.microsoft.com/office/powerpoint/2010/main" val="2680620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ogo &amp; Gene Stripe">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62732626"/>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446F5B-D08F-B490-CD09-6C4CC2E6FFD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C34FA93-EE79-EA02-E8B4-84D5EDC9834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C09DDFE-77A0-AE80-D032-32506ED26CB7}"/>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0869C252-ED99-2FAD-D18A-5CC6750A58D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F8813BB-161C-5A55-C68B-D31FD535EC80}"/>
              </a:ext>
            </a:extLst>
          </p:cNvPr>
          <p:cNvSpPr>
            <a:spLocks noGrp="1"/>
          </p:cNvSpPr>
          <p:nvPr>
            <p:ph type="sldNum" sz="quarter" idx="12"/>
          </p:nvPr>
        </p:nvSpPr>
        <p:spPr/>
        <p:txBody>
          <a:bodyPr/>
          <a:lstStyle/>
          <a:p>
            <a:fld id="{82B88B6C-3AE7-4740-AB28-8F4E8A23725F}" type="slidenum">
              <a:rPr lang="en-US" smtClean="0"/>
              <a:t>‹#›</a:t>
            </a:fld>
            <a:endParaRPr lang="en-US"/>
          </a:p>
        </p:txBody>
      </p:sp>
    </p:spTree>
    <p:extLst>
      <p:ext uri="{BB962C8B-B14F-4D97-AF65-F5344CB8AC3E}">
        <p14:creationId xmlns:p14="http://schemas.microsoft.com/office/powerpoint/2010/main" val="80418631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8FD9FE-A640-43F7-459A-719D80790ED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2B27F27-832C-B51C-1DC9-E493E22CA1D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E7E076D-A901-C3F9-1668-CE85F0083B4E}"/>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08019CA6-2A63-51CA-FE1E-4727675DD1E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3D7D422-D360-1F44-0A05-2B27004C2D94}"/>
              </a:ext>
            </a:extLst>
          </p:cNvPr>
          <p:cNvSpPr>
            <a:spLocks noGrp="1"/>
          </p:cNvSpPr>
          <p:nvPr>
            <p:ph type="sldNum" sz="quarter" idx="12"/>
          </p:nvPr>
        </p:nvSpPr>
        <p:spPr/>
        <p:txBody>
          <a:bodyPr/>
          <a:lstStyle/>
          <a:p>
            <a:fld id="{82B88B6C-3AE7-4740-AB28-8F4E8A23725F}" type="slidenum">
              <a:rPr lang="en-US" smtClean="0"/>
              <a:t>‹#›</a:t>
            </a:fld>
            <a:endParaRPr lang="en-US"/>
          </a:p>
        </p:txBody>
      </p:sp>
    </p:spTree>
    <p:extLst>
      <p:ext uri="{BB962C8B-B14F-4D97-AF65-F5344CB8AC3E}">
        <p14:creationId xmlns:p14="http://schemas.microsoft.com/office/powerpoint/2010/main" val="369836875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F3C837-5B69-CFAD-64C0-8C13C134141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4FBA0CE-4775-EBE9-5701-D3128CC91BE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4E49F1D-BF15-81A9-6D08-23853D37C53F}"/>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E4EDEC41-DC84-CEBC-5693-BDF4FDC8EB7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4013D1-2266-9D99-E4E4-AE0DAD2865F0}"/>
              </a:ext>
            </a:extLst>
          </p:cNvPr>
          <p:cNvSpPr>
            <a:spLocks noGrp="1"/>
          </p:cNvSpPr>
          <p:nvPr>
            <p:ph type="sldNum" sz="quarter" idx="12"/>
          </p:nvPr>
        </p:nvSpPr>
        <p:spPr/>
        <p:txBody>
          <a:bodyPr/>
          <a:lstStyle/>
          <a:p>
            <a:fld id="{82B88B6C-3AE7-4740-AB28-8F4E8A23725F}" type="slidenum">
              <a:rPr lang="en-US" smtClean="0"/>
              <a:t>‹#›</a:t>
            </a:fld>
            <a:endParaRPr lang="en-US"/>
          </a:p>
        </p:txBody>
      </p:sp>
    </p:spTree>
    <p:extLst>
      <p:ext uri="{BB962C8B-B14F-4D97-AF65-F5344CB8AC3E}">
        <p14:creationId xmlns:p14="http://schemas.microsoft.com/office/powerpoint/2010/main" val="37620421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49F04F-F68A-485F-3FE8-E915FCC8024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508EE5E-F1AC-93A9-7F4E-EA494A5BB07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718667A-23A1-990F-4748-8965BE26421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3A896A9-B038-4363-E957-6C1A1AB15A76}"/>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9A842490-E8BD-4FAF-623E-B14AABADE42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E5DEE27-1A86-3A6B-123C-787CD207D3DF}"/>
              </a:ext>
            </a:extLst>
          </p:cNvPr>
          <p:cNvSpPr>
            <a:spLocks noGrp="1"/>
          </p:cNvSpPr>
          <p:nvPr>
            <p:ph type="sldNum" sz="quarter" idx="12"/>
          </p:nvPr>
        </p:nvSpPr>
        <p:spPr/>
        <p:txBody>
          <a:bodyPr/>
          <a:lstStyle/>
          <a:p>
            <a:fld id="{82B88B6C-3AE7-4740-AB28-8F4E8A23725F}" type="slidenum">
              <a:rPr lang="en-US" smtClean="0"/>
              <a:t>‹#›</a:t>
            </a:fld>
            <a:endParaRPr lang="en-US"/>
          </a:p>
        </p:txBody>
      </p:sp>
    </p:spTree>
    <p:extLst>
      <p:ext uri="{BB962C8B-B14F-4D97-AF65-F5344CB8AC3E}">
        <p14:creationId xmlns:p14="http://schemas.microsoft.com/office/powerpoint/2010/main" val="246811414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377EE4-CBE2-25E1-9360-3364E246C79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7334A3A-FE4C-366F-9C01-30BDD285AB6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B211202-0322-A437-3686-970CBF1517F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28ABF74-7C43-CD25-5C0F-CA0F00FF261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DE0724B-1EAA-EC43-CBA8-446DD32D1E4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DA5DB8A-986B-04F3-BAFA-26367CB00375}"/>
              </a:ext>
            </a:extLst>
          </p:cNvPr>
          <p:cNvSpPr>
            <a:spLocks noGrp="1"/>
          </p:cNvSpPr>
          <p:nvPr>
            <p:ph type="dt" sz="half" idx="10"/>
          </p:nvPr>
        </p:nvSpPr>
        <p:spPr/>
        <p:txBody>
          <a:bodyPr/>
          <a:lstStyle/>
          <a:p>
            <a:endParaRPr lang="en-US"/>
          </a:p>
        </p:txBody>
      </p:sp>
      <p:sp>
        <p:nvSpPr>
          <p:cNvPr id="8" name="Footer Placeholder 7">
            <a:extLst>
              <a:ext uri="{FF2B5EF4-FFF2-40B4-BE49-F238E27FC236}">
                <a16:creationId xmlns:a16="http://schemas.microsoft.com/office/drawing/2014/main" id="{BB1FD6FC-B008-6948-86DC-3ED80311D15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6B0D261-5151-E107-73C4-70E59792AEE6}"/>
              </a:ext>
            </a:extLst>
          </p:cNvPr>
          <p:cNvSpPr>
            <a:spLocks noGrp="1"/>
          </p:cNvSpPr>
          <p:nvPr>
            <p:ph type="sldNum" sz="quarter" idx="12"/>
          </p:nvPr>
        </p:nvSpPr>
        <p:spPr/>
        <p:txBody>
          <a:bodyPr/>
          <a:lstStyle/>
          <a:p>
            <a:fld id="{82B88B6C-3AE7-4740-AB28-8F4E8A23725F}" type="slidenum">
              <a:rPr lang="en-US" smtClean="0"/>
              <a:t>‹#›</a:t>
            </a:fld>
            <a:endParaRPr lang="en-US"/>
          </a:p>
        </p:txBody>
      </p:sp>
    </p:spTree>
    <p:extLst>
      <p:ext uri="{BB962C8B-B14F-4D97-AF65-F5344CB8AC3E}">
        <p14:creationId xmlns:p14="http://schemas.microsoft.com/office/powerpoint/2010/main" val="38100111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5AF7EF-D2EB-6297-4236-47E3E43C81D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E3398D2-9D83-5C19-9C59-C7CD974C7C60}"/>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1BBBC3E6-B218-A5DC-AC82-950746947B3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4D46024-71F0-656A-045D-22FB3D9474E8}"/>
              </a:ext>
            </a:extLst>
          </p:cNvPr>
          <p:cNvSpPr>
            <a:spLocks noGrp="1"/>
          </p:cNvSpPr>
          <p:nvPr>
            <p:ph type="sldNum" sz="quarter" idx="12"/>
          </p:nvPr>
        </p:nvSpPr>
        <p:spPr/>
        <p:txBody>
          <a:bodyPr/>
          <a:lstStyle/>
          <a:p>
            <a:fld id="{82B88B6C-3AE7-4740-AB28-8F4E8A23725F}" type="slidenum">
              <a:rPr lang="en-US" smtClean="0"/>
              <a:t>‹#›</a:t>
            </a:fld>
            <a:endParaRPr lang="en-US"/>
          </a:p>
        </p:txBody>
      </p:sp>
    </p:spTree>
    <p:extLst>
      <p:ext uri="{BB962C8B-B14F-4D97-AF65-F5344CB8AC3E}">
        <p14:creationId xmlns:p14="http://schemas.microsoft.com/office/powerpoint/2010/main" val="144281912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2135193-4174-8456-D7EB-1DFFBB8C439F}"/>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a16="http://schemas.microsoft.com/office/drawing/2014/main" id="{6B166C1B-0106-190F-500C-3B05EF36A54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47369C6-CEF4-5AB6-53A2-A707F1BA1A08}"/>
              </a:ext>
            </a:extLst>
          </p:cNvPr>
          <p:cNvSpPr>
            <a:spLocks noGrp="1"/>
          </p:cNvSpPr>
          <p:nvPr>
            <p:ph type="sldNum" sz="quarter" idx="12"/>
          </p:nvPr>
        </p:nvSpPr>
        <p:spPr/>
        <p:txBody>
          <a:bodyPr/>
          <a:lstStyle/>
          <a:p>
            <a:fld id="{82B88B6C-3AE7-4740-AB28-8F4E8A23725F}" type="slidenum">
              <a:rPr lang="en-US" smtClean="0"/>
              <a:t>‹#›</a:t>
            </a:fld>
            <a:endParaRPr lang="en-US"/>
          </a:p>
        </p:txBody>
      </p:sp>
    </p:spTree>
    <p:extLst>
      <p:ext uri="{BB962C8B-B14F-4D97-AF65-F5344CB8AC3E}">
        <p14:creationId xmlns:p14="http://schemas.microsoft.com/office/powerpoint/2010/main" val="71928759"/>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4CF5B0-EC6A-C1C9-1331-F7BD0C40866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E7AE913-88CC-4F18-E0C7-E4053129A3D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4B2996E-38A3-87C8-AD22-2E6AC63DDB2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8975171-1500-5128-05EB-532127171C01}"/>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FEF8098B-718B-BB40-6F91-C4A3B87DCF4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DC41D6A-147A-DA5C-EE30-2488A631CC85}"/>
              </a:ext>
            </a:extLst>
          </p:cNvPr>
          <p:cNvSpPr>
            <a:spLocks noGrp="1"/>
          </p:cNvSpPr>
          <p:nvPr>
            <p:ph type="sldNum" sz="quarter" idx="12"/>
          </p:nvPr>
        </p:nvSpPr>
        <p:spPr/>
        <p:txBody>
          <a:bodyPr/>
          <a:lstStyle/>
          <a:p>
            <a:fld id="{82B88B6C-3AE7-4740-AB28-8F4E8A23725F}" type="slidenum">
              <a:rPr lang="en-US" smtClean="0"/>
              <a:t>‹#›</a:t>
            </a:fld>
            <a:endParaRPr lang="en-US"/>
          </a:p>
        </p:txBody>
      </p:sp>
    </p:spTree>
    <p:extLst>
      <p:ext uri="{BB962C8B-B14F-4D97-AF65-F5344CB8AC3E}">
        <p14:creationId xmlns:p14="http://schemas.microsoft.com/office/powerpoint/2010/main" val="1044498268"/>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BD8C6A-84C7-06F6-7A89-AECDDAC6018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E9BA021-FA7C-2795-D168-1055F85709B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C2C0B7B-A416-9F07-AB21-8088ED94C4D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4883D32-747E-5DBA-A923-0FA29E2516A3}"/>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36A1B8C9-ED54-FD34-CC49-906FD5D44AF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D62AC20-E3BD-CE34-AE8E-91FF3016C9A1}"/>
              </a:ext>
            </a:extLst>
          </p:cNvPr>
          <p:cNvSpPr>
            <a:spLocks noGrp="1"/>
          </p:cNvSpPr>
          <p:nvPr>
            <p:ph type="sldNum" sz="quarter" idx="12"/>
          </p:nvPr>
        </p:nvSpPr>
        <p:spPr/>
        <p:txBody>
          <a:bodyPr/>
          <a:lstStyle/>
          <a:p>
            <a:fld id="{82B88B6C-3AE7-4740-AB28-8F4E8A23725F}" type="slidenum">
              <a:rPr lang="en-US" smtClean="0"/>
              <a:t>‹#›</a:t>
            </a:fld>
            <a:endParaRPr lang="en-US"/>
          </a:p>
        </p:txBody>
      </p:sp>
    </p:spTree>
    <p:extLst>
      <p:ext uri="{BB962C8B-B14F-4D97-AF65-F5344CB8AC3E}">
        <p14:creationId xmlns:p14="http://schemas.microsoft.com/office/powerpoint/2010/main" val="4169023284"/>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ECCD11-7D70-9A03-5B0D-7AE03C1EC02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0DB9914-D7A8-20DD-6FB4-F5A4D6A8ABE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3A04124-FFD0-2E77-28D8-8D39CC738703}"/>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8420A3A2-9E0D-972F-604F-983ADE8C19A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E4A1DB2-7CA9-F6D6-5327-B0182F91A8ED}"/>
              </a:ext>
            </a:extLst>
          </p:cNvPr>
          <p:cNvSpPr>
            <a:spLocks noGrp="1"/>
          </p:cNvSpPr>
          <p:nvPr>
            <p:ph type="sldNum" sz="quarter" idx="12"/>
          </p:nvPr>
        </p:nvSpPr>
        <p:spPr/>
        <p:txBody>
          <a:bodyPr/>
          <a:lstStyle/>
          <a:p>
            <a:fld id="{82B88B6C-3AE7-4740-AB28-8F4E8A23725F}" type="slidenum">
              <a:rPr lang="en-US" smtClean="0"/>
              <a:t>‹#›</a:t>
            </a:fld>
            <a:endParaRPr lang="en-US"/>
          </a:p>
        </p:txBody>
      </p:sp>
    </p:spTree>
    <p:extLst>
      <p:ext uri="{BB962C8B-B14F-4D97-AF65-F5344CB8AC3E}">
        <p14:creationId xmlns:p14="http://schemas.microsoft.com/office/powerpoint/2010/main" val="21839684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Blank">
    <p:bg>
      <p:bgPr>
        <a:solidFill>
          <a:schemeClr val="bg1"/>
        </a:solidFill>
        <a:effectLst/>
      </p:bgPr>
    </p:bg>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FFD74A0F-656A-32E6-2D03-E3AD320DCD42}"/>
              </a:ext>
            </a:extLst>
          </p:cNvPr>
          <p:cNvSpPr txBox="1">
            <a:spLocks/>
          </p:cNvSpPr>
          <p:nvPr userDrawn="1"/>
        </p:nvSpPr>
        <p:spPr>
          <a:xfrm>
            <a:off x="61335" y="6352737"/>
            <a:ext cx="461717" cy="409980"/>
          </a:xfrm>
          <a:prstGeom prst="rect">
            <a:avLst/>
          </a:prstGeom>
        </p:spPr>
        <p:txBody>
          <a:bodyPr vert="horz" lIns="91440" tIns="45720" rIns="91440" bIns="4572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A6463A8-C1CB-7342-B1C0-EEA602A6253C}" type="slidenum">
              <a:rPr lang="en-US" sz="1100" smtClean="0">
                <a:solidFill>
                  <a:schemeClr val="bg1">
                    <a:lumMod val="50000"/>
                  </a:schemeClr>
                </a:solidFill>
                <a:latin typeface="Arial" charset="0"/>
                <a:ea typeface="Arial" charset="0"/>
                <a:cs typeface="Arial" charset="0"/>
              </a:rPr>
              <a:pPr algn="r"/>
              <a:t>‹#›</a:t>
            </a:fld>
            <a:endParaRPr lang="en-US" sz="1100">
              <a:solidFill>
                <a:schemeClr val="bg1">
                  <a:lumMod val="50000"/>
                </a:schemeClr>
              </a:solidFill>
              <a:latin typeface="Arial" charset="0"/>
              <a:ea typeface="Arial" charset="0"/>
              <a:cs typeface="Arial" charset="0"/>
            </a:endParaRPr>
          </a:p>
        </p:txBody>
      </p:sp>
      <p:sp>
        <p:nvSpPr>
          <p:cNvPr id="5" name="TextBox 30">
            <a:extLst>
              <a:ext uri="{FF2B5EF4-FFF2-40B4-BE49-F238E27FC236}">
                <a16:creationId xmlns:a16="http://schemas.microsoft.com/office/drawing/2014/main" id="{F88AF18E-70C3-2966-0EFC-806F7FA93B82}"/>
              </a:ext>
            </a:extLst>
          </p:cNvPr>
          <p:cNvSpPr txBox="1"/>
          <p:nvPr userDrawn="1"/>
        </p:nvSpPr>
        <p:spPr>
          <a:xfrm>
            <a:off x="395727" y="6467829"/>
            <a:ext cx="1777437" cy="200055"/>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700" b="0">
                <a:solidFill>
                  <a:schemeClr val="bg1">
                    <a:lumMod val="50000"/>
                  </a:schemeClr>
                </a:solidFill>
              </a:rPr>
              <a:t>|   CONFIDENTIAL &amp; PROPRIETARY</a:t>
            </a:r>
          </a:p>
        </p:txBody>
      </p:sp>
    </p:spTree>
    <p:extLst>
      <p:ext uri="{BB962C8B-B14F-4D97-AF65-F5344CB8AC3E}">
        <p14:creationId xmlns:p14="http://schemas.microsoft.com/office/powerpoint/2010/main" val="1302356627"/>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FEC49D4-1B5C-6583-BE2F-1BF6308CDFC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026389C-CD98-D5AB-E9B2-0BB13EEEF4E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C2579FE-A478-26F5-0065-E71FF8D66DC8}"/>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CB315C0E-D662-1C07-A203-0395652CB0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BBC749F-998D-78E0-372D-E0C2ECD5B948}"/>
              </a:ext>
            </a:extLst>
          </p:cNvPr>
          <p:cNvSpPr>
            <a:spLocks noGrp="1"/>
          </p:cNvSpPr>
          <p:nvPr>
            <p:ph type="sldNum" sz="quarter" idx="12"/>
          </p:nvPr>
        </p:nvSpPr>
        <p:spPr/>
        <p:txBody>
          <a:bodyPr/>
          <a:lstStyle/>
          <a:p>
            <a:fld id="{82B88B6C-3AE7-4740-AB28-8F4E8A23725F}" type="slidenum">
              <a:rPr lang="en-US" smtClean="0"/>
              <a:t>‹#›</a:t>
            </a:fld>
            <a:endParaRPr lang="en-US"/>
          </a:p>
        </p:txBody>
      </p:sp>
    </p:spTree>
    <p:extLst>
      <p:ext uri="{BB962C8B-B14F-4D97-AF65-F5344CB8AC3E}">
        <p14:creationId xmlns:p14="http://schemas.microsoft.com/office/powerpoint/2010/main" val="3226310540"/>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C5EE67D3-DBE1-4DD6-92AA-DECCEBDCF651}"/>
              </a:ext>
            </a:extLst>
          </p:cNvPr>
          <p:cNvSpPr>
            <a:spLocks noGrp="1"/>
          </p:cNvSpPr>
          <p:nvPr>
            <p:ph type="title" hasCustomPrompt="1"/>
          </p:nvPr>
        </p:nvSpPr>
        <p:spPr>
          <a:xfrm>
            <a:off x="838200" y="159385"/>
            <a:ext cx="11017392" cy="675005"/>
          </a:xfrm>
        </p:spPr>
        <p:txBody>
          <a:bodyPr lIns="0" anchor="ctr"/>
          <a:lstStyle>
            <a:lvl1pPr>
              <a:defRPr>
                <a:solidFill>
                  <a:schemeClr val="tx1">
                    <a:lumMod val="50000"/>
                  </a:schemeClr>
                </a:solidFill>
              </a:defRPr>
            </a:lvl1pPr>
          </a:lstStyle>
          <a:p>
            <a:r>
              <a:rPr lang="en-US"/>
              <a:t>Agenda Title</a:t>
            </a:r>
          </a:p>
        </p:txBody>
      </p:sp>
      <p:graphicFrame>
        <p:nvGraphicFramePr>
          <p:cNvPr id="4" name="Table 2">
            <a:extLst>
              <a:ext uri="{FF2B5EF4-FFF2-40B4-BE49-F238E27FC236}">
                <a16:creationId xmlns:a16="http://schemas.microsoft.com/office/drawing/2014/main" id="{8CEC111E-C669-4197-9DA0-885B8E59A34E}"/>
              </a:ext>
            </a:extLst>
          </p:cNvPr>
          <p:cNvGraphicFramePr>
            <a:graphicFrameLocks noGrp="1"/>
          </p:cNvGraphicFramePr>
          <p:nvPr userDrawn="1">
            <p:extLst>
              <p:ext uri="{D42A27DB-BD31-4B8C-83A1-F6EECF244321}">
                <p14:modId xmlns:p14="http://schemas.microsoft.com/office/powerpoint/2010/main" val="566494222"/>
              </p:ext>
            </p:extLst>
          </p:nvPr>
        </p:nvGraphicFramePr>
        <p:xfrm>
          <a:off x="740297" y="937895"/>
          <a:ext cx="11017392" cy="5408676"/>
        </p:xfrm>
        <a:graphic>
          <a:graphicData uri="http://schemas.openxmlformats.org/drawingml/2006/table">
            <a:tbl>
              <a:tblPr>
                <a:tableStyleId>{2D5ABB26-0587-4C30-8999-92F81FD0307C}</a:tableStyleId>
              </a:tblPr>
              <a:tblGrid>
                <a:gridCol w="902236">
                  <a:extLst>
                    <a:ext uri="{9D8B030D-6E8A-4147-A177-3AD203B41FA5}">
                      <a16:colId xmlns:a16="http://schemas.microsoft.com/office/drawing/2014/main" val="2019306321"/>
                    </a:ext>
                  </a:extLst>
                </a:gridCol>
                <a:gridCol w="10115156">
                  <a:extLst>
                    <a:ext uri="{9D8B030D-6E8A-4147-A177-3AD203B41FA5}">
                      <a16:colId xmlns:a16="http://schemas.microsoft.com/office/drawing/2014/main" val="3765295623"/>
                    </a:ext>
                  </a:extLst>
                </a:gridCol>
              </a:tblGrid>
              <a:tr h="757806">
                <a:tc>
                  <a:txBody>
                    <a:bodyPr/>
                    <a:lstStyle/>
                    <a:p>
                      <a:pPr>
                        <a:lnSpc>
                          <a:spcPct val="90000"/>
                        </a:lnSpc>
                      </a:pPr>
                      <a:r>
                        <a:rPr lang="en-US" sz="5500" b="1">
                          <a:solidFill>
                            <a:schemeClr val="accent4">
                              <a:lumMod val="40000"/>
                              <a:lumOff val="60000"/>
                            </a:schemeClr>
                          </a:solidFill>
                        </a:rPr>
                        <a:t>1</a:t>
                      </a:r>
                    </a:p>
                  </a:txBody>
                  <a:tcPr marT="18288" marB="0" anchor="b">
                    <a:lnB w="3175" cap="flat" cmpd="sng" algn="ctr">
                      <a:solidFill>
                        <a:schemeClr val="tx1">
                          <a:lumMod val="60000"/>
                          <a:lumOff val="40000"/>
                        </a:schemeClr>
                      </a:solidFill>
                      <a:prstDash val="solid"/>
                      <a:round/>
                      <a:headEnd type="none" w="med" len="med"/>
                      <a:tailEnd type="none" w="med" len="med"/>
                    </a:lnB>
                  </a:tcPr>
                </a:tc>
                <a:tc>
                  <a:txBody>
                    <a:bodyPr/>
                    <a:lstStyle/>
                    <a:p>
                      <a:pPr marL="0" marR="0" lvl="0" indent="0" algn="l" defTabSz="914400" rtl="0" eaLnBrk="1" fontAlgn="auto" latinLnBrk="0" hangingPunct="1">
                        <a:lnSpc>
                          <a:spcPct val="80000"/>
                        </a:lnSpc>
                        <a:spcBef>
                          <a:spcPts val="0"/>
                        </a:spcBef>
                        <a:spcAft>
                          <a:spcPts val="0"/>
                        </a:spcAft>
                        <a:buClrTx/>
                        <a:buSzTx/>
                        <a:buFontTx/>
                        <a:buNone/>
                        <a:tabLst/>
                        <a:defRPr/>
                      </a:pPr>
                      <a:r>
                        <a:rPr lang="en-US" sz="2200" b="0"/>
                        <a:t>Update items </a:t>
                      </a:r>
                      <a:r>
                        <a:rPr lang="en-US" sz="2200"/>
                        <a:t>and/or delete table rows as needed.</a:t>
                      </a:r>
                    </a:p>
                  </a:txBody>
                  <a:tcPr anchor="ctr">
                    <a:lnB w="3175" cap="flat" cmpd="sng" algn="ctr">
                      <a:solidFill>
                        <a:schemeClr val="tx1">
                          <a:lumMod val="60000"/>
                          <a:lumOff val="40000"/>
                        </a:schemeClr>
                      </a:solidFill>
                      <a:prstDash val="solid"/>
                      <a:round/>
                      <a:headEnd type="none" w="med" len="med"/>
                      <a:tailEnd type="none" w="med" len="med"/>
                    </a:lnB>
                  </a:tcPr>
                </a:tc>
                <a:extLst>
                  <a:ext uri="{0D108BD9-81ED-4DB2-BD59-A6C34878D82A}">
                    <a16:rowId xmlns:a16="http://schemas.microsoft.com/office/drawing/2014/main" val="1163110222"/>
                  </a:ext>
                </a:extLst>
              </a:tr>
              <a:tr h="757806">
                <a:tc>
                  <a:txBody>
                    <a:bodyPr/>
                    <a:lstStyle/>
                    <a:p>
                      <a:pPr>
                        <a:lnSpc>
                          <a:spcPct val="90000"/>
                        </a:lnSpc>
                      </a:pPr>
                      <a:r>
                        <a:rPr lang="en-US" sz="5500" b="1">
                          <a:solidFill>
                            <a:schemeClr val="accent4">
                              <a:lumMod val="40000"/>
                              <a:lumOff val="60000"/>
                            </a:schemeClr>
                          </a:solidFill>
                        </a:rPr>
                        <a:t>2</a:t>
                      </a:r>
                    </a:p>
                  </a:txBody>
                  <a:tcPr marT="18288" marB="0" anchor="b">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tcPr>
                </a:tc>
                <a:tc>
                  <a:txBody>
                    <a:bodyPr/>
                    <a:lstStyle/>
                    <a:p>
                      <a:pPr marL="0" marR="0" lvl="0" indent="0" algn="l" defTabSz="914400" rtl="0" eaLnBrk="1" fontAlgn="auto" latinLnBrk="0" hangingPunct="1">
                        <a:lnSpc>
                          <a:spcPct val="80000"/>
                        </a:lnSpc>
                        <a:spcBef>
                          <a:spcPts val="0"/>
                        </a:spcBef>
                        <a:spcAft>
                          <a:spcPts val="0"/>
                        </a:spcAft>
                        <a:buClrTx/>
                        <a:buSzTx/>
                        <a:buFontTx/>
                        <a:buNone/>
                        <a:tabLst/>
                        <a:defRPr/>
                      </a:pPr>
                      <a:r>
                        <a:rPr lang="en-US" sz="2200"/>
                        <a:t>Agenda Item 2</a:t>
                      </a:r>
                    </a:p>
                  </a:txBody>
                  <a:tcPr anchor="ctr">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tcPr>
                </a:tc>
                <a:extLst>
                  <a:ext uri="{0D108BD9-81ED-4DB2-BD59-A6C34878D82A}">
                    <a16:rowId xmlns:a16="http://schemas.microsoft.com/office/drawing/2014/main" val="2009332255"/>
                  </a:ext>
                </a:extLst>
              </a:tr>
              <a:tr h="757806">
                <a:tc>
                  <a:txBody>
                    <a:bodyPr/>
                    <a:lstStyle/>
                    <a:p>
                      <a:pPr>
                        <a:lnSpc>
                          <a:spcPct val="90000"/>
                        </a:lnSpc>
                      </a:pPr>
                      <a:r>
                        <a:rPr lang="en-US" sz="5500" b="1">
                          <a:solidFill>
                            <a:schemeClr val="accent4">
                              <a:lumMod val="40000"/>
                              <a:lumOff val="60000"/>
                            </a:schemeClr>
                          </a:solidFill>
                        </a:rPr>
                        <a:t>3</a:t>
                      </a:r>
                    </a:p>
                  </a:txBody>
                  <a:tcPr marT="18288" marB="0" anchor="b">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tcPr>
                </a:tc>
                <a:tc>
                  <a:txBody>
                    <a:bodyPr/>
                    <a:lstStyle/>
                    <a:p>
                      <a:pPr>
                        <a:lnSpc>
                          <a:spcPct val="80000"/>
                        </a:lnSpc>
                      </a:pPr>
                      <a:r>
                        <a:rPr lang="en-US" sz="2200"/>
                        <a:t>Agenda Item 3</a:t>
                      </a:r>
                    </a:p>
                  </a:txBody>
                  <a:tcPr anchor="ctr">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tcPr>
                </a:tc>
                <a:extLst>
                  <a:ext uri="{0D108BD9-81ED-4DB2-BD59-A6C34878D82A}">
                    <a16:rowId xmlns:a16="http://schemas.microsoft.com/office/drawing/2014/main" val="2813457930"/>
                  </a:ext>
                </a:extLst>
              </a:tr>
              <a:tr h="757806">
                <a:tc>
                  <a:txBody>
                    <a:bodyPr/>
                    <a:lstStyle/>
                    <a:p>
                      <a:pPr>
                        <a:lnSpc>
                          <a:spcPct val="90000"/>
                        </a:lnSpc>
                      </a:pPr>
                      <a:r>
                        <a:rPr lang="en-US" sz="5500" b="1">
                          <a:solidFill>
                            <a:schemeClr val="accent4">
                              <a:lumMod val="40000"/>
                              <a:lumOff val="60000"/>
                            </a:schemeClr>
                          </a:solidFill>
                        </a:rPr>
                        <a:t>4</a:t>
                      </a:r>
                    </a:p>
                  </a:txBody>
                  <a:tcPr marT="18288" marB="0" anchor="b">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tcPr>
                </a:tc>
                <a:tc>
                  <a:txBody>
                    <a:bodyPr/>
                    <a:lstStyle/>
                    <a:p>
                      <a:pPr marL="0" marR="0" lvl="0" indent="0" algn="l" defTabSz="914400" rtl="0" eaLnBrk="1" fontAlgn="auto" latinLnBrk="0" hangingPunct="1">
                        <a:lnSpc>
                          <a:spcPct val="80000"/>
                        </a:lnSpc>
                        <a:spcBef>
                          <a:spcPts val="0"/>
                        </a:spcBef>
                        <a:spcAft>
                          <a:spcPts val="0"/>
                        </a:spcAft>
                        <a:buClrTx/>
                        <a:buSzTx/>
                        <a:buFontTx/>
                        <a:buNone/>
                        <a:tabLst/>
                        <a:defRPr/>
                      </a:pPr>
                      <a:r>
                        <a:rPr lang="en-US" sz="2200"/>
                        <a:t>Agenda Item 4</a:t>
                      </a:r>
                    </a:p>
                  </a:txBody>
                  <a:tcPr anchor="ctr">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tcPr>
                </a:tc>
                <a:extLst>
                  <a:ext uri="{0D108BD9-81ED-4DB2-BD59-A6C34878D82A}">
                    <a16:rowId xmlns:a16="http://schemas.microsoft.com/office/drawing/2014/main" val="480894535"/>
                  </a:ext>
                </a:extLst>
              </a:tr>
              <a:tr h="757806">
                <a:tc>
                  <a:txBody>
                    <a:bodyPr/>
                    <a:lstStyle/>
                    <a:p>
                      <a:pPr>
                        <a:lnSpc>
                          <a:spcPct val="90000"/>
                        </a:lnSpc>
                      </a:pPr>
                      <a:r>
                        <a:rPr lang="en-US" sz="5500" b="1">
                          <a:solidFill>
                            <a:schemeClr val="accent4">
                              <a:lumMod val="40000"/>
                              <a:lumOff val="60000"/>
                            </a:schemeClr>
                          </a:solidFill>
                        </a:rPr>
                        <a:t>5</a:t>
                      </a:r>
                    </a:p>
                  </a:txBody>
                  <a:tcPr marT="18288" marB="0" anchor="b">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tcPr>
                </a:tc>
                <a:tc>
                  <a:txBody>
                    <a:bodyPr/>
                    <a:lstStyle/>
                    <a:p>
                      <a:pPr>
                        <a:lnSpc>
                          <a:spcPct val="80000"/>
                        </a:lnSpc>
                      </a:pPr>
                      <a:r>
                        <a:rPr lang="en-US" sz="2200"/>
                        <a:t>Agenda Item 5</a:t>
                      </a:r>
                    </a:p>
                  </a:txBody>
                  <a:tcPr anchor="ctr">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tcPr>
                </a:tc>
                <a:extLst>
                  <a:ext uri="{0D108BD9-81ED-4DB2-BD59-A6C34878D82A}">
                    <a16:rowId xmlns:a16="http://schemas.microsoft.com/office/drawing/2014/main" val="2904038478"/>
                  </a:ext>
                </a:extLst>
              </a:tr>
              <a:tr h="757806">
                <a:tc>
                  <a:txBody>
                    <a:bodyPr/>
                    <a:lstStyle/>
                    <a:p>
                      <a:pPr>
                        <a:lnSpc>
                          <a:spcPct val="90000"/>
                        </a:lnSpc>
                      </a:pPr>
                      <a:r>
                        <a:rPr lang="en-US" sz="5500" b="1">
                          <a:solidFill>
                            <a:schemeClr val="accent4">
                              <a:lumMod val="40000"/>
                              <a:lumOff val="60000"/>
                            </a:schemeClr>
                          </a:solidFill>
                        </a:rPr>
                        <a:t>6</a:t>
                      </a:r>
                    </a:p>
                  </a:txBody>
                  <a:tcPr marT="18288" marB="0" anchor="b">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tcPr>
                </a:tc>
                <a:tc>
                  <a:txBody>
                    <a:bodyPr/>
                    <a:lstStyle/>
                    <a:p>
                      <a:pPr marL="0" marR="0" lvl="0" indent="0" algn="l" defTabSz="914400" rtl="0" eaLnBrk="1" fontAlgn="auto" latinLnBrk="0" hangingPunct="1">
                        <a:lnSpc>
                          <a:spcPct val="80000"/>
                        </a:lnSpc>
                        <a:spcBef>
                          <a:spcPts val="0"/>
                        </a:spcBef>
                        <a:spcAft>
                          <a:spcPts val="0"/>
                        </a:spcAft>
                        <a:buClrTx/>
                        <a:buSzTx/>
                        <a:buFontTx/>
                        <a:buNone/>
                        <a:tabLst/>
                        <a:defRPr/>
                      </a:pPr>
                      <a:r>
                        <a:rPr lang="en-US" sz="2200"/>
                        <a:t>Agenda Item 6</a:t>
                      </a:r>
                    </a:p>
                  </a:txBody>
                  <a:tcPr anchor="ctr">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tcPr>
                </a:tc>
                <a:extLst>
                  <a:ext uri="{0D108BD9-81ED-4DB2-BD59-A6C34878D82A}">
                    <a16:rowId xmlns:a16="http://schemas.microsoft.com/office/drawing/2014/main" val="1347688498"/>
                  </a:ext>
                </a:extLst>
              </a:tr>
              <a:tr h="757806">
                <a:tc>
                  <a:txBody>
                    <a:bodyPr/>
                    <a:lstStyle/>
                    <a:p>
                      <a:pPr>
                        <a:lnSpc>
                          <a:spcPct val="90000"/>
                        </a:lnSpc>
                      </a:pPr>
                      <a:r>
                        <a:rPr lang="en-US" sz="5500" b="1">
                          <a:solidFill>
                            <a:schemeClr val="accent4">
                              <a:lumMod val="40000"/>
                              <a:lumOff val="60000"/>
                            </a:schemeClr>
                          </a:solidFill>
                        </a:rPr>
                        <a:t>7</a:t>
                      </a:r>
                    </a:p>
                  </a:txBody>
                  <a:tcPr marT="18288" marB="0" anchor="b">
                    <a:lnT w="3175" cap="flat" cmpd="sng" algn="ctr">
                      <a:solidFill>
                        <a:schemeClr val="tx1">
                          <a:lumMod val="60000"/>
                          <a:lumOff val="40000"/>
                        </a:schemeClr>
                      </a:solidFill>
                      <a:prstDash val="solid"/>
                      <a:round/>
                      <a:headEnd type="none" w="med" len="med"/>
                      <a:tailEnd type="none" w="med" len="med"/>
                    </a:lnT>
                  </a:tcPr>
                </a:tc>
                <a:tc>
                  <a:txBody>
                    <a:bodyPr/>
                    <a:lstStyle/>
                    <a:p>
                      <a:pPr marL="0" marR="0" lvl="0" indent="0" algn="l" defTabSz="914400" rtl="0" eaLnBrk="1" fontAlgn="auto" latinLnBrk="0" hangingPunct="1">
                        <a:lnSpc>
                          <a:spcPct val="80000"/>
                        </a:lnSpc>
                        <a:spcBef>
                          <a:spcPts val="0"/>
                        </a:spcBef>
                        <a:spcAft>
                          <a:spcPts val="0"/>
                        </a:spcAft>
                        <a:buClrTx/>
                        <a:buSzTx/>
                        <a:buFontTx/>
                        <a:buNone/>
                        <a:tabLst/>
                        <a:defRPr/>
                      </a:pPr>
                      <a:r>
                        <a:rPr lang="en-US" sz="2200"/>
                        <a:t>Agenda Item 7</a:t>
                      </a:r>
                    </a:p>
                  </a:txBody>
                  <a:tcPr anchor="ctr">
                    <a:lnT w="3175" cap="flat" cmpd="sng" algn="ctr">
                      <a:solidFill>
                        <a:schemeClr val="tx1">
                          <a:lumMod val="60000"/>
                          <a:lumOff val="40000"/>
                        </a:schemeClr>
                      </a:solidFill>
                      <a:prstDash val="solid"/>
                      <a:round/>
                      <a:headEnd type="none" w="med" len="med"/>
                      <a:tailEnd type="none" w="med" len="med"/>
                    </a:lnT>
                  </a:tcPr>
                </a:tc>
                <a:extLst>
                  <a:ext uri="{0D108BD9-81ED-4DB2-BD59-A6C34878D82A}">
                    <a16:rowId xmlns:a16="http://schemas.microsoft.com/office/drawing/2014/main" val="1740942400"/>
                  </a:ext>
                </a:extLst>
              </a:tr>
            </a:tbl>
          </a:graphicData>
        </a:graphic>
      </p:graphicFrame>
    </p:spTree>
    <p:extLst>
      <p:ext uri="{BB962C8B-B14F-4D97-AF65-F5344CB8AC3E}">
        <p14:creationId xmlns:p14="http://schemas.microsoft.com/office/powerpoint/2010/main" val="155533816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Headline Only">
    <p:spTree>
      <p:nvGrpSpPr>
        <p:cNvPr id="1" name=""/>
        <p:cNvGrpSpPr/>
        <p:nvPr/>
      </p:nvGrpSpPr>
      <p:grpSpPr>
        <a:xfrm>
          <a:off x="0" y="0"/>
          <a:ext cx="0" cy="0"/>
          <a:chOff x="0" y="0"/>
          <a:chExt cx="0" cy="0"/>
        </a:xfrm>
      </p:grpSpPr>
      <p:sp>
        <p:nvSpPr>
          <p:cNvPr id="26" name="Title 1">
            <a:extLst>
              <a:ext uri="{FF2B5EF4-FFF2-40B4-BE49-F238E27FC236}">
                <a16:creationId xmlns:a16="http://schemas.microsoft.com/office/drawing/2014/main" id="{41A08975-CF82-D748-B4A5-027558FE12B0}"/>
              </a:ext>
            </a:extLst>
          </p:cNvPr>
          <p:cNvSpPr>
            <a:spLocks noGrp="1"/>
          </p:cNvSpPr>
          <p:nvPr>
            <p:ph type="title"/>
          </p:nvPr>
        </p:nvSpPr>
        <p:spPr>
          <a:xfrm>
            <a:off x="838707" y="160055"/>
            <a:ext cx="10362693" cy="675005"/>
          </a:xfrm>
        </p:spPr>
        <p:txBody>
          <a:bodyPr lIns="0" rIns="91440">
            <a:noAutofit/>
          </a:bodyPr>
          <a:lstStyle/>
          <a:p>
            <a:r>
              <a:rPr lang="en-US"/>
              <a:t>Click to edit Master title style</a:t>
            </a:r>
          </a:p>
        </p:txBody>
      </p:sp>
    </p:spTree>
    <p:extLst>
      <p:ext uri="{BB962C8B-B14F-4D97-AF65-F5344CB8AC3E}">
        <p14:creationId xmlns:p14="http://schemas.microsoft.com/office/powerpoint/2010/main" val="81054518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1EE05B-DA4F-5344-A82C-DDD61752E588}"/>
              </a:ext>
            </a:extLst>
          </p:cNvPr>
          <p:cNvSpPr>
            <a:spLocks noGrp="1"/>
          </p:cNvSpPr>
          <p:nvPr>
            <p:ph type="title"/>
          </p:nvPr>
        </p:nvSpPr>
        <p:spPr/>
        <p:txBody>
          <a:bodyPr lIns="0" rIns="91440"/>
          <a:lstStyle/>
          <a:p>
            <a:r>
              <a:rPr lang="en-US"/>
              <a:t>Click to edit Master title style</a:t>
            </a:r>
          </a:p>
        </p:txBody>
      </p:sp>
      <p:sp>
        <p:nvSpPr>
          <p:cNvPr id="3" name="Content Placeholder 2">
            <a:extLst>
              <a:ext uri="{FF2B5EF4-FFF2-40B4-BE49-F238E27FC236}">
                <a16:creationId xmlns:a16="http://schemas.microsoft.com/office/drawing/2014/main" id="{1799610D-6B0B-0142-9698-0BA67BEB3A2D}"/>
              </a:ext>
            </a:extLst>
          </p:cNvPr>
          <p:cNvSpPr>
            <a:spLocks noGrp="1"/>
          </p:cNvSpPr>
          <p:nvPr>
            <p:ph idx="1"/>
          </p:nvPr>
        </p:nvSpPr>
        <p:spPr>
          <a:xfrm>
            <a:off x="838200" y="1082675"/>
            <a:ext cx="11017392" cy="4886046"/>
          </a:xfrm>
        </p:spPr>
        <p:txBody>
          <a:bodyPr lIns="0" rIns="9144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8151697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and Content Two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1EE05B-DA4F-5344-A82C-DDD61752E588}"/>
              </a:ext>
            </a:extLst>
          </p:cNvPr>
          <p:cNvSpPr>
            <a:spLocks noGrp="1"/>
          </p:cNvSpPr>
          <p:nvPr>
            <p:ph type="title"/>
          </p:nvPr>
        </p:nvSpPr>
        <p:spPr/>
        <p:txBody>
          <a:bodyPr lIns="0"/>
          <a:lstStyle/>
          <a:p>
            <a:r>
              <a:rPr lang="en-US"/>
              <a:t>Click to edit Master title style</a:t>
            </a:r>
          </a:p>
        </p:txBody>
      </p:sp>
      <p:sp>
        <p:nvSpPr>
          <p:cNvPr id="3" name="Content Placeholder 2">
            <a:extLst>
              <a:ext uri="{FF2B5EF4-FFF2-40B4-BE49-F238E27FC236}">
                <a16:creationId xmlns:a16="http://schemas.microsoft.com/office/drawing/2014/main" id="{1799610D-6B0B-0142-9698-0BA67BEB3A2D}"/>
              </a:ext>
            </a:extLst>
          </p:cNvPr>
          <p:cNvSpPr>
            <a:spLocks noGrp="1"/>
          </p:cNvSpPr>
          <p:nvPr>
            <p:ph idx="1"/>
          </p:nvPr>
        </p:nvSpPr>
        <p:spPr>
          <a:xfrm>
            <a:off x="838200" y="2175567"/>
            <a:ext cx="5257800" cy="3793154"/>
          </a:xfrm>
        </p:spPr>
        <p:txBody>
          <a:bodyPr l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2">
            <a:extLst>
              <a:ext uri="{FF2B5EF4-FFF2-40B4-BE49-F238E27FC236}">
                <a16:creationId xmlns:a16="http://schemas.microsoft.com/office/drawing/2014/main" id="{A2B577B1-0A9C-FB4E-A51A-A04A3ED4C49B}"/>
              </a:ext>
            </a:extLst>
          </p:cNvPr>
          <p:cNvSpPr>
            <a:spLocks noGrp="1"/>
          </p:cNvSpPr>
          <p:nvPr>
            <p:ph type="body" idx="10"/>
          </p:nvPr>
        </p:nvSpPr>
        <p:spPr>
          <a:xfrm>
            <a:off x="839788" y="1093023"/>
            <a:ext cx="5256212" cy="823912"/>
          </a:xfrm>
        </p:spPr>
        <p:txBody>
          <a:bodyPr lIns="0" anchor="b"/>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Text Placeholder 4">
            <a:extLst>
              <a:ext uri="{FF2B5EF4-FFF2-40B4-BE49-F238E27FC236}">
                <a16:creationId xmlns:a16="http://schemas.microsoft.com/office/drawing/2014/main" id="{0686383A-3E4F-A347-9005-04025094F4CF}"/>
              </a:ext>
            </a:extLst>
          </p:cNvPr>
          <p:cNvSpPr>
            <a:spLocks noGrp="1"/>
          </p:cNvSpPr>
          <p:nvPr>
            <p:ph type="body" sz="quarter" idx="3"/>
          </p:nvPr>
        </p:nvSpPr>
        <p:spPr>
          <a:xfrm>
            <a:off x="6599379" y="1093023"/>
            <a:ext cx="5256212" cy="823912"/>
          </a:xfrm>
        </p:spPr>
        <p:txBody>
          <a:bodyPr lIns="0" anchor="b"/>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Content Placeholder 5">
            <a:extLst>
              <a:ext uri="{FF2B5EF4-FFF2-40B4-BE49-F238E27FC236}">
                <a16:creationId xmlns:a16="http://schemas.microsoft.com/office/drawing/2014/main" id="{82FE4F92-3714-AE4B-8164-A4E1F3E7D284}"/>
              </a:ext>
            </a:extLst>
          </p:cNvPr>
          <p:cNvSpPr>
            <a:spLocks noGrp="1"/>
          </p:cNvSpPr>
          <p:nvPr>
            <p:ph sz="quarter" idx="4"/>
          </p:nvPr>
        </p:nvSpPr>
        <p:spPr>
          <a:xfrm>
            <a:off x="6599379" y="2175567"/>
            <a:ext cx="5256212" cy="3793153"/>
          </a:xfrm>
        </p:spPr>
        <p:txBody>
          <a:bodyPr l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2585262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Logo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290330718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userDrawn="1">
  <p:cSld name="Blank">
    <p:bg>
      <p:bgPr>
        <a:solidFill>
          <a:schemeClr val="bg1"/>
        </a:solidFill>
        <a:effectLst/>
      </p:bgPr>
    </p:bg>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FFD74A0F-656A-32E6-2D03-E3AD320DCD42}"/>
              </a:ext>
            </a:extLst>
          </p:cNvPr>
          <p:cNvSpPr txBox="1">
            <a:spLocks/>
          </p:cNvSpPr>
          <p:nvPr userDrawn="1"/>
        </p:nvSpPr>
        <p:spPr>
          <a:xfrm>
            <a:off x="61335" y="6352737"/>
            <a:ext cx="461717" cy="409980"/>
          </a:xfrm>
          <a:prstGeom prst="rect">
            <a:avLst/>
          </a:prstGeom>
        </p:spPr>
        <p:txBody>
          <a:bodyPr vert="horz" lIns="91440" tIns="45720" rIns="91440" bIns="4572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A6463A8-C1CB-7342-B1C0-EEA602A6253C}" type="slidenum">
              <a:rPr lang="en-US" sz="1100" smtClean="0">
                <a:solidFill>
                  <a:schemeClr val="bg1">
                    <a:lumMod val="50000"/>
                  </a:schemeClr>
                </a:solidFill>
                <a:latin typeface="Arial" charset="0"/>
                <a:ea typeface="Arial" charset="0"/>
                <a:cs typeface="Arial" charset="0"/>
              </a:rPr>
              <a:pPr algn="r"/>
              <a:t>‹#›</a:t>
            </a:fld>
            <a:endParaRPr lang="en-US" sz="1100">
              <a:solidFill>
                <a:schemeClr val="bg1">
                  <a:lumMod val="50000"/>
                </a:schemeClr>
              </a:solidFill>
              <a:latin typeface="Arial" charset="0"/>
              <a:ea typeface="Arial" charset="0"/>
              <a:cs typeface="Arial" charset="0"/>
            </a:endParaRPr>
          </a:p>
        </p:txBody>
      </p:sp>
      <p:sp>
        <p:nvSpPr>
          <p:cNvPr id="2" name="TextBox 30">
            <a:extLst>
              <a:ext uri="{FF2B5EF4-FFF2-40B4-BE49-F238E27FC236}">
                <a16:creationId xmlns:a16="http://schemas.microsoft.com/office/drawing/2014/main" id="{B1628E64-1AB3-F4C7-0AA5-FFD183CA9E24}"/>
              </a:ext>
            </a:extLst>
          </p:cNvPr>
          <p:cNvSpPr txBox="1"/>
          <p:nvPr userDrawn="1"/>
        </p:nvSpPr>
        <p:spPr>
          <a:xfrm>
            <a:off x="395727" y="6467829"/>
            <a:ext cx="1238925" cy="200055"/>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700" b="0">
                <a:solidFill>
                  <a:schemeClr val="bg1">
                    <a:lumMod val="50000"/>
                  </a:schemeClr>
                </a:solidFill>
              </a:rPr>
              <a:t>|   RESTRICTED</a:t>
            </a:r>
          </a:p>
        </p:txBody>
      </p:sp>
    </p:spTree>
    <p:extLst>
      <p:ext uri="{BB962C8B-B14F-4D97-AF65-F5344CB8AC3E}">
        <p14:creationId xmlns:p14="http://schemas.microsoft.com/office/powerpoint/2010/main" val="252033791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Acknowledgements">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6094EFAA-BE69-184E-A3AA-C8BA4D895DDA}"/>
              </a:ext>
            </a:extLst>
          </p:cNvPr>
          <p:cNvSpPr txBox="1">
            <a:spLocks/>
          </p:cNvSpPr>
          <p:nvPr userDrawn="1"/>
        </p:nvSpPr>
        <p:spPr>
          <a:xfrm>
            <a:off x="823920" y="179705"/>
            <a:ext cx="11018520" cy="67500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400" kern="1200">
                <a:solidFill>
                  <a:srgbClr val="CF3C16"/>
                </a:solidFill>
                <a:latin typeface="Arial" panose="020B0604020202020204" pitchFamily="34" charset="0"/>
                <a:ea typeface="+mj-ea"/>
                <a:cs typeface="Arial" panose="020B0604020202020204" pitchFamily="34" charset="0"/>
              </a:defRPr>
            </a:lvl1pPr>
          </a:lstStyle>
          <a:p>
            <a:r>
              <a:rPr lang="en-US" b="1">
                <a:solidFill>
                  <a:schemeClr val="tx1">
                    <a:lumMod val="50000"/>
                  </a:schemeClr>
                </a:solidFill>
              </a:rPr>
              <a:t>Acknowledgements</a:t>
            </a:r>
          </a:p>
        </p:txBody>
      </p:sp>
      <p:sp>
        <p:nvSpPr>
          <p:cNvPr id="13" name="TextBox 12">
            <a:extLst>
              <a:ext uri="{FF2B5EF4-FFF2-40B4-BE49-F238E27FC236}">
                <a16:creationId xmlns:a16="http://schemas.microsoft.com/office/drawing/2014/main" id="{16B344F8-2112-B94D-B090-51E99A66FA63}"/>
              </a:ext>
            </a:extLst>
          </p:cNvPr>
          <p:cNvSpPr txBox="1"/>
          <p:nvPr userDrawn="1"/>
        </p:nvSpPr>
        <p:spPr>
          <a:xfrm>
            <a:off x="905395" y="1095690"/>
            <a:ext cx="2779207" cy="369332"/>
          </a:xfrm>
          <a:prstGeom prst="rect">
            <a:avLst/>
          </a:prstGeom>
          <a:noFill/>
        </p:spPr>
        <p:txBody>
          <a:bodyPr wrap="none" lIns="0" rIns="91440" rtlCol="0">
            <a:noAutofit/>
          </a:bodyPr>
          <a:lstStyle/>
          <a:p>
            <a:pPr algn="l">
              <a:spcAft>
                <a:spcPts val="1100"/>
              </a:spcAft>
            </a:pPr>
            <a:r>
              <a:rPr lang="en-US" b="1">
                <a:solidFill>
                  <a:schemeClr val="accent2"/>
                </a:solidFill>
              </a:rPr>
              <a:t>Intellia team</a:t>
            </a:r>
          </a:p>
        </p:txBody>
      </p:sp>
      <p:sp>
        <p:nvSpPr>
          <p:cNvPr id="14" name="Text Placeholder 14">
            <a:extLst>
              <a:ext uri="{FF2B5EF4-FFF2-40B4-BE49-F238E27FC236}">
                <a16:creationId xmlns:a16="http://schemas.microsoft.com/office/drawing/2014/main" id="{26854060-6E2E-2118-E2C4-5604F017D23D}"/>
              </a:ext>
            </a:extLst>
          </p:cNvPr>
          <p:cNvSpPr>
            <a:spLocks noGrp="1"/>
          </p:cNvSpPr>
          <p:nvPr>
            <p:ph type="body" sz="quarter" idx="10" hasCustomPrompt="1"/>
          </p:nvPr>
        </p:nvSpPr>
        <p:spPr>
          <a:xfrm>
            <a:off x="913649" y="1706880"/>
            <a:ext cx="2794000" cy="2200329"/>
          </a:xfrm>
        </p:spPr>
        <p:txBody>
          <a:bodyPr lIns="0"/>
          <a:lstStyle>
            <a:lvl1pPr marL="0" marR="0" indent="-682625" algn="l" defTabSz="914400" rtl="0" eaLnBrk="1" fontAlgn="auto" latinLnBrk="0" hangingPunct="1">
              <a:lnSpc>
                <a:spcPct val="100000"/>
              </a:lnSpc>
              <a:spcBef>
                <a:spcPts val="0"/>
              </a:spcBef>
              <a:spcAft>
                <a:spcPts val="500"/>
              </a:spcAft>
              <a:buClrTx/>
              <a:buSzTx/>
              <a:buFontTx/>
              <a:buNone/>
              <a:tabLst/>
              <a:defRPr sz="1400">
                <a:solidFill>
                  <a:schemeClr val="tx1"/>
                </a:solidFill>
              </a:defRPr>
            </a:lvl1pPr>
            <a:lvl2pPr>
              <a:spcBef>
                <a:spcPts val="0"/>
              </a:spcBef>
              <a:spcAft>
                <a:spcPts val="0"/>
              </a:spcAft>
              <a:defRPr/>
            </a:lvl2pPr>
          </a:lstStyle>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endParaRPr lang="en-US" sz="1600">
              <a:solidFill>
                <a:schemeClr val="tx1">
                  <a:lumMod val="50000"/>
                </a:schemeClr>
              </a:solidFill>
            </a:endParaRPr>
          </a:p>
          <a:p>
            <a:pPr marL="0" marR="0" lvl="0" indent="0" algn="l" defTabSz="914400" rtl="0" eaLnBrk="1" fontAlgn="auto" latinLnBrk="0" hangingPunct="1">
              <a:lnSpc>
                <a:spcPct val="100000"/>
              </a:lnSpc>
              <a:spcBef>
                <a:spcPts val="1000"/>
              </a:spcBef>
              <a:spcAft>
                <a:spcPts val="0"/>
              </a:spcAft>
              <a:buClrTx/>
              <a:buSzTx/>
              <a:buFontTx/>
              <a:buNone/>
              <a:tabLst/>
              <a:defRPr/>
            </a:pPr>
            <a:endParaRPr lang="en-US"/>
          </a:p>
          <a:p>
            <a:pPr lvl="0"/>
            <a:endParaRPr lang="en-US"/>
          </a:p>
          <a:p>
            <a:pPr lvl="0"/>
            <a:endParaRPr lang="en-US"/>
          </a:p>
        </p:txBody>
      </p:sp>
      <p:sp>
        <p:nvSpPr>
          <p:cNvPr id="16" name="Text Placeholder 14">
            <a:extLst>
              <a:ext uri="{FF2B5EF4-FFF2-40B4-BE49-F238E27FC236}">
                <a16:creationId xmlns:a16="http://schemas.microsoft.com/office/drawing/2014/main" id="{A43AF2B1-77FA-8EFB-E781-D1F7DB525C56}"/>
              </a:ext>
            </a:extLst>
          </p:cNvPr>
          <p:cNvSpPr>
            <a:spLocks noGrp="1"/>
          </p:cNvSpPr>
          <p:nvPr>
            <p:ph type="body" sz="quarter" idx="11" hasCustomPrompt="1"/>
          </p:nvPr>
        </p:nvSpPr>
        <p:spPr>
          <a:xfrm>
            <a:off x="4824790" y="1706880"/>
            <a:ext cx="2794000" cy="2200329"/>
          </a:xfrm>
        </p:spPr>
        <p:txBody>
          <a:bodyPr lIns="0"/>
          <a:lstStyle>
            <a:lvl1pPr marL="0" marR="0" indent="-682625" algn="l" defTabSz="914400" rtl="0" eaLnBrk="1" fontAlgn="auto" latinLnBrk="0" hangingPunct="1">
              <a:lnSpc>
                <a:spcPct val="100000"/>
              </a:lnSpc>
              <a:spcBef>
                <a:spcPts val="0"/>
              </a:spcBef>
              <a:spcAft>
                <a:spcPts val="500"/>
              </a:spcAft>
              <a:buClrTx/>
              <a:buSzTx/>
              <a:buFontTx/>
              <a:buNone/>
              <a:tabLst/>
              <a:defRPr sz="1400">
                <a:solidFill>
                  <a:schemeClr val="tx1"/>
                </a:solidFill>
              </a:defRPr>
            </a:lvl1pPr>
            <a:lvl2pPr>
              <a:spcBef>
                <a:spcPts val="0"/>
              </a:spcBef>
              <a:spcAft>
                <a:spcPts val="0"/>
              </a:spcAft>
              <a:defRPr/>
            </a:lvl2pPr>
          </a:lstStyle>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endParaRPr lang="en-US" sz="1600">
              <a:solidFill>
                <a:schemeClr val="tx1">
                  <a:lumMod val="50000"/>
                </a:schemeClr>
              </a:solidFill>
            </a:endParaRPr>
          </a:p>
          <a:p>
            <a:pPr marL="0" marR="0" lvl="0" indent="0" algn="l" defTabSz="914400" rtl="0" eaLnBrk="1" fontAlgn="auto" latinLnBrk="0" hangingPunct="1">
              <a:lnSpc>
                <a:spcPct val="100000"/>
              </a:lnSpc>
              <a:spcBef>
                <a:spcPts val="1000"/>
              </a:spcBef>
              <a:spcAft>
                <a:spcPts val="0"/>
              </a:spcAft>
              <a:buClrTx/>
              <a:buSzTx/>
              <a:buFontTx/>
              <a:buNone/>
              <a:tabLst/>
              <a:defRPr/>
            </a:pPr>
            <a:endParaRPr lang="en-US"/>
          </a:p>
          <a:p>
            <a:pPr lvl="0"/>
            <a:endParaRPr lang="en-US"/>
          </a:p>
          <a:p>
            <a:pPr lvl="0"/>
            <a:endParaRPr lang="en-US"/>
          </a:p>
        </p:txBody>
      </p:sp>
      <p:sp>
        <p:nvSpPr>
          <p:cNvPr id="17" name="Text Placeholder 14">
            <a:extLst>
              <a:ext uri="{FF2B5EF4-FFF2-40B4-BE49-F238E27FC236}">
                <a16:creationId xmlns:a16="http://schemas.microsoft.com/office/drawing/2014/main" id="{D612D9C0-4307-5947-9AE6-6B40D8E26A26}"/>
              </a:ext>
            </a:extLst>
          </p:cNvPr>
          <p:cNvSpPr>
            <a:spLocks noGrp="1"/>
          </p:cNvSpPr>
          <p:nvPr>
            <p:ph type="body" sz="quarter" idx="12" hasCustomPrompt="1"/>
          </p:nvPr>
        </p:nvSpPr>
        <p:spPr>
          <a:xfrm>
            <a:off x="8624518" y="1706880"/>
            <a:ext cx="2794000" cy="2200329"/>
          </a:xfrm>
        </p:spPr>
        <p:txBody>
          <a:bodyPr lIns="0"/>
          <a:lstStyle>
            <a:lvl1pPr marL="0" marR="0" indent="-682625" algn="l" defTabSz="914400" rtl="0" eaLnBrk="1" fontAlgn="auto" latinLnBrk="0" hangingPunct="1">
              <a:lnSpc>
                <a:spcPct val="100000"/>
              </a:lnSpc>
              <a:spcBef>
                <a:spcPts val="0"/>
              </a:spcBef>
              <a:spcAft>
                <a:spcPts val="500"/>
              </a:spcAft>
              <a:buClrTx/>
              <a:buSzTx/>
              <a:buFontTx/>
              <a:buNone/>
              <a:tabLst/>
              <a:defRPr sz="1400">
                <a:solidFill>
                  <a:schemeClr val="tx1"/>
                </a:solidFill>
              </a:defRPr>
            </a:lvl1pPr>
            <a:lvl2pPr>
              <a:spcBef>
                <a:spcPts val="0"/>
              </a:spcBef>
              <a:spcAft>
                <a:spcPts val="0"/>
              </a:spcAft>
              <a:defRPr/>
            </a:lvl2pPr>
          </a:lstStyle>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endParaRPr lang="en-US" sz="1600">
              <a:solidFill>
                <a:schemeClr val="tx1">
                  <a:lumMod val="50000"/>
                </a:schemeClr>
              </a:solidFill>
            </a:endParaRPr>
          </a:p>
          <a:p>
            <a:pPr marL="0" marR="0" lvl="0" indent="0" algn="l" defTabSz="914400" rtl="0" eaLnBrk="1" fontAlgn="auto" latinLnBrk="0" hangingPunct="1">
              <a:lnSpc>
                <a:spcPct val="100000"/>
              </a:lnSpc>
              <a:spcBef>
                <a:spcPts val="1000"/>
              </a:spcBef>
              <a:spcAft>
                <a:spcPts val="0"/>
              </a:spcAft>
              <a:buClrTx/>
              <a:buSzTx/>
              <a:buFontTx/>
              <a:buNone/>
              <a:tabLst/>
              <a:defRPr/>
            </a:pPr>
            <a:endParaRPr lang="en-US"/>
          </a:p>
          <a:p>
            <a:pPr lvl="0"/>
            <a:endParaRPr lang="en-US"/>
          </a:p>
          <a:p>
            <a:pPr lvl="0"/>
            <a:endParaRPr lang="en-US"/>
          </a:p>
        </p:txBody>
      </p:sp>
      <p:sp>
        <p:nvSpPr>
          <p:cNvPr id="18" name="Text Placeholder 14">
            <a:extLst>
              <a:ext uri="{FF2B5EF4-FFF2-40B4-BE49-F238E27FC236}">
                <a16:creationId xmlns:a16="http://schemas.microsoft.com/office/drawing/2014/main" id="{AD8708F1-C5F5-30A2-4294-80D943277F71}"/>
              </a:ext>
            </a:extLst>
          </p:cNvPr>
          <p:cNvSpPr>
            <a:spLocks noGrp="1"/>
          </p:cNvSpPr>
          <p:nvPr>
            <p:ph type="body" sz="quarter" idx="13" hasCustomPrompt="1"/>
          </p:nvPr>
        </p:nvSpPr>
        <p:spPr>
          <a:xfrm>
            <a:off x="912278" y="4796039"/>
            <a:ext cx="2794000" cy="1168400"/>
          </a:xfrm>
        </p:spPr>
        <p:txBody>
          <a:bodyPr lIns="0"/>
          <a:lstStyle>
            <a:lvl1pPr marL="0" marR="0" indent="-682625" algn="l" defTabSz="914400" rtl="0" eaLnBrk="1" fontAlgn="auto" latinLnBrk="0" hangingPunct="1">
              <a:lnSpc>
                <a:spcPct val="100000"/>
              </a:lnSpc>
              <a:spcBef>
                <a:spcPts val="0"/>
              </a:spcBef>
              <a:spcAft>
                <a:spcPts val="500"/>
              </a:spcAft>
              <a:buClrTx/>
              <a:buSzTx/>
              <a:buFontTx/>
              <a:buNone/>
              <a:tabLst/>
              <a:defRPr sz="1400">
                <a:solidFill>
                  <a:schemeClr val="tx1"/>
                </a:solidFill>
              </a:defRPr>
            </a:lvl1pPr>
            <a:lvl2pPr>
              <a:spcBef>
                <a:spcPts val="0"/>
              </a:spcBef>
              <a:spcAft>
                <a:spcPts val="0"/>
              </a:spcAft>
              <a:defRPr/>
            </a:lvl2pPr>
          </a:lstStyle>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endParaRPr lang="en-US" sz="1600">
              <a:solidFill>
                <a:schemeClr val="tx1">
                  <a:lumMod val="50000"/>
                </a:schemeClr>
              </a:solidFill>
            </a:endParaRPr>
          </a:p>
          <a:p>
            <a:pPr marL="0" marR="0" lvl="0" indent="0" algn="l" defTabSz="914400" rtl="0" eaLnBrk="1" fontAlgn="auto" latinLnBrk="0" hangingPunct="1">
              <a:lnSpc>
                <a:spcPct val="100000"/>
              </a:lnSpc>
              <a:spcBef>
                <a:spcPts val="1000"/>
              </a:spcBef>
              <a:spcAft>
                <a:spcPts val="0"/>
              </a:spcAft>
              <a:buClrTx/>
              <a:buSzTx/>
              <a:buFontTx/>
              <a:buNone/>
              <a:tabLst/>
              <a:defRPr/>
            </a:pPr>
            <a:endParaRPr lang="en-US"/>
          </a:p>
          <a:p>
            <a:pPr lvl="0"/>
            <a:endParaRPr lang="en-US"/>
          </a:p>
          <a:p>
            <a:pPr lvl="0"/>
            <a:endParaRPr lang="en-US"/>
          </a:p>
        </p:txBody>
      </p:sp>
      <p:sp>
        <p:nvSpPr>
          <p:cNvPr id="20" name="Text Placeholder 14">
            <a:extLst>
              <a:ext uri="{FF2B5EF4-FFF2-40B4-BE49-F238E27FC236}">
                <a16:creationId xmlns:a16="http://schemas.microsoft.com/office/drawing/2014/main" id="{988DA19E-54EA-58FB-6B3C-34680A491AB0}"/>
              </a:ext>
            </a:extLst>
          </p:cNvPr>
          <p:cNvSpPr>
            <a:spLocks noGrp="1"/>
          </p:cNvSpPr>
          <p:nvPr>
            <p:ph type="body" sz="quarter" idx="14" hasCustomPrompt="1"/>
          </p:nvPr>
        </p:nvSpPr>
        <p:spPr>
          <a:xfrm>
            <a:off x="4865430" y="4796039"/>
            <a:ext cx="2794000" cy="1168400"/>
          </a:xfrm>
        </p:spPr>
        <p:txBody>
          <a:bodyPr lIns="0"/>
          <a:lstStyle>
            <a:lvl1pPr marL="0" marR="0" indent="-682625" algn="l" defTabSz="914400" rtl="0" eaLnBrk="1" fontAlgn="auto" latinLnBrk="0" hangingPunct="1">
              <a:lnSpc>
                <a:spcPct val="100000"/>
              </a:lnSpc>
              <a:spcBef>
                <a:spcPts val="0"/>
              </a:spcBef>
              <a:spcAft>
                <a:spcPts val="500"/>
              </a:spcAft>
              <a:buClrTx/>
              <a:buSzTx/>
              <a:buFontTx/>
              <a:buNone/>
              <a:tabLst/>
              <a:defRPr sz="1400">
                <a:solidFill>
                  <a:schemeClr val="tx1"/>
                </a:solidFill>
              </a:defRPr>
            </a:lvl1pPr>
            <a:lvl2pPr>
              <a:spcBef>
                <a:spcPts val="0"/>
              </a:spcBef>
              <a:spcAft>
                <a:spcPts val="0"/>
              </a:spcAft>
              <a:defRPr/>
            </a:lvl2pPr>
          </a:lstStyle>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endParaRPr lang="en-US" sz="1600">
              <a:solidFill>
                <a:schemeClr val="tx1">
                  <a:lumMod val="50000"/>
                </a:schemeClr>
              </a:solidFill>
            </a:endParaRPr>
          </a:p>
          <a:p>
            <a:pPr marL="0" marR="0" lvl="0" indent="0" algn="l" defTabSz="914400" rtl="0" eaLnBrk="1" fontAlgn="auto" latinLnBrk="0" hangingPunct="1">
              <a:lnSpc>
                <a:spcPct val="100000"/>
              </a:lnSpc>
              <a:spcBef>
                <a:spcPts val="1000"/>
              </a:spcBef>
              <a:spcAft>
                <a:spcPts val="0"/>
              </a:spcAft>
              <a:buClrTx/>
              <a:buSzTx/>
              <a:buFontTx/>
              <a:buNone/>
              <a:tabLst/>
              <a:defRPr/>
            </a:pPr>
            <a:endParaRPr lang="en-US"/>
          </a:p>
          <a:p>
            <a:pPr lvl="0"/>
            <a:endParaRPr lang="en-US"/>
          </a:p>
          <a:p>
            <a:pPr lvl="0"/>
            <a:endParaRPr lang="en-US"/>
          </a:p>
        </p:txBody>
      </p:sp>
      <p:sp>
        <p:nvSpPr>
          <p:cNvPr id="21" name="Text Placeholder 14">
            <a:extLst>
              <a:ext uri="{FF2B5EF4-FFF2-40B4-BE49-F238E27FC236}">
                <a16:creationId xmlns:a16="http://schemas.microsoft.com/office/drawing/2014/main" id="{9762BB68-0EA9-671D-CD75-22B7D61B5766}"/>
              </a:ext>
            </a:extLst>
          </p:cNvPr>
          <p:cNvSpPr>
            <a:spLocks noGrp="1"/>
          </p:cNvSpPr>
          <p:nvPr>
            <p:ph type="body" sz="quarter" idx="15" hasCustomPrompt="1"/>
          </p:nvPr>
        </p:nvSpPr>
        <p:spPr>
          <a:xfrm>
            <a:off x="8624513" y="4796039"/>
            <a:ext cx="2794000" cy="1168400"/>
          </a:xfrm>
        </p:spPr>
        <p:txBody>
          <a:bodyPr lIns="0"/>
          <a:lstStyle>
            <a:lvl1pPr marL="0" marR="0" indent="-682625" algn="l" defTabSz="914400" rtl="0" eaLnBrk="1" fontAlgn="auto" latinLnBrk="0" hangingPunct="1">
              <a:lnSpc>
                <a:spcPct val="100000"/>
              </a:lnSpc>
              <a:spcBef>
                <a:spcPts val="0"/>
              </a:spcBef>
              <a:spcAft>
                <a:spcPts val="500"/>
              </a:spcAft>
              <a:buClrTx/>
              <a:buSzTx/>
              <a:buFontTx/>
              <a:buNone/>
              <a:tabLst/>
              <a:defRPr sz="1400">
                <a:solidFill>
                  <a:schemeClr val="tx1"/>
                </a:solidFill>
              </a:defRPr>
            </a:lvl1pPr>
            <a:lvl2pPr>
              <a:spcBef>
                <a:spcPts val="0"/>
              </a:spcBef>
              <a:spcAft>
                <a:spcPts val="0"/>
              </a:spcAft>
              <a:defRPr/>
            </a:lvl2pPr>
          </a:lstStyle>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endParaRPr lang="en-US" sz="1600">
              <a:solidFill>
                <a:schemeClr val="tx1">
                  <a:lumMod val="50000"/>
                </a:schemeClr>
              </a:solidFill>
            </a:endParaRPr>
          </a:p>
          <a:p>
            <a:pPr marL="0" marR="0" lvl="0" indent="0" algn="l" defTabSz="914400" rtl="0" eaLnBrk="1" fontAlgn="auto" latinLnBrk="0" hangingPunct="1">
              <a:lnSpc>
                <a:spcPct val="100000"/>
              </a:lnSpc>
              <a:spcBef>
                <a:spcPts val="1000"/>
              </a:spcBef>
              <a:spcAft>
                <a:spcPts val="0"/>
              </a:spcAft>
              <a:buClrTx/>
              <a:buSzTx/>
              <a:buFontTx/>
              <a:buNone/>
              <a:tabLst/>
              <a:defRPr/>
            </a:pPr>
            <a:endParaRPr lang="en-US"/>
          </a:p>
          <a:p>
            <a:pPr lvl="0"/>
            <a:endParaRPr lang="en-US"/>
          </a:p>
          <a:p>
            <a:pPr lvl="0"/>
            <a:endParaRPr lang="en-US"/>
          </a:p>
        </p:txBody>
      </p:sp>
      <p:sp>
        <p:nvSpPr>
          <p:cNvPr id="22" name="Text Placeholder 24">
            <a:extLst>
              <a:ext uri="{FF2B5EF4-FFF2-40B4-BE49-F238E27FC236}">
                <a16:creationId xmlns:a16="http://schemas.microsoft.com/office/drawing/2014/main" id="{10496937-70C8-9F2B-F94C-56D8231BAA46}"/>
              </a:ext>
            </a:extLst>
          </p:cNvPr>
          <p:cNvSpPr>
            <a:spLocks noGrp="1"/>
          </p:cNvSpPr>
          <p:nvPr>
            <p:ph type="body" sz="quarter" idx="17" hasCustomPrompt="1"/>
          </p:nvPr>
        </p:nvSpPr>
        <p:spPr>
          <a:xfrm>
            <a:off x="912829" y="4185881"/>
            <a:ext cx="5589638" cy="368300"/>
          </a:xfrm>
        </p:spPr>
        <p:txBody>
          <a:bodyPr lIns="0"/>
          <a:lstStyle>
            <a:lvl1pPr marL="0" indent="0">
              <a:buFontTx/>
              <a:buNone/>
              <a:defRPr sz="1800" b="1">
                <a:solidFill>
                  <a:schemeClr val="accent2"/>
                </a:solidFill>
              </a:defRPr>
            </a:lvl1pPr>
          </a:lstStyle>
          <a:p>
            <a:pPr lvl="0"/>
            <a:r>
              <a:rPr lang="en-US"/>
              <a:t>Partnering team, if applicable</a:t>
            </a:r>
          </a:p>
        </p:txBody>
      </p:sp>
      <p:sp>
        <p:nvSpPr>
          <p:cNvPr id="31" name="Rectangle 30">
            <a:extLst>
              <a:ext uri="{FF2B5EF4-FFF2-40B4-BE49-F238E27FC236}">
                <a16:creationId xmlns:a16="http://schemas.microsoft.com/office/drawing/2014/main" id="{99DA99CB-304C-43C6-1E44-24D1BB099283}"/>
              </a:ext>
            </a:extLst>
          </p:cNvPr>
          <p:cNvSpPr/>
          <p:nvPr userDrawn="1"/>
        </p:nvSpPr>
        <p:spPr>
          <a:xfrm>
            <a:off x="905396" y="1465022"/>
            <a:ext cx="10937044" cy="1487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9F10AA40-CD90-91CC-3E62-1FEC0A1B62D7}"/>
              </a:ext>
            </a:extLst>
          </p:cNvPr>
          <p:cNvSpPr/>
          <p:nvPr userDrawn="1"/>
        </p:nvSpPr>
        <p:spPr>
          <a:xfrm>
            <a:off x="905396" y="4571463"/>
            <a:ext cx="10937044" cy="1487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1274298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Key Takeaways">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1494DC9-0FF3-A1AB-DF82-9C4A68C00DCF}"/>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5" name="Content Placeholder 2">
            <a:extLst>
              <a:ext uri="{FF2B5EF4-FFF2-40B4-BE49-F238E27FC236}">
                <a16:creationId xmlns:a16="http://schemas.microsoft.com/office/drawing/2014/main" id="{51B9C3CF-3DF1-CC4F-845E-311CF2A3FB30}"/>
              </a:ext>
            </a:extLst>
          </p:cNvPr>
          <p:cNvSpPr>
            <a:spLocks noGrp="1"/>
          </p:cNvSpPr>
          <p:nvPr>
            <p:ph idx="1" hasCustomPrompt="1"/>
          </p:nvPr>
        </p:nvSpPr>
        <p:spPr>
          <a:xfrm>
            <a:off x="3924300" y="954364"/>
            <a:ext cx="6858000" cy="4989236"/>
          </a:xfrm>
        </p:spPr>
        <p:txBody>
          <a:bodyPr>
            <a:noAutofit/>
          </a:bodyPr>
          <a:lstStyle>
            <a:lvl1pPr>
              <a:lnSpc>
                <a:spcPts val="3100"/>
              </a:lnSpc>
              <a:defRPr sz="2400" b="0">
                <a:solidFill>
                  <a:schemeClr val="tx1"/>
                </a:solidFill>
              </a:defRPr>
            </a:lvl1pPr>
            <a:lvl2pPr>
              <a:lnSpc>
                <a:spcPts val="3100"/>
              </a:lnSpc>
              <a:defRPr sz="2000">
                <a:solidFill>
                  <a:schemeClr val="tx1"/>
                </a:solidFill>
              </a:defRPr>
            </a:lvl2pPr>
            <a:lvl3pPr>
              <a:lnSpc>
                <a:spcPts val="3100"/>
              </a:lnSpc>
              <a:defRPr sz="1800">
                <a:solidFill>
                  <a:schemeClr val="tx1"/>
                </a:solidFill>
              </a:defRPr>
            </a:lvl3pPr>
            <a:lvl4pPr>
              <a:lnSpc>
                <a:spcPts val="3100"/>
              </a:lnSpc>
              <a:defRPr sz="1600">
                <a:solidFill>
                  <a:schemeClr val="tx1"/>
                </a:solidFill>
              </a:defRPr>
            </a:lvl4pPr>
            <a:lvl5pPr>
              <a:lnSpc>
                <a:spcPts val="3100"/>
              </a:lnSpc>
              <a:defRPr sz="1400">
                <a:solidFill>
                  <a:schemeClr val="tx1"/>
                </a:solidFill>
              </a:defRPr>
            </a:lvl5pPr>
          </a:lstStyle>
          <a:p>
            <a:pPr lvl="0"/>
            <a:r>
              <a:rPr lang="en-US"/>
              <a:t>Click to edit slide text</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8B887472-9A3B-ADEF-D9BF-249DF5D59876}"/>
              </a:ext>
            </a:extLst>
          </p:cNvPr>
          <p:cNvSpPr txBox="1">
            <a:spLocks/>
          </p:cNvSpPr>
          <p:nvPr userDrawn="1"/>
        </p:nvSpPr>
        <p:spPr>
          <a:xfrm>
            <a:off x="61335" y="6352737"/>
            <a:ext cx="461717" cy="409980"/>
          </a:xfrm>
          <a:prstGeom prst="rect">
            <a:avLst/>
          </a:prstGeom>
        </p:spPr>
        <p:txBody>
          <a:bodyPr vert="horz" lIns="91440" tIns="45720" rIns="91440" bIns="4572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A6463A8-C1CB-7342-B1C0-EEA602A6253C}" type="slidenum">
              <a:rPr lang="en-US" sz="1100" smtClean="0">
                <a:solidFill>
                  <a:schemeClr val="bg1"/>
                </a:solidFill>
                <a:latin typeface="Arial" charset="0"/>
                <a:ea typeface="Arial" charset="0"/>
                <a:cs typeface="Arial" charset="0"/>
              </a:rPr>
              <a:pPr algn="r"/>
              <a:t>‹#›</a:t>
            </a:fld>
            <a:endParaRPr lang="en-US" sz="1100">
              <a:solidFill>
                <a:schemeClr val="bg1"/>
              </a:solidFill>
              <a:latin typeface="Arial" charset="0"/>
              <a:ea typeface="Arial" charset="0"/>
              <a:cs typeface="Arial" charset="0"/>
            </a:endParaRPr>
          </a:p>
        </p:txBody>
      </p:sp>
      <p:sp>
        <p:nvSpPr>
          <p:cNvPr id="6" name="TextBox 30">
            <a:extLst>
              <a:ext uri="{FF2B5EF4-FFF2-40B4-BE49-F238E27FC236}">
                <a16:creationId xmlns:a16="http://schemas.microsoft.com/office/drawing/2014/main" id="{63CE4603-843D-E5B7-7904-13C4F20140C5}"/>
              </a:ext>
            </a:extLst>
          </p:cNvPr>
          <p:cNvSpPr txBox="1"/>
          <p:nvPr userDrawn="1"/>
        </p:nvSpPr>
        <p:spPr>
          <a:xfrm>
            <a:off x="395727" y="6467829"/>
            <a:ext cx="1238925" cy="200055"/>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700" b="0">
                <a:solidFill>
                  <a:schemeClr val="bg1"/>
                </a:solidFill>
              </a:rPr>
              <a:t>|   RESTRICTED</a:t>
            </a:r>
          </a:p>
        </p:txBody>
      </p:sp>
    </p:spTree>
    <p:extLst>
      <p:ext uri="{BB962C8B-B14F-4D97-AF65-F5344CB8AC3E}">
        <p14:creationId xmlns:p14="http://schemas.microsoft.com/office/powerpoint/2010/main" val="287164926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userDrawn="1">
  <p:cSld name="Title Slide - Option 1">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72F46B0-82C1-1855-D067-2E21197BAEB1}"/>
              </a:ext>
            </a:extLst>
          </p:cNvPr>
          <p:cNvPicPr/>
          <p:nvPr userDrawn="1"/>
        </p:nvPicPr>
        <p:blipFill>
          <a:blip r:embed="rId2">
            <a:extLst>
              <a:ext uri="{28A0092B-C50C-407E-A947-70E740481C1C}">
                <a14:useLocalDpi xmlns:a14="http://schemas.microsoft.com/office/drawing/2010/main" val="0"/>
              </a:ext>
            </a:extLst>
          </a:blip>
          <a:srcRect/>
          <a:stretch/>
        </p:blipFill>
        <p:spPr>
          <a:xfrm>
            <a:off x="0" y="0"/>
            <a:ext cx="12206176" cy="6865974"/>
          </a:xfrm>
          <a:prstGeom prst="rect">
            <a:avLst/>
          </a:prstGeom>
        </p:spPr>
      </p:pic>
      <p:sp>
        <p:nvSpPr>
          <p:cNvPr id="2" name="Title 1">
            <a:extLst>
              <a:ext uri="{FF2B5EF4-FFF2-40B4-BE49-F238E27FC236}">
                <a16:creationId xmlns:a16="http://schemas.microsoft.com/office/drawing/2014/main" id="{05A83CA9-5EF0-8398-23AA-08DFA69C2E28}"/>
              </a:ext>
            </a:extLst>
          </p:cNvPr>
          <p:cNvSpPr>
            <a:spLocks noGrp="1"/>
          </p:cNvSpPr>
          <p:nvPr>
            <p:ph type="title" hasCustomPrompt="1"/>
          </p:nvPr>
        </p:nvSpPr>
        <p:spPr>
          <a:xfrm>
            <a:off x="301825" y="2564780"/>
            <a:ext cx="2893196" cy="2319541"/>
          </a:xfrm>
        </p:spPr>
        <p:txBody>
          <a:bodyPr anchor="b"/>
          <a:lstStyle>
            <a:lvl1pPr>
              <a:lnSpc>
                <a:spcPct val="100000"/>
              </a:lnSpc>
              <a:defRPr sz="3200" b="1">
                <a:solidFill>
                  <a:schemeClr val="bg1"/>
                </a:solidFill>
              </a:defRPr>
            </a:lvl1pPr>
          </a:lstStyle>
          <a:p>
            <a:r>
              <a:rPr lang="en-US"/>
              <a:t>Click to edit text</a:t>
            </a:r>
          </a:p>
        </p:txBody>
      </p:sp>
      <p:sp>
        <p:nvSpPr>
          <p:cNvPr id="11" name="Text Placeholder 10">
            <a:extLst>
              <a:ext uri="{FF2B5EF4-FFF2-40B4-BE49-F238E27FC236}">
                <a16:creationId xmlns:a16="http://schemas.microsoft.com/office/drawing/2014/main" id="{C3C826A0-95D1-962E-022C-8DBE5F1D09DD}"/>
              </a:ext>
            </a:extLst>
          </p:cNvPr>
          <p:cNvSpPr>
            <a:spLocks noGrp="1"/>
          </p:cNvSpPr>
          <p:nvPr>
            <p:ph type="body" sz="quarter" idx="10" hasCustomPrompt="1"/>
          </p:nvPr>
        </p:nvSpPr>
        <p:spPr>
          <a:xfrm>
            <a:off x="301825" y="5126137"/>
            <a:ext cx="3269709" cy="1332833"/>
          </a:xfrm>
        </p:spPr>
        <p:txBody>
          <a:bodyPr/>
          <a:lstStyle>
            <a:lvl1pPr marL="0" indent="0">
              <a:buNone/>
              <a:defRPr sz="20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text</a:t>
            </a:r>
          </a:p>
        </p:txBody>
      </p:sp>
    </p:spTree>
    <p:extLst>
      <p:ext uri="{BB962C8B-B14F-4D97-AF65-F5344CB8AC3E}">
        <p14:creationId xmlns:p14="http://schemas.microsoft.com/office/powerpoint/2010/main" val="2669475869"/>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cknowledgements">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6094EFAA-BE69-184E-A3AA-C8BA4D895DDA}"/>
              </a:ext>
            </a:extLst>
          </p:cNvPr>
          <p:cNvSpPr txBox="1">
            <a:spLocks/>
          </p:cNvSpPr>
          <p:nvPr userDrawn="1"/>
        </p:nvSpPr>
        <p:spPr>
          <a:xfrm>
            <a:off x="823920" y="179705"/>
            <a:ext cx="11018520" cy="67500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400" kern="1200">
                <a:solidFill>
                  <a:srgbClr val="CF3C16"/>
                </a:solidFill>
                <a:latin typeface="Arial" panose="020B0604020202020204" pitchFamily="34" charset="0"/>
                <a:ea typeface="+mj-ea"/>
                <a:cs typeface="Arial" panose="020B0604020202020204" pitchFamily="34" charset="0"/>
              </a:defRPr>
            </a:lvl1pPr>
          </a:lstStyle>
          <a:p>
            <a:r>
              <a:rPr lang="en-US" b="1">
                <a:solidFill>
                  <a:schemeClr val="tx1">
                    <a:lumMod val="50000"/>
                  </a:schemeClr>
                </a:solidFill>
              </a:rPr>
              <a:t>Acknowledgements</a:t>
            </a:r>
          </a:p>
        </p:txBody>
      </p:sp>
      <p:sp>
        <p:nvSpPr>
          <p:cNvPr id="23" name="TextBox 22">
            <a:extLst>
              <a:ext uri="{FF2B5EF4-FFF2-40B4-BE49-F238E27FC236}">
                <a16:creationId xmlns:a16="http://schemas.microsoft.com/office/drawing/2014/main" id="{6F40E832-53E8-5E4F-A5CE-BB8209D7205F}"/>
              </a:ext>
            </a:extLst>
          </p:cNvPr>
          <p:cNvSpPr txBox="1"/>
          <p:nvPr userDrawn="1"/>
        </p:nvSpPr>
        <p:spPr>
          <a:xfrm>
            <a:off x="905395" y="1095690"/>
            <a:ext cx="2779207" cy="369332"/>
          </a:xfrm>
          <a:prstGeom prst="rect">
            <a:avLst/>
          </a:prstGeom>
          <a:noFill/>
        </p:spPr>
        <p:txBody>
          <a:bodyPr wrap="none" lIns="0" rIns="91440" rtlCol="0">
            <a:noAutofit/>
          </a:bodyPr>
          <a:lstStyle/>
          <a:p>
            <a:pPr algn="l">
              <a:spcAft>
                <a:spcPts val="1100"/>
              </a:spcAft>
            </a:pPr>
            <a:r>
              <a:rPr lang="en-US" b="1">
                <a:solidFill>
                  <a:schemeClr val="accent2"/>
                </a:solidFill>
              </a:rPr>
              <a:t>Intellia team</a:t>
            </a:r>
          </a:p>
        </p:txBody>
      </p:sp>
      <p:sp>
        <p:nvSpPr>
          <p:cNvPr id="24" name="Text Placeholder 14">
            <a:extLst>
              <a:ext uri="{FF2B5EF4-FFF2-40B4-BE49-F238E27FC236}">
                <a16:creationId xmlns:a16="http://schemas.microsoft.com/office/drawing/2014/main" id="{3A0D87AC-3FD1-364B-929C-7109648CEA57}"/>
              </a:ext>
            </a:extLst>
          </p:cNvPr>
          <p:cNvSpPr>
            <a:spLocks noGrp="1"/>
          </p:cNvSpPr>
          <p:nvPr>
            <p:ph type="body" sz="quarter" idx="10" hasCustomPrompt="1"/>
          </p:nvPr>
        </p:nvSpPr>
        <p:spPr>
          <a:xfrm>
            <a:off x="913649" y="1706880"/>
            <a:ext cx="2794000" cy="2200329"/>
          </a:xfrm>
        </p:spPr>
        <p:txBody>
          <a:bodyPr/>
          <a:lstStyle>
            <a:lvl1pPr marL="0" marR="0" indent="-682625" algn="l" defTabSz="914400" rtl="0" eaLnBrk="1" fontAlgn="auto" latinLnBrk="0" hangingPunct="1">
              <a:lnSpc>
                <a:spcPct val="100000"/>
              </a:lnSpc>
              <a:spcBef>
                <a:spcPts val="0"/>
              </a:spcBef>
              <a:spcAft>
                <a:spcPts val="500"/>
              </a:spcAft>
              <a:buClrTx/>
              <a:buSzTx/>
              <a:buFontTx/>
              <a:buNone/>
              <a:tabLst/>
              <a:defRPr sz="1400">
                <a:solidFill>
                  <a:schemeClr val="tx1"/>
                </a:solidFill>
              </a:defRPr>
            </a:lvl1pPr>
            <a:lvl2pPr>
              <a:spcBef>
                <a:spcPts val="0"/>
              </a:spcBef>
              <a:spcAft>
                <a:spcPts val="0"/>
              </a:spcAft>
              <a:defRPr/>
            </a:lvl2pPr>
          </a:lstStyle>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endParaRPr lang="en-US" sz="1600">
              <a:solidFill>
                <a:schemeClr val="tx1">
                  <a:lumMod val="50000"/>
                </a:schemeClr>
              </a:solidFill>
            </a:endParaRPr>
          </a:p>
          <a:p>
            <a:pPr marL="0" marR="0" lvl="0" indent="0" algn="l" defTabSz="914400" rtl="0" eaLnBrk="1" fontAlgn="auto" latinLnBrk="0" hangingPunct="1">
              <a:lnSpc>
                <a:spcPct val="100000"/>
              </a:lnSpc>
              <a:spcBef>
                <a:spcPts val="1000"/>
              </a:spcBef>
              <a:spcAft>
                <a:spcPts val="0"/>
              </a:spcAft>
              <a:buClrTx/>
              <a:buSzTx/>
              <a:buFontTx/>
              <a:buNone/>
              <a:tabLst/>
              <a:defRPr/>
            </a:pPr>
            <a:endParaRPr lang="en-US"/>
          </a:p>
          <a:p>
            <a:pPr lvl="0"/>
            <a:endParaRPr lang="en-US"/>
          </a:p>
          <a:p>
            <a:pPr lvl="0"/>
            <a:endParaRPr lang="en-US"/>
          </a:p>
        </p:txBody>
      </p:sp>
      <p:sp>
        <p:nvSpPr>
          <p:cNvPr id="25" name="Text Placeholder 14">
            <a:extLst>
              <a:ext uri="{FF2B5EF4-FFF2-40B4-BE49-F238E27FC236}">
                <a16:creationId xmlns:a16="http://schemas.microsoft.com/office/drawing/2014/main" id="{2A426266-2C0A-6246-BE05-614628B80A4E}"/>
              </a:ext>
            </a:extLst>
          </p:cNvPr>
          <p:cNvSpPr>
            <a:spLocks noGrp="1"/>
          </p:cNvSpPr>
          <p:nvPr>
            <p:ph type="body" sz="quarter" idx="11" hasCustomPrompt="1"/>
          </p:nvPr>
        </p:nvSpPr>
        <p:spPr>
          <a:xfrm>
            <a:off x="4824790" y="1706880"/>
            <a:ext cx="2794000" cy="2200329"/>
          </a:xfrm>
        </p:spPr>
        <p:txBody>
          <a:bodyPr/>
          <a:lstStyle>
            <a:lvl1pPr marL="0" marR="0" indent="-682625" algn="l" defTabSz="914400" rtl="0" eaLnBrk="1" fontAlgn="auto" latinLnBrk="0" hangingPunct="1">
              <a:lnSpc>
                <a:spcPct val="100000"/>
              </a:lnSpc>
              <a:spcBef>
                <a:spcPts val="0"/>
              </a:spcBef>
              <a:spcAft>
                <a:spcPts val="500"/>
              </a:spcAft>
              <a:buClrTx/>
              <a:buSzTx/>
              <a:buFontTx/>
              <a:buNone/>
              <a:tabLst/>
              <a:defRPr sz="1400">
                <a:solidFill>
                  <a:schemeClr val="tx1"/>
                </a:solidFill>
              </a:defRPr>
            </a:lvl1pPr>
            <a:lvl2pPr>
              <a:spcBef>
                <a:spcPts val="0"/>
              </a:spcBef>
              <a:spcAft>
                <a:spcPts val="0"/>
              </a:spcAft>
              <a:defRPr/>
            </a:lvl2pPr>
          </a:lstStyle>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endParaRPr lang="en-US" sz="1600">
              <a:solidFill>
                <a:schemeClr val="tx1">
                  <a:lumMod val="50000"/>
                </a:schemeClr>
              </a:solidFill>
            </a:endParaRPr>
          </a:p>
          <a:p>
            <a:pPr marL="0" marR="0" lvl="0" indent="0" algn="l" defTabSz="914400" rtl="0" eaLnBrk="1" fontAlgn="auto" latinLnBrk="0" hangingPunct="1">
              <a:lnSpc>
                <a:spcPct val="100000"/>
              </a:lnSpc>
              <a:spcBef>
                <a:spcPts val="1000"/>
              </a:spcBef>
              <a:spcAft>
                <a:spcPts val="0"/>
              </a:spcAft>
              <a:buClrTx/>
              <a:buSzTx/>
              <a:buFontTx/>
              <a:buNone/>
              <a:tabLst/>
              <a:defRPr/>
            </a:pPr>
            <a:endParaRPr lang="en-US"/>
          </a:p>
          <a:p>
            <a:pPr lvl="0"/>
            <a:endParaRPr lang="en-US"/>
          </a:p>
          <a:p>
            <a:pPr lvl="0"/>
            <a:endParaRPr lang="en-US"/>
          </a:p>
        </p:txBody>
      </p:sp>
      <p:sp>
        <p:nvSpPr>
          <p:cNvPr id="26" name="Text Placeholder 14">
            <a:extLst>
              <a:ext uri="{FF2B5EF4-FFF2-40B4-BE49-F238E27FC236}">
                <a16:creationId xmlns:a16="http://schemas.microsoft.com/office/drawing/2014/main" id="{62266E29-F54E-B440-AF5F-879228C799F0}"/>
              </a:ext>
            </a:extLst>
          </p:cNvPr>
          <p:cNvSpPr>
            <a:spLocks noGrp="1"/>
          </p:cNvSpPr>
          <p:nvPr>
            <p:ph type="body" sz="quarter" idx="12" hasCustomPrompt="1"/>
          </p:nvPr>
        </p:nvSpPr>
        <p:spPr>
          <a:xfrm>
            <a:off x="8624518" y="1706880"/>
            <a:ext cx="2794000" cy="2200329"/>
          </a:xfrm>
        </p:spPr>
        <p:txBody>
          <a:bodyPr/>
          <a:lstStyle>
            <a:lvl1pPr marL="0" marR="0" indent="-682625" algn="l" defTabSz="914400" rtl="0" eaLnBrk="1" fontAlgn="auto" latinLnBrk="0" hangingPunct="1">
              <a:lnSpc>
                <a:spcPct val="100000"/>
              </a:lnSpc>
              <a:spcBef>
                <a:spcPts val="0"/>
              </a:spcBef>
              <a:spcAft>
                <a:spcPts val="500"/>
              </a:spcAft>
              <a:buClrTx/>
              <a:buSzTx/>
              <a:buFontTx/>
              <a:buNone/>
              <a:tabLst/>
              <a:defRPr sz="1400">
                <a:solidFill>
                  <a:schemeClr val="tx1"/>
                </a:solidFill>
              </a:defRPr>
            </a:lvl1pPr>
            <a:lvl2pPr>
              <a:spcBef>
                <a:spcPts val="0"/>
              </a:spcBef>
              <a:spcAft>
                <a:spcPts val="0"/>
              </a:spcAft>
              <a:defRPr/>
            </a:lvl2pPr>
          </a:lstStyle>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endParaRPr lang="en-US" sz="1600">
              <a:solidFill>
                <a:schemeClr val="tx1">
                  <a:lumMod val="50000"/>
                </a:schemeClr>
              </a:solidFill>
            </a:endParaRPr>
          </a:p>
          <a:p>
            <a:pPr marL="0" marR="0" lvl="0" indent="0" algn="l" defTabSz="914400" rtl="0" eaLnBrk="1" fontAlgn="auto" latinLnBrk="0" hangingPunct="1">
              <a:lnSpc>
                <a:spcPct val="100000"/>
              </a:lnSpc>
              <a:spcBef>
                <a:spcPts val="1000"/>
              </a:spcBef>
              <a:spcAft>
                <a:spcPts val="0"/>
              </a:spcAft>
              <a:buClrTx/>
              <a:buSzTx/>
              <a:buFontTx/>
              <a:buNone/>
              <a:tabLst/>
              <a:defRPr/>
            </a:pPr>
            <a:endParaRPr lang="en-US"/>
          </a:p>
          <a:p>
            <a:pPr lvl="0"/>
            <a:endParaRPr lang="en-US"/>
          </a:p>
          <a:p>
            <a:pPr lvl="0"/>
            <a:endParaRPr lang="en-US"/>
          </a:p>
        </p:txBody>
      </p:sp>
      <p:sp>
        <p:nvSpPr>
          <p:cNvPr id="27" name="Text Placeholder 14">
            <a:extLst>
              <a:ext uri="{FF2B5EF4-FFF2-40B4-BE49-F238E27FC236}">
                <a16:creationId xmlns:a16="http://schemas.microsoft.com/office/drawing/2014/main" id="{7AD87359-B857-344A-A298-14C9B616B185}"/>
              </a:ext>
            </a:extLst>
          </p:cNvPr>
          <p:cNvSpPr>
            <a:spLocks noGrp="1"/>
          </p:cNvSpPr>
          <p:nvPr>
            <p:ph type="body" sz="quarter" idx="13" hasCustomPrompt="1"/>
          </p:nvPr>
        </p:nvSpPr>
        <p:spPr>
          <a:xfrm>
            <a:off x="912278" y="4796039"/>
            <a:ext cx="2794000" cy="1168400"/>
          </a:xfrm>
        </p:spPr>
        <p:txBody>
          <a:bodyPr/>
          <a:lstStyle>
            <a:lvl1pPr marL="0" marR="0" indent="-682625" algn="l" defTabSz="914400" rtl="0" eaLnBrk="1" fontAlgn="auto" latinLnBrk="0" hangingPunct="1">
              <a:lnSpc>
                <a:spcPct val="100000"/>
              </a:lnSpc>
              <a:spcBef>
                <a:spcPts val="0"/>
              </a:spcBef>
              <a:spcAft>
                <a:spcPts val="500"/>
              </a:spcAft>
              <a:buClrTx/>
              <a:buSzTx/>
              <a:buFontTx/>
              <a:buNone/>
              <a:tabLst/>
              <a:defRPr sz="1400">
                <a:solidFill>
                  <a:schemeClr val="tx1"/>
                </a:solidFill>
              </a:defRPr>
            </a:lvl1pPr>
            <a:lvl2pPr>
              <a:spcBef>
                <a:spcPts val="0"/>
              </a:spcBef>
              <a:spcAft>
                <a:spcPts val="0"/>
              </a:spcAft>
              <a:defRPr/>
            </a:lvl2pPr>
          </a:lstStyle>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endParaRPr lang="en-US" sz="1600">
              <a:solidFill>
                <a:schemeClr val="tx1">
                  <a:lumMod val="50000"/>
                </a:schemeClr>
              </a:solidFill>
            </a:endParaRPr>
          </a:p>
          <a:p>
            <a:pPr marL="0" marR="0" lvl="0" indent="0" algn="l" defTabSz="914400" rtl="0" eaLnBrk="1" fontAlgn="auto" latinLnBrk="0" hangingPunct="1">
              <a:lnSpc>
                <a:spcPct val="100000"/>
              </a:lnSpc>
              <a:spcBef>
                <a:spcPts val="1000"/>
              </a:spcBef>
              <a:spcAft>
                <a:spcPts val="0"/>
              </a:spcAft>
              <a:buClrTx/>
              <a:buSzTx/>
              <a:buFontTx/>
              <a:buNone/>
              <a:tabLst/>
              <a:defRPr/>
            </a:pPr>
            <a:endParaRPr lang="en-US"/>
          </a:p>
          <a:p>
            <a:pPr lvl="0"/>
            <a:endParaRPr lang="en-US"/>
          </a:p>
          <a:p>
            <a:pPr lvl="0"/>
            <a:endParaRPr lang="en-US"/>
          </a:p>
        </p:txBody>
      </p:sp>
      <p:sp>
        <p:nvSpPr>
          <p:cNvPr id="28" name="Text Placeholder 14">
            <a:extLst>
              <a:ext uri="{FF2B5EF4-FFF2-40B4-BE49-F238E27FC236}">
                <a16:creationId xmlns:a16="http://schemas.microsoft.com/office/drawing/2014/main" id="{7AD0B8A8-40C9-F444-A6CD-1D762CFC761B}"/>
              </a:ext>
            </a:extLst>
          </p:cNvPr>
          <p:cNvSpPr>
            <a:spLocks noGrp="1"/>
          </p:cNvSpPr>
          <p:nvPr>
            <p:ph type="body" sz="quarter" idx="14" hasCustomPrompt="1"/>
          </p:nvPr>
        </p:nvSpPr>
        <p:spPr>
          <a:xfrm>
            <a:off x="4865430" y="4796039"/>
            <a:ext cx="2794000" cy="1168400"/>
          </a:xfrm>
        </p:spPr>
        <p:txBody>
          <a:bodyPr/>
          <a:lstStyle>
            <a:lvl1pPr marL="0" marR="0" indent="-682625" algn="l" defTabSz="914400" rtl="0" eaLnBrk="1" fontAlgn="auto" latinLnBrk="0" hangingPunct="1">
              <a:lnSpc>
                <a:spcPct val="100000"/>
              </a:lnSpc>
              <a:spcBef>
                <a:spcPts val="0"/>
              </a:spcBef>
              <a:spcAft>
                <a:spcPts val="500"/>
              </a:spcAft>
              <a:buClrTx/>
              <a:buSzTx/>
              <a:buFontTx/>
              <a:buNone/>
              <a:tabLst/>
              <a:defRPr sz="1400">
                <a:solidFill>
                  <a:schemeClr val="tx1"/>
                </a:solidFill>
              </a:defRPr>
            </a:lvl1pPr>
            <a:lvl2pPr>
              <a:spcBef>
                <a:spcPts val="0"/>
              </a:spcBef>
              <a:spcAft>
                <a:spcPts val="0"/>
              </a:spcAft>
              <a:defRPr/>
            </a:lvl2pPr>
          </a:lstStyle>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endParaRPr lang="en-US" sz="1600">
              <a:solidFill>
                <a:schemeClr val="tx1">
                  <a:lumMod val="50000"/>
                </a:schemeClr>
              </a:solidFill>
            </a:endParaRPr>
          </a:p>
          <a:p>
            <a:pPr marL="0" marR="0" lvl="0" indent="0" algn="l" defTabSz="914400" rtl="0" eaLnBrk="1" fontAlgn="auto" latinLnBrk="0" hangingPunct="1">
              <a:lnSpc>
                <a:spcPct val="100000"/>
              </a:lnSpc>
              <a:spcBef>
                <a:spcPts val="1000"/>
              </a:spcBef>
              <a:spcAft>
                <a:spcPts val="0"/>
              </a:spcAft>
              <a:buClrTx/>
              <a:buSzTx/>
              <a:buFontTx/>
              <a:buNone/>
              <a:tabLst/>
              <a:defRPr/>
            </a:pPr>
            <a:endParaRPr lang="en-US"/>
          </a:p>
          <a:p>
            <a:pPr lvl="0"/>
            <a:endParaRPr lang="en-US"/>
          </a:p>
          <a:p>
            <a:pPr lvl="0"/>
            <a:endParaRPr lang="en-US"/>
          </a:p>
        </p:txBody>
      </p:sp>
      <p:sp>
        <p:nvSpPr>
          <p:cNvPr id="29" name="Text Placeholder 14">
            <a:extLst>
              <a:ext uri="{FF2B5EF4-FFF2-40B4-BE49-F238E27FC236}">
                <a16:creationId xmlns:a16="http://schemas.microsoft.com/office/drawing/2014/main" id="{AB4A83EB-A741-2F4D-8F1D-50582E5D8B73}"/>
              </a:ext>
            </a:extLst>
          </p:cNvPr>
          <p:cNvSpPr>
            <a:spLocks noGrp="1"/>
          </p:cNvSpPr>
          <p:nvPr>
            <p:ph type="body" sz="quarter" idx="15" hasCustomPrompt="1"/>
          </p:nvPr>
        </p:nvSpPr>
        <p:spPr>
          <a:xfrm>
            <a:off x="8624513" y="4796039"/>
            <a:ext cx="2794000" cy="1168400"/>
          </a:xfrm>
        </p:spPr>
        <p:txBody>
          <a:bodyPr/>
          <a:lstStyle>
            <a:lvl1pPr marL="0" marR="0" indent="-682625" algn="l" defTabSz="914400" rtl="0" eaLnBrk="1" fontAlgn="auto" latinLnBrk="0" hangingPunct="1">
              <a:lnSpc>
                <a:spcPct val="100000"/>
              </a:lnSpc>
              <a:spcBef>
                <a:spcPts val="0"/>
              </a:spcBef>
              <a:spcAft>
                <a:spcPts val="500"/>
              </a:spcAft>
              <a:buClrTx/>
              <a:buSzTx/>
              <a:buFontTx/>
              <a:buNone/>
              <a:tabLst/>
              <a:defRPr sz="1400">
                <a:solidFill>
                  <a:schemeClr val="tx1"/>
                </a:solidFill>
              </a:defRPr>
            </a:lvl1pPr>
            <a:lvl2pPr>
              <a:spcBef>
                <a:spcPts val="0"/>
              </a:spcBef>
              <a:spcAft>
                <a:spcPts val="0"/>
              </a:spcAft>
              <a:defRPr/>
            </a:lvl2pPr>
          </a:lstStyle>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endParaRPr lang="en-US" sz="1600">
              <a:solidFill>
                <a:schemeClr val="tx1">
                  <a:lumMod val="50000"/>
                </a:schemeClr>
              </a:solidFill>
            </a:endParaRPr>
          </a:p>
          <a:p>
            <a:pPr marL="0" marR="0" lvl="0" indent="0" algn="l" defTabSz="914400" rtl="0" eaLnBrk="1" fontAlgn="auto" latinLnBrk="0" hangingPunct="1">
              <a:lnSpc>
                <a:spcPct val="100000"/>
              </a:lnSpc>
              <a:spcBef>
                <a:spcPts val="1000"/>
              </a:spcBef>
              <a:spcAft>
                <a:spcPts val="0"/>
              </a:spcAft>
              <a:buClrTx/>
              <a:buSzTx/>
              <a:buFontTx/>
              <a:buNone/>
              <a:tabLst/>
              <a:defRPr/>
            </a:pPr>
            <a:endParaRPr lang="en-US"/>
          </a:p>
          <a:p>
            <a:pPr lvl="0"/>
            <a:endParaRPr lang="en-US"/>
          </a:p>
          <a:p>
            <a:pPr lvl="0"/>
            <a:endParaRPr lang="en-US"/>
          </a:p>
        </p:txBody>
      </p:sp>
      <p:sp>
        <p:nvSpPr>
          <p:cNvPr id="30" name="Text Placeholder 24">
            <a:extLst>
              <a:ext uri="{FF2B5EF4-FFF2-40B4-BE49-F238E27FC236}">
                <a16:creationId xmlns:a16="http://schemas.microsoft.com/office/drawing/2014/main" id="{6E50711D-E0A0-164B-9FB5-F4DA95B82CFB}"/>
              </a:ext>
            </a:extLst>
          </p:cNvPr>
          <p:cNvSpPr>
            <a:spLocks noGrp="1"/>
          </p:cNvSpPr>
          <p:nvPr>
            <p:ph type="body" sz="quarter" idx="17" hasCustomPrompt="1"/>
          </p:nvPr>
        </p:nvSpPr>
        <p:spPr>
          <a:xfrm>
            <a:off x="912829" y="4185881"/>
            <a:ext cx="5589638" cy="368300"/>
          </a:xfrm>
        </p:spPr>
        <p:txBody>
          <a:bodyPr/>
          <a:lstStyle>
            <a:lvl1pPr marL="0" indent="0">
              <a:buFontTx/>
              <a:buNone/>
              <a:defRPr sz="1800" b="1">
                <a:solidFill>
                  <a:schemeClr val="accent2"/>
                </a:solidFill>
              </a:defRPr>
            </a:lvl1pPr>
          </a:lstStyle>
          <a:p>
            <a:pPr lvl="0"/>
            <a:r>
              <a:rPr lang="en-US"/>
              <a:t>Partnering team, if applicable</a:t>
            </a:r>
          </a:p>
        </p:txBody>
      </p:sp>
      <p:sp>
        <p:nvSpPr>
          <p:cNvPr id="2" name="Rectangle 1">
            <a:extLst>
              <a:ext uri="{FF2B5EF4-FFF2-40B4-BE49-F238E27FC236}">
                <a16:creationId xmlns:a16="http://schemas.microsoft.com/office/drawing/2014/main" id="{09C1E0B3-180F-5844-A622-526E1C05AAA9}"/>
              </a:ext>
            </a:extLst>
          </p:cNvPr>
          <p:cNvSpPr/>
          <p:nvPr userDrawn="1"/>
        </p:nvSpPr>
        <p:spPr>
          <a:xfrm>
            <a:off x="905396" y="1465022"/>
            <a:ext cx="10937044" cy="1487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3069515-D6FA-A548-A279-69338A89767D}"/>
              </a:ext>
            </a:extLst>
          </p:cNvPr>
          <p:cNvSpPr/>
          <p:nvPr userDrawn="1"/>
        </p:nvSpPr>
        <p:spPr>
          <a:xfrm>
            <a:off x="905396" y="4571463"/>
            <a:ext cx="10937044" cy="1487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02591281"/>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userDrawn="1">
  <p:cSld name="Title Slide - Option 2 - Shanna">
    <p:bg>
      <p:bgPr>
        <a:solidFill>
          <a:schemeClr val="bg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FC7F17A-46F8-AD9B-76E1-11126B0CB9CF}"/>
              </a:ext>
            </a:extLst>
          </p:cNvPr>
          <p:cNvPicPr>
            <a:picLocks noGrp="1" noRot="1" noMove="1" noResize="1" noEditPoints="1" noAdjustHandles="1" noChangeArrowheads="1" noChangeShapeType="1" noCrop="1"/>
          </p:cNvPicPr>
          <p:nvPr userDrawn="1"/>
        </p:nvPicPr>
        <p:blipFill>
          <a:blip r:embed="rId2">
            <a:extLst>
              <a:ext uri="{28A0092B-C50C-407E-A947-70E740481C1C}">
                <a14:useLocalDpi xmlns:a14="http://schemas.microsoft.com/office/drawing/2010/main" val="0"/>
              </a:ext>
            </a:extLst>
          </a:blip>
          <a:srcRect/>
          <a:stretch/>
        </p:blipFill>
        <p:spPr>
          <a:xfrm>
            <a:off x="-14175" y="-9857"/>
            <a:ext cx="12206176" cy="6865974"/>
          </a:xfrm>
          <a:prstGeom prst="rect">
            <a:avLst/>
          </a:prstGeom>
        </p:spPr>
      </p:pic>
      <p:sp>
        <p:nvSpPr>
          <p:cNvPr id="8" name="Title 1">
            <a:extLst>
              <a:ext uri="{FF2B5EF4-FFF2-40B4-BE49-F238E27FC236}">
                <a16:creationId xmlns:a16="http://schemas.microsoft.com/office/drawing/2014/main" id="{731EF451-57D8-7242-6E9E-CFE79E3125CF}"/>
              </a:ext>
            </a:extLst>
          </p:cNvPr>
          <p:cNvSpPr>
            <a:spLocks noGrp="1"/>
          </p:cNvSpPr>
          <p:nvPr>
            <p:ph type="ctrTitle"/>
          </p:nvPr>
        </p:nvSpPr>
        <p:spPr>
          <a:xfrm>
            <a:off x="7755075" y="213340"/>
            <a:ext cx="4087306" cy="2889114"/>
          </a:xfrm>
        </p:spPr>
        <p:txBody>
          <a:bodyPr anchor="b">
            <a:normAutofit/>
          </a:bodyPr>
          <a:lstStyle>
            <a:lvl1pPr>
              <a:defRPr sz="3200" b="1">
                <a:solidFill>
                  <a:schemeClr val="bg1"/>
                </a:solidFill>
              </a:defRPr>
            </a:lvl1pPr>
          </a:lstStyle>
          <a:p>
            <a:pPr algn="l"/>
            <a:r>
              <a:rPr lang="en-US" sz="3200">
                <a:latin typeface="Arial" panose="020B0604020202020204" pitchFamily="34" charset="0"/>
                <a:cs typeface="Arial" panose="020B0604020202020204" pitchFamily="34" charset="0"/>
              </a:rPr>
              <a:t>Click to edit Master title style</a:t>
            </a:r>
          </a:p>
        </p:txBody>
      </p:sp>
      <p:sp>
        <p:nvSpPr>
          <p:cNvPr id="9" name="Subtitle 2">
            <a:extLst>
              <a:ext uri="{FF2B5EF4-FFF2-40B4-BE49-F238E27FC236}">
                <a16:creationId xmlns:a16="http://schemas.microsoft.com/office/drawing/2014/main" id="{8FD9F5DE-AC5D-5277-F0AD-BA42FFBC4347}"/>
              </a:ext>
            </a:extLst>
          </p:cNvPr>
          <p:cNvSpPr>
            <a:spLocks noGrp="1"/>
          </p:cNvSpPr>
          <p:nvPr>
            <p:ph type="subTitle" idx="1"/>
          </p:nvPr>
        </p:nvSpPr>
        <p:spPr>
          <a:xfrm>
            <a:off x="7755073" y="3180274"/>
            <a:ext cx="4087305" cy="1147863"/>
          </a:xfrm>
        </p:spPr>
        <p:txBody>
          <a:bodyPr anchor="t">
            <a:normAutofit/>
          </a:bodyPr>
          <a:lstStyle>
            <a:lvl1pPr marL="0" indent="0">
              <a:buNone/>
              <a:defRPr lang="en-US" sz="2000" kern="1200" dirty="0">
                <a:solidFill>
                  <a:schemeClr val="bg1"/>
                </a:solidFill>
                <a:latin typeface="Arial" panose="020B0604020202020204" pitchFamily="34" charset="0"/>
                <a:ea typeface="+mj-ea"/>
                <a:cs typeface="Arial" panose="020B0604020202020204" pitchFamily="34" charset="0"/>
              </a:defRPr>
            </a:lvl1pPr>
          </a:lstStyle>
          <a:p>
            <a:pPr algn="l"/>
            <a:r>
              <a:rPr lang="en-US" sz="2000"/>
              <a:t>Click to edit Master subtitle style</a:t>
            </a:r>
          </a:p>
        </p:txBody>
      </p:sp>
    </p:spTree>
    <p:extLst>
      <p:ext uri="{BB962C8B-B14F-4D97-AF65-F5344CB8AC3E}">
        <p14:creationId xmlns:p14="http://schemas.microsoft.com/office/powerpoint/2010/main" val="3524780056"/>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userDrawn="1">
  <p:cSld name="Title Slide - Option 3 - Nancy">
    <p:bg>
      <p:bgPr>
        <a:solidFill>
          <a:schemeClr val="bg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FC7F17A-46F8-AD9B-76E1-11126B0CB9CF}"/>
              </a:ext>
            </a:extLst>
          </p:cNvPr>
          <p:cNvPicPr>
            <a:picLocks noGrp="1" noRot="1" noMove="1" noResize="1" noEditPoints="1" noAdjustHandles="1" noChangeArrowheads="1" noChangeShapeType="1" noCrop="1"/>
          </p:cNvPicPr>
          <p:nvPr userDrawn="1"/>
        </p:nvPicPr>
        <p:blipFill>
          <a:blip r:embed="rId2">
            <a:extLst>
              <a:ext uri="{28A0092B-C50C-407E-A947-70E740481C1C}">
                <a14:useLocalDpi xmlns:a14="http://schemas.microsoft.com/office/drawing/2010/main" val="0"/>
              </a:ext>
            </a:extLst>
          </a:blip>
          <a:srcRect/>
          <a:stretch/>
        </p:blipFill>
        <p:spPr>
          <a:xfrm>
            <a:off x="-14175" y="-9857"/>
            <a:ext cx="12206176" cy="6865974"/>
          </a:xfrm>
          <a:prstGeom prst="rect">
            <a:avLst/>
          </a:prstGeom>
        </p:spPr>
      </p:pic>
      <p:sp>
        <p:nvSpPr>
          <p:cNvPr id="8" name="Title 1">
            <a:extLst>
              <a:ext uri="{FF2B5EF4-FFF2-40B4-BE49-F238E27FC236}">
                <a16:creationId xmlns:a16="http://schemas.microsoft.com/office/drawing/2014/main" id="{731EF451-57D8-7242-6E9E-CFE79E3125CF}"/>
              </a:ext>
            </a:extLst>
          </p:cNvPr>
          <p:cNvSpPr>
            <a:spLocks noGrp="1"/>
          </p:cNvSpPr>
          <p:nvPr>
            <p:ph type="ctrTitle"/>
          </p:nvPr>
        </p:nvSpPr>
        <p:spPr>
          <a:xfrm>
            <a:off x="313495" y="213340"/>
            <a:ext cx="4087306" cy="2889114"/>
          </a:xfrm>
        </p:spPr>
        <p:txBody>
          <a:bodyPr anchor="b">
            <a:normAutofit/>
          </a:bodyPr>
          <a:lstStyle>
            <a:lvl1pPr>
              <a:defRPr sz="3200" b="1">
                <a:solidFill>
                  <a:schemeClr val="bg1"/>
                </a:solidFill>
              </a:defRPr>
            </a:lvl1pPr>
          </a:lstStyle>
          <a:p>
            <a:pPr algn="l"/>
            <a:r>
              <a:rPr lang="en-US" sz="3200">
                <a:latin typeface="Arial" panose="020B0604020202020204" pitchFamily="34" charset="0"/>
                <a:cs typeface="Arial" panose="020B0604020202020204" pitchFamily="34" charset="0"/>
              </a:rPr>
              <a:t>Click to edit Master title style</a:t>
            </a:r>
          </a:p>
        </p:txBody>
      </p:sp>
      <p:sp>
        <p:nvSpPr>
          <p:cNvPr id="9" name="Subtitle 2">
            <a:extLst>
              <a:ext uri="{FF2B5EF4-FFF2-40B4-BE49-F238E27FC236}">
                <a16:creationId xmlns:a16="http://schemas.microsoft.com/office/drawing/2014/main" id="{8FD9F5DE-AC5D-5277-F0AD-BA42FFBC4347}"/>
              </a:ext>
            </a:extLst>
          </p:cNvPr>
          <p:cNvSpPr>
            <a:spLocks noGrp="1"/>
          </p:cNvSpPr>
          <p:nvPr>
            <p:ph type="subTitle" idx="1"/>
          </p:nvPr>
        </p:nvSpPr>
        <p:spPr>
          <a:xfrm>
            <a:off x="313493" y="3180274"/>
            <a:ext cx="4087305" cy="2097970"/>
          </a:xfrm>
        </p:spPr>
        <p:txBody>
          <a:bodyPr anchor="t">
            <a:normAutofit/>
          </a:bodyPr>
          <a:lstStyle>
            <a:lvl1pPr marL="0" indent="0">
              <a:buNone/>
              <a:defRPr lang="en-US" sz="2000" kern="1200" dirty="0">
                <a:solidFill>
                  <a:schemeClr val="bg1"/>
                </a:solidFill>
                <a:latin typeface="Arial" panose="020B0604020202020204" pitchFamily="34" charset="0"/>
                <a:ea typeface="+mj-ea"/>
                <a:cs typeface="Arial" panose="020B0604020202020204" pitchFamily="34" charset="0"/>
              </a:defRPr>
            </a:lvl1pPr>
          </a:lstStyle>
          <a:p>
            <a:pPr algn="l"/>
            <a:r>
              <a:rPr lang="en-US" sz="2000"/>
              <a:t>Click to edit Master subtitle style</a:t>
            </a:r>
          </a:p>
        </p:txBody>
      </p:sp>
    </p:spTree>
    <p:extLst>
      <p:ext uri="{BB962C8B-B14F-4D97-AF65-F5344CB8AC3E}">
        <p14:creationId xmlns:p14="http://schemas.microsoft.com/office/powerpoint/2010/main" val="2227010972"/>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userDrawn="1">
  <p:cSld name="Title Slide - Option 3 - Milton">
    <p:bg>
      <p:bgPr>
        <a:solidFill>
          <a:schemeClr val="bg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FC7F17A-46F8-AD9B-76E1-11126B0CB9CF}"/>
              </a:ext>
            </a:extLst>
          </p:cNvPr>
          <p:cNvPicPr>
            <a:picLocks noGrp="1" noRot="1" noMove="1" noResize="1" noEditPoints="1" noAdjustHandles="1" noChangeArrowheads="1" noChangeShapeType="1" noCrop="1"/>
          </p:cNvPicPr>
          <p:nvPr userDrawn="1"/>
        </p:nvPicPr>
        <p:blipFill>
          <a:blip r:embed="rId2">
            <a:extLst>
              <a:ext uri="{28A0092B-C50C-407E-A947-70E740481C1C}">
                <a14:useLocalDpi xmlns:a14="http://schemas.microsoft.com/office/drawing/2010/main" val="0"/>
              </a:ext>
            </a:extLst>
          </a:blip>
          <a:srcRect/>
          <a:stretch/>
        </p:blipFill>
        <p:spPr>
          <a:xfrm>
            <a:off x="-14175" y="-9857"/>
            <a:ext cx="12206176" cy="6865974"/>
          </a:xfrm>
          <a:prstGeom prst="rect">
            <a:avLst/>
          </a:prstGeom>
        </p:spPr>
      </p:pic>
      <p:sp>
        <p:nvSpPr>
          <p:cNvPr id="8" name="Title 1">
            <a:extLst>
              <a:ext uri="{FF2B5EF4-FFF2-40B4-BE49-F238E27FC236}">
                <a16:creationId xmlns:a16="http://schemas.microsoft.com/office/drawing/2014/main" id="{731EF451-57D8-7242-6E9E-CFE79E3125CF}"/>
              </a:ext>
            </a:extLst>
          </p:cNvPr>
          <p:cNvSpPr>
            <a:spLocks noGrp="1"/>
          </p:cNvSpPr>
          <p:nvPr>
            <p:ph type="ctrTitle"/>
          </p:nvPr>
        </p:nvSpPr>
        <p:spPr>
          <a:xfrm>
            <a:off x="7755075" y="213340"/>
            <a:ext cx="4087306" cy="2889114"/>
          </a:xfrm>
        </p:spPr>
        <p:txBody>
          <a:bodyPr anchor="b">
            <a:normAutofit/>
          </a:bodyPr>
          <a:lstStyle>
            <a:lvl1pPr>
              <a:defRPr sz="3200" b="1">
                <a:solidFill>
                  <a:schemeClr val="bg1"/>
                </a:solidFill>
              </a:defRPr>
            </a:lvl1pPr>
          </a:lstStyle>
          <a:p>
            <a:pPr algn="l"/>
            <a:r>
              <a:rPr lang="en-US" sz="3200">
                <a:latin typeface="Arial" panose="020B0604020202020204" pitchFamily="34" charset="0"/>
                <a:cs typeface="Arial" panose="020B0604020202020204" pitchFamily="34" charset="0"/>
              </a:rPr>
              <a:t>Click to edit Master title style</a:t>
            </a:r>
          </a:p>
        </p:txBody>
      </p:sp>
      <p:sp>
        <p:nvSpPr>
          <p:cNvPr id="9" name="Subtitle 2">
            <a:extLst>
              <a:ext uri="{FF2B5EF4-FFF2-40B4-BE49-F238E27FC236}">
                <a16:creationId xmlns:a16="http://schemas.microsoft.com/office/drawing/2014/main" id="{8FD9F5DE-AC5D-5277-F0AD-BA42FFBC4347}"/>
              </a:ext>
            </a:extLst>
          </p:cNvPr>
          <p:cNvSpPr>
            <a:spLocks noGrp="1"/>
          </p:cNvSpPr>
          <p:nvPr>
            <p:ph type="subTitle" idx="1"/>
          </p:nvPr>
        </p:nvSpPr>
        <p:spPr>
          <a:xfrm>
            <a:off x="7755073" y="3180274"/>
            <a:ext cx="4087305" cy="1147863"/>
          </a:xfrm>
        </p:spPr>
        <p:txBody>
          <a:bodyPr anchor="t">
            <a:normAutofit/>
          </a:bodyPr>
          <a:lstStyle>
            <a:lvl1pPr marL="0" indent="0">
              <a:buNone/>
              <a:defRPr lang="en-US" sz="2000" kern="1200" dirty="0">
                <a:solidFill>
                  <a:schemeClr val="bg1"/>
                </a:solidFill>
                <a:latin typeface="Arial" panose="020B0604020202020204" pitchFamily="34" charset="0"/>
                <a:ea typeface="+mj-ea"/>
                <a:cs typeface="Arial" panose="020B0604020202020204" pitchFamily="34" charset="0"/>
              </a:defRPr>
            </a:lvl1pPr>
          </a:lstStyle>
          <a:p>
            <a:pPr algn="l"/>
            <a:r>
              <a:rPr lang="en-US" sz="2000"/>
              <a:t>Click to edit Master subtitle style</a:t>
            </a:r>
          </a:p>
        </p:txBody>
      </p:sp>
    </p:spTree>
    <p:extLst>
      <p:ext uri="{BB962C8B-B14F-4D97-AF65-F5344CB8AC3E}">
        <p14:creationId xmlns:p14="http://schemas.microsoft.com/office/powerpoint/2010/main" val="1681582143"/>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userDrawn="1">
  <p:cSld name="Title Slide - Option 5 - Milton">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F04CE3F-4C60-D5E6-1C84-1BAC227CAB92}"/>
              </a:ext>
            </a:extLst>
          </p:cNvPr>
          <p:cNvPicPr>
            <a:picLocks noChangeAspect="1"/>
          </p:cNvPicPr>
          <p:nvPr userDrawn="1"/>
        </p:nvPicPr>
        <p:blipFill>
          <a:blip r:embed="rId2"/>
          <a:srcRect/>
          <a:stretch/>
        </p:blipFill>
        <p:spPr>
          <a:xfrm>
            <a:off x="0" y="0"/>
            <a:ext cx="12192000" cy="6858000"/>
          </a:xfrm>
          <a:prstGeom prst="rect">
            <a:avLst/>
          </a:prstGeom>
        </p:spPr>
      </p:pic>
      <p:sp>
        <p:nvSpPr>
          <p:cNvPr id="16" name="Text Placeholder 14">
            <a:extLst>
              <a:ext uri="{FF2B5EF4-FFF2-40B4-BE49-F238E27FC236}">
                <a16:creationId xmlns:a16="http://schemas.microsoft.com/office/drawing/2014/main" id="{EC207468-F9F2-4AFD-59AD-546272C85A7A}"/>
              </a:ext>
            </a:extLst>
          </p:cNvPr>
          <p:cNvSpPr>
            <a:spLocks noGrp="1"/>
          </p:cNvSpPr>
          <p:nvPr>
            <p:ph type="body" sz="quarter" idx="10" hasCustomPrompt="1"/>
          </p:nvPr>
        </p:nvSpPr>
        <p:spPr>
          <a:xfrm>
            <a:off x="577869" y="650722"/>
            <a:ext cx="4978403" cy="1754326"/>
          </a:xfrm>
        </p:spPr>
        <p:txBody>
          <a:bodyPr/>
          <a:lstStyle>
            <a:lvl1pPr marL="0" indent="0">
              <a:buNone/>
              <a:defRPr sz="3600" b="1">
                <a:solidFill>
                  <a:schemeClr val="bg1"/>
                </a:solidFill>
              </a:defRPr>
            </a:lvl1pPr>
          </a:lstStyle>
          <a:p>
            <a:r>
              <a:rPr lang="en-US" sz="3600" b="1" i="0" u="none" strike="noStrike">
                <a:solidFill>
                  <a:schemeClr val="bg1">
                    <a:lumMod val="95000"/>
                  </a:schemeClr>
                </a:solidFill>
                <a:effectLst/>
                <a:latin typeface="Arial" panose="020B0604020202020204" pitchFamily="34" charset="0"/>
                <a:cs typeface="Arial" panose="020B0604020202020204" pitchFamily="34" charset="0"/>
              </a:rPr>
              <a:t>Title Lorem ipsum dolor sit </a:t>
            </a:r>
            <a:r>
              <a:rPr lang="en-US" sz="3600" b="1" i="0" u="none" strike="noStrike" err="1">
                <a:solidFill>
                  <a:schemeClr val="bg1">
                    <a:lumMod val="95000"/>
                  </a:schemeClr>
                </a:solidFill>
                <a:effectLst/>
                <a:latin typeface="Arial" panose="020B0604020202020204" pitchFamily="34" charset="0"/>
                <a:cs typeface="Arial" panose="020B0604020202020204" pitchFamily="34" charset="0"/>
              </a:rPr>
              <a:t>amet</a:t>
            </a:r>
            <a:r>
              <a:rPr lang="en-US" sz="3600" b="1" i="0" u="none" strike="noStrike">
                <a:solidFill>
                  <a:schemeClr val="bg1">
                    <a:lumMod val="95000"/>
                  </a:schemeClr>
                </a:solidFill>
                <a:effectLst/>
                <a:latin typeface="Arial" panose="020B0604020202020204" pitchFamily="34" charset="0"/>
                <a:cs typeface="Arial" panose="020B0604020202020204" pitchFamily="34" charset="0"/>
              </a:rPr>
              <a:t>. </a:t>
            </a:r>
            <a:r>
              <a:rPr lang="en-US" sz="3600" b="1" i="0" u="none" strike="noStrike" err="1">
                <a:solidFill>
                  <a:schemeClr val="bg1">
                    <a:lumMod val="95000"/>
                  </a:schemeClr>
                </a:solidFill>
                <a:effectLst/>
                <a:latin typeface="Arial" panose="020B0604020202020204" pitchFamily="34" charset="0"/>
                <a:cs typeface="Arial" panose="020B0604020202020204" pitchFamily="34" charset="0"/>
              </a:rPr>
              <a:t>Ea</a:t>
            </a:r>
            <a:r>
              <a:rPr lang="en-US" sz="3600" b="1" i="0" u="none" strike="noStrike">
                <a:solidFill>
                  <a:schemeClr val="bg1">
                    <a:lumMod val="95000"/>
                  </a:schemeClr>
                </a:solidFill>
                <a:effectLst/>
                <a:latin typeface="Arial" panose="020B0604020202020204" pitchFamily="34" charset="0"/>
                <a:cs typeface="Arial" panose="020B0604020202020204" pitchFamily="34" charset="0"/>
              </a:rPr>
              <a:t> </a:t>
            </a:r>
            <a:r>
              <a:rPr lang="en-US" sz="3600" b="1" i="0" u="none" strike="noStrike" err="1">
                <a:solidFill>
                  <a:schemeClr val="bg1">
                    <a:lumMod val="95000"/>
                  </a:schemeClr>
                </a:solidFill>
                <a:effectLst/>
                <a:latin typeface="Arial" panose="020B0604020202020204" pitchFamily="34" charset="0"/>
                <a:cs typeface="Arial" panose="020B0604020202020204" pitchFamily="34" charset="0"/>
              </a:rPr>
              <a:t>iure</a:t>
            </a:r>
            <a:r>
              <a:rPr lang="en-US" sz="3600" b="1" i="0" u="none" strike="noStrike">
                <a:solidFill>
                  <a:schemeClr val="bg1">
                    <a:lumMod val="95000"/>
                  </a:schemeClr>
                </a:solidFill>
                <a:effectLst/>
                <a:latin typeface="Arial" panose="020B0604020202020204" pitchFamily="34" charset="0"/>
                <a:cs typeface="Arial" panose="020B0604020202020204" pitchFamily="34" charset="0"/>
              </a:rPr>
              <a:t> quasi id </a:t>
            </a:r>
            <a:r>
              <a:rPr lang="en-US" sz="3600" b="1" i="0" u="none" strike="noStrike" err="1">
                <a:solidFill>
                  <a:schemeClr val="bg1">
                    <a:lumMod val="95000"/>
                  </a:schemeClr>
                </a:solidFill>
                <a:effectLst/>
                <a:latin typeface="Arial" panose="020B0604020202020204" pitchFamily="34" charset="0"/>
                <a:cs typeface="Arial" panose="020B0604020202020204" pitchFamily="34" charset="0"/>
              </a:rPr>
              <a:t>doloribus</a:t>
            </a:r>
            <a:endParaRPr lang="en-US" sz="3600" b="1">
              <a:solidFill>
                <a:schemeClr val="bg1">
                  <a:lumMod val="95000"/>
                </a:schemeClr>
              </a:solidFill>
              <a:latin typeface="Arial" panose="020B0604020202020204" pitchFamily="34" charset="0"/>
              <a:cs typeface="Arial" panose="020B0604020202020204" pitchFamily="34" charset="0"/>
            </a:endParaRPr>
          </a:p>
        </p:txBody>
      </p:sp>
      <p:sp>
        <p:nvSpPr>
          <p:cNvPr id="22" name="Text Placeholder 21">
            <a:extLst>
              <a:ext uri="{FF2B5EF4-FFF2-40B4-BE49-F238E27FC236}">
                <a16:creationId xmlns:a16="http://schemas.microsoft.com/office/drawing/2014/main" id="{24A5431F-13A9-8E40-A281-3623F1F0FE55}"/>
              </a:ext>
            </a:extLst>
          </p:cNvPr>
          <p:cNvSpPr>
            <a:spLocks noGrp="1"/>
          </p:cNvSpPr>
          <p:nvPr>
            <p:ph type="body" sz="quarter" idx="13" hasCustomPrompt="1"/>
          </p:nvPr>
        </p:nvSpPr>
        <p:spPr>
          <a:xfrm>
            <a:off x="577869" y="2618203"/>
            <a:ext cx="4978403" cy="438150"/>
          </a:xfrm>
        </p:spPr>
        <p:txBody>
          <a:bodyPr/>
          <a:lstStyle>
            <a:lvl1pPr marL="0" indent="0">
              <a:buNone/>
              <a:defRPr sz="2000" b="1">
                <a:solidFill>
                  <a:schemeClr val="bg1"/>
                </a:solidFill>
              </a:defRPr>
            </a:lvl1pPr>
            <a:lvl2pPr marL="457200" indent="0">
              <a:buNone/>
              <a:defRPr sz="2000" b="1">
                <a:solidFill>
                  <a:schemeClr val="bg1"/>
                </a:solidFill>
              </a:defRPr>
            </a:lvl2pPr>
            <a:lvl3pPr marL="914400" indent="0">
              <a:buNone/>
              <a:defRPr sz="2000" b="1">
                <a:solidFill>
                  <a:schemeClr val="bg1"/>
                </a:solidFill>
              </a:defRPr>
            </a:lvl3pPr>
            <a:lvl4pPr marL="1371600" indent="0">
              <a:buNone/>
              <a:defRPr sz="2000" b="1">
                <a:solidFill>
                  <a:schemeClr val="bg1"/>
                </a:solidFill>
              </a:defRPr>
            </a:lvl4pPr>
            <a:lvl5pPr marL="1828800" indent="0">
              <a:buNone/>
              <a:defRPr sz="2000" b="1">
                <a:solidFill>
                  <a:schemeClr val="bg1"/>
                </a:solidFill>
              </a:defRPr>
            </a:lvl5pPr>
          </a:lstStyle>
          <a:p>
            <a:pPr lvl="0"/>
            <a:r>
              <a:rPr lang="en-US"/>
              <a:t>Document Title</a:t>
            </a:r>
          </a:p>
        </p:txBody>
      </p:sp>
      <p:sp>
        <p:nvSpPr>
          <p:cNvPr id="24" name="Text Placeholder 23">
            <a:extLst>
              <a:ext uri="{FF2B5EF4-FFF2-40B4-BE49-F238E27FC236}">
                <a16:creationId xmlns:a16="http://schemas.microsoft.com/office/drawing/2014/main" id="{57AD2648-DDB6-87BC-DE3E-359DEA804333}"/>
              </a:ext>
            </a:extLst>
          </p:cNvPr>
          <p:cNvSpPr>
            <a:spLocks noGrp="1"/>
          </p:cNvSpPr>
          <p:nvPr>
            <p:ph type="body" sz="quarter" idx="14" hasCustomPrompt="1"/>
          </p:nvPr>
        </p:nvSpPr>
        <p:spPr>
          <a:xfrm>
            <a:off x="577868" y="3074237"/>
            <a:ext cx="4978403" cy="438150"/>
          </a:xfrm>
        </p:spPr>
        <p:txBody>
          <a:bodyPr/>
          <a:lstStyle>
            <a:lvl1pPr marL="0" indent="0">
              <a:buNone/>
              <a:defRPr sz="2000">
                <a:solidFill>
                  <a:schemeClr val="bg1"/>
                </a:solidFill>
              </a:defRPr>
            </a:lvl1pPr>
            <a:lvl2pPr marL="457200" indent="0">
              <a:buNone/>
              <a:defRPr sz="2000">
                <a:solidFill>
                  <a:schemeClr val="bg1"/>
                </a:solidFill>
              </a:defRPr>
            </a:lvl2pPr>
            <a:lvl3pPr marL="914400" indent="0">
              <a:buNone/>
              <a:defRPr sz="2000">
                <a:solidFill>
                  <a:schemeClr val="bg1"/>
                </a:solidFill>
              </a:defRPr>
            </a:lvl3pPr>
            <a:lvl4pPr marL="1371600" indent="0">
              <a:buNone/>
              <a:defRPr sz="2000">
                <a:solidFill>
                  <a:schemeClr val="bg1"/>
                </a:solidFill>
              </a:defRPr>
            </a:lvl4pPr>
            <a:lvl5pPr marL="1828800" indent="0">
              <a:buNone/>
              <a:defRPr sz="2000">
                <a:solidFill>
                  <a:schemeClr val="bg1"/>
                </a:solidFill>
              </a:defRPr>
            </a:lvl5pPr>
          </a:lstStyle>
          <a:p>
            <a:pPr lvl="0"/>
            <a:r>
              <a:rPr lang="en-US"/>
              <a:t>Month, YYYY</a:t>
            </a:r>
          </a:p>
        </p:txBody>
      </p:sp>
    </p:spTree>
    <p:extLst>
      <p:ext uri="{BB962C8B-B14F-4D97-AF65-F5344CB8AC3E}">
        <p14:creationId xmlns:p14="http://schemas.microsoft.com/office/powerpoint/2010/main" val="191506560"/>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userDrawn="1">
  <p:cSld name="Title Slide - Option 5 - Nancy">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952F946-E5F9-3CA7-F340-6B25166766A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6" name="Text Placeholder 14">
            <a:extLst>
              <a:ext uri="{FF2B5EF4-FFF2-40B4-BE49-F238E27FC236}">
                <a16:creationId xmlns:a16="http://schemas.microsoft.com/office/drawing/2014/main" id="{C60C328A-5A0A-9961-8FDE-10793DD065F4}"/>
              </a:ext>
            </a:extLst>
          </p:cNvPr>
          <p:cNvSpPr>
            <a:spLocks noGrp="1"/>
          </p:cNvSpPr>
          <p:nvPr>
            <p:ph type="body" sz="quarter" idx="10" hasCustomPrompt="1"/>
          </p:nvPr>
        </p:nvSpPr>
        <p:spPr>
          <a:xfrm>
            <a:off x="577869" y="650722"/>
            <a:ext cx="4978403" cy="1754326"/>
          </a:xfrm>
        </p:spPr>
        <p:txBody>
          <a:bodyPr/>
          <a:lstStyle>
            <a:lvl1pPr marL="0" indent="0">
              <a:buNone/>
              <a:defRPr sz="3600" b="1">
                <a:solidFill>
                  <a:schemeClr val="bg1"/>
                </a:solidFill>
              </a:defRPr>
            </a:lvl1pPr>
          </a:lstStyle>
          <a:p>
            <a:r>
              <a:rPr lang="en-US" sz="3600" b="1" i="0" u="none" strike="noStrike">
                <a:solidFill>
                  <a:schemeClr val="bg1">
                    <a:lumMod val="95000"/>
                  </a:schemeClr>
                </a:solidFill>
                <a:effectLst/>
                <a:latin typeface="Arial" panose="020B0604020202020204" pitchFamily="34" charset="0"/>
                <a:cs typeface="Arial" panose="020B0604020202020204" pitchFamily="34" charset="0"/>
              </a:rPr>
              <a:t>Title Lorem ipsum dolor sit </a:t>
            </a:r>
            <a:r>
              <a:rPr lang="en-US" sz="3600" b="1" i="0" u="none" strike="noStrike" err="1">
                <a:solidFill>
                  <a:schemeClr val="bg1">
                    <a:lumMod val="95000"/>
                  </a:schemeClr>
                </a:solidFill>
                <a:effectLst/>
                <a:latin typeface="Arial" panose="020B0604020202020204" pitchFamily="34" charset="0"/>
                <a:cs typeface="Arial" panose="020B0604020202020204" pitchFamily="34" charset="0"/>
              </a:rPr>
              <a:t>amet</a:t>
            </a:r>
            <a:r>
              <a:rPr lang="en-US" sz="3600" b="1" i="0" u="none" strike="noStrike">
                <a:solidFill>
                  <a:schemeClr val="bg1">
                    <a:lumMod val="95000"/>
                  </a:schemeClr>
                </a:solidFill>
                <a:effectLst/>
                <a:latin typeface="Arial" panose="020B0604020202020204" pitchFamily="34" charset="0"/>
                <a:cs typeface="Arial" panose="020B0604020202020204" pitchFamily="34" charset="0"/>
              </a:rPr>
              <a:t>. </a:t>
            </a:r>
            <a:r>
              <a:rPr lang="en-US" sz="3600" b="1" i="0" u="none" strike="noStrike" err="1">
                <a:solidFill>
                  <a:schemeClr val="bg1">
                    <a:lumMod val="95000"/>
                  </a:schemeClr>
                </a:solidFill>
                <a:effectLst/>
                <a:latin typeface="Arial" panose="020B0604020202020204" pitchFamily="34" charset="0"/>
                <a:cs typeface="Arial" panose="020B0604020202020204" pitchFamily="34" charset="0"/>
              </a:rPr>
              <a:t>Ea</a:t>
            </a:r>
            <a:r>
              <a:rPr lang="en-US" sz="3600" b="1" i="0" u="none" strike="noStrike">
                <a:solidFill>
                  <a:schemeClr val="bg1">
                    <a:lumMod val="95000"/>
                  </a:schemeClr>
                </a:solidFill>
                <a:effectLst/>
                <a:latin typeface="Arial" panose="020B0604020202020204" pitchFamily="34" charset="0"/>
                <a:cs typeface="Arial" panose="020B0604020202020204" pitchFamily="34" charset="0"/>
              </a:rPr>
              <a:t> </a:t>
            </a:r>
            <a:r>
              <a:rPr lang="en-US" sz="3600" b="1" i="0" u="none" strike="noStrike" err="1">
                <a:solidFill>
                  <a:schemeClr val="bg1">
                    <a:lumMod val="95000"/>
                  </a:schemeClr>
                </a:solidFill>
                <a:effectLst/>
                <a:latin typeface="Arial" panose="020B0604020202020204" pitchFamily="34" charset="0"/>
                <a:cs typeface="Arial" panose="020B0604020202020204" pitchFamily="34" charset="0"/>
              </a:rPr>
              <a:t>iure</a:t>
            </a:r>
            <a:r>
              <a:rPr lang="en-US" sz="3600" b="1" i="0" u="none" strike="noStrike">
                <a:solidFill>
                  <a:schemeClr val="bg1">
                    <a:lumMod val="95000"/>
                  </a:schemeClr>
                </a:solidFill>
                <a:effectLst/>
                <a:latin typeface="Arial" panose="020B0604020202020204" pitchFamily="34" charset="0"/>
                <a:cs typeface="Arial" panose="020B0604020202020204" pitchFamily="34" charset="0"/>
              </a:rPr>
              <a:t> quasi id </a:t>
            </a:r>
            <a:r>
              <a:rPr lang="en-US" sz="3600" b="1" i="0" u="none" strike="noStrike" err="1">
                <a:solidFill>
                  <a:schemeClr val="bg1">
                    <a:lumMod val="95000"/>
                  </a:schemeClr>
                </a:solidFill>
                <a:effectLst/>
                <a:latin typeface="Arial" panose="020B0604020202020204" pitchFamily="34" charset="0"/>
                <a:cs typeface="Arial" panose="020B0604020202020204" pitchFamily="34" charset="0"/>
              </a:rPr>
              <a:t>doloribus</a:t>
            </a:r>
            <a:endParaRPr lang="en-US" sz="3600" b="1">
              <a:solidFill>
                <a:schemeClr val="bg1">
                  <a:lumMod val="95000"/>
                </a:schemeClr>
              </a:solidFill>
              <a:latin typeface="Arial" panose="020B0604020202020204" pitchFamily="34" charset="0"/>
              <a:cs typeface="Arial" panose="020B0604020202020204" pitchFamily="34" charset="0"/>
            </a:endParaRPr>
          </a:p>
        </p:txBody>
      </p:sp>
      <p:sp>
        <p:nvSpPr>
          <p:cNvPr id="12" name="Text Placeholder 21">
            <a:extLst>
              <a:ext uri="{FF2B5EF4-FFF2-40B4-BE49-F238E27FC236}">
                <a16:creationId xmlns:a16="http://schemas.microsoft.com/office/drawing/2014/main" id="{5AFC83DD-DAC8-777E-F805-AB8D6225EB59}"/>
              </a:ext>
            </a:extLst>
          </p:cNvPr>
          <p:cNvSpPr>
            <a:spLocks noGrp="1"/>
          </p:cNvSpPr>
          <p:nvPr>
            <p:ph type="body" sz="quarter" idx="13" hasCustomPrompt="1"/>
          </p:nvPr>
        </p:nvSpPr>
        <p:spPr>
          <a:xfrm>
            <a:off x="577869" y="2618203"/>
            <a:ext cx="4978403" cy="438150"/>
          </a:xfrm>
        </p:spPr>
        <p:txBody>
          <a:bodyPr/>
          <a:lstStyle>
            <a:lvl1pPr marL="0" indent="0">
              <a:buNone/>
              <a:defRPr sz="2000" b="1">
                <a:solidFill>
                  <a:schemeClr val="bg1"/>
                </a:solidFill>
              </a:defRPr>
            </a:lvl1pPr>
            <a:lvl2pPr marL="457200" indent="0">
              <a:buNone/>
              <a:defRPr sz="2000" b="1">
                <a:solidFill>
                  <a:schemeClr val="bg1"/>
                </a:solidFill>
              </a:defRPr>
            </a:lvl2pPr>
            <a:lvl3pPr marL="914400" indent="0">
              <a:buNone/>
              <a:defRPr sz="2000" b="1">
                <a:solidFill>
                  <a:schemeClr val="bg1"/>
                </a:solidFill>
              </a:defRPr>
            </a:lvl3pPr>
            <a:lvl4pPr marL="1371600" indent="0">
              <a:buNone/>
              <a:defRPr sz="2000" b="1">
                <a:solidFill>
                  <a:schemeClr val="bg1"/>
                </a:solidFill>
              </a:defRPr>
            </a:lvl4pPr>
            <a:lvl5pPr marL="1828800" indent="0">
              <a:buNone/>
              <a:defRPr sz="2000" b="1">
                <a:solidFill>
                  <a:schemeClr val="bg1"/>
                </a:solidFill>
              </a:defRPr>
            </a:lvl5pPr>
          </a:lstStyle>
          <a:p>
            <a:pPr lvl="0"/>
            <a:r>
              <a:rPr lang="en-US"/>
              <a:t>Document Title</a:t>
            </a:r>
          </a:p>
        </p:txBody>
      </p:sp>
      <p:sp>
        <p:nvSpPr>
          <p:cNvPr id="13" name="Text Placeholder 23">
            <a:extLst>
              <a:ext uri="{FF2B5EF4-FFF2-40B4-BE49-F238E27FC236}">
                <a16:creationId xmlns:a16="http://schemas.microsoft.com/office/drawing/2014/main" id="{1A9C1C45-2AD6-7358-857E-CDB32348F76B}"/>
              </a:ext>
            </a:extLst>
          </p:cNvPr>
          <p:cNvSpPr>
            <a:spLocks noGrp="1"/>
          </p:cNvSpPr>
          <p:nvPr>
            <p:ph type="body" sz="quarter" idx="14" hasCustomPrompt="1"/>
          </p:nvPr>
        </p:nvSpPr>
        <p:spPr>
          <a:xfrm>
            <a:off x="577868" y="3074237"/>
            <a:ext cx="4978403" cy="438150"/>
          </a:xfrm>
        </p:spPr>
        <p:txBody>
          <a:bodyPr/>
          <a:lstStyle>
            <a:lvl1pPr marL="0" indent="0">
              <a:buNone/>
              <a:defRPr sz="2000">
                <a:solidFill>
                  <a:schemeClr val="bg1"/>
                </a:solidFill>
              </a:defRPr>
            </a:lvl1pPr>
            <a:lvl2pPr marL="457200" indent="0">
              <a:buNone/>
              <a:defRPr sz="2000">
                <a:solidFill>
                  <a:schemeClr val="bg1"/>
                </a:solidFill>
              </a:defRPr>
            </a:lvl2pPr>
            <a:lvl3pPr marL="914400" indent="0">
              <a:buNone/>
              <a:defRPr sz="2000">
                <a:solidFill>
                  <a:schemeClr val="bg1"/>
                </a:solidFill>
              </a:defRPr>
            </a:lvl3pPr>
            <a:lvl4pPr marL="1371600" indent="0">
              <a:buNone/>
              <a:defRPr sz="2000">
                <a:solidFill>
                  <a:schemeClr val="bg1"/>
                </a:solidFill>
              </a:defRPr>
            </a:lvl4pPr>
            <a:lvl5pPr marL="1828800" indent="0">
              <a:buNone/>
              <a:defRPr sz="2000">
                <a:solidFill>
                  <a:schemeClr val="bg1"/>
                </a:solidFill>
              </a:defRPr>
            </a:lvl5pPr>
          </a:lstStyle>
          <a:p>
            <a:pPr lvl="0"/>
            <a:r>
              <a:rPr lang="en-US"/>
              <a:t>Month, YYYY</a:t>
            </a:r>
          </a:p>
        </p:txBody>
      </p:sp>
    </p:spTree>
    <p:extLst>
      <p:ext uri="{BB962C8B-B14F-4D97-AF65-F5344CB8AC3E}">
        <p14:creationId xmlns:p14="http://schemas.microsoft.com/office/powerpoint/2010/main" val="1546224356"/>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userDrawn="1">
  <p:cSld name="Title Slide - Option 5 - Shanna">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1411969-B256-68DF-1267-8EF0BF7E155D}"/>
              </a:ext>
            </a:extLst>
          </p:cNvPr>
          <p:cNvPicPr>
            <a:picLocks noChangeAspect="1"/>
          </p:cNvPicPr>
          <p:nvPr userDrawn="1"/>
        </p:nvPicPr>
        <p:blipFill>
          <a:blip r:embed="rId2"/>
          <a:srcRect/>
          <a:stretch/>
        </p:blipFill>
        <p:spPr>
          <a:xfrm>
            <a:off x="-4930" y="0"/>
            <a:ext cx="12192000" cy="6858000"/>
          </a:xfrm>
          <a:prstGeom prst="rect">
            <a:avLst/>
          </a:prstGeom>
        </p:spPr>
      </p:pic>
      <p:sp>
        <p:nvSpPr>
          <p:cNvPr id="8" name="Text Placeholder 14">
            <a:extLst>
              <a:ext uri="{FF2B5EF4-FFF2-40B4-BE49-F238E27FC236}">
                <a16:creationId xmlns:a16="http://schemas.microsoft.com/office/drawing/2014/main" id="{9F16F69E-A6FB-FFA2-8DB7-AA8EB249CCD5}"/>
              </a:ext>
            </a:extLst>
          </p:cNvPr>
          <p:cNvSpPr>
            <a:spLocks noGrp="1"/>
          </p:cNvSpPr>
          <p:nvPr>
            <p:ph type="body" sz="quarter" idx="10" hasCustomPrompt="1"/>
          </p:nvPr>
        </p:nvSpPr>
        <p:spPr>
          <a:xfrm>
            <a:off x="577869" y="650722"/>
            <a:ext cx="4978403" cy="1754326"/>
          </a:xfrm>
        </p:spPr>
        <p:txBody>
          <a:bodyPr/>
          <a:lstStyle>
            <a:lvl1pPr marL="0" indent="0">
              <a:buNone/>
              <a:defRPr sz="3600" b="1">
                <a:solidFill>
                  <a:schemeClr val="bg1"/>
                </a:solidFill>
              </a:defRPr>
            </a:lvl1pPr>
          </a:lstStyle>
          <a:p>
            <a:r>
              <a:rPr lang="en-US" sz="3600" b="1" i="0" u="none" strike="noStrike">
                <a:solidFill>
                  <a:schemeClr val="bg1">
                    <a:lumMod val="95000"/>
                  </a:schemeClr>
                </a:solidFill>
                <a:effectLst/>
                <a:latin typeface="Arial" panose="020B0604020202020204" pitchFamily="34" charset="0"/>
                <a:cs typeface="Arial" panose="020B0604020202020204" pitchFamily="34" charset="0"/>
              </a:rPr>
              <a:t>Title Lorem ipsum dolor sit </a:t>
            </a:r>
            <a:r>
              <a:rPr lang="en-US" sz="3600" b="1" i="0" u="none" strike="noStrike" err="1">
                <a:solidFill>
                  <a:schemeClr val="bg1">
                    <a:lumMod val="95000"/>
                  </a:schemeClr>
                </a:solidFill>
                <a:effectLst/>
                <a:latin typeface="Arial" panose="020B0604020202020204" pitchFamily="34" charset="0"/>
                <a:cs typeface="Arial" panose="020B0604020202020204" pitchFamily="34" charset="0"/>
              </a:rPr>
              <a:t>amet</a:t>
            </a:r>
            <a:r>
              <a:rPr lang="en-US" sz="3600" b="1" i="0" u="none" strike="noStrike">
                <a:solidFill>
                  <a:schemeClr val="bg1">
                    <a:lumMod val="95000"/>
                  </a:schemeClr>
                </a:solidFill>
                <a:effectLst/>
                <a:latin typeface="Arial" panose="020B0604020202020204" pitchFamily="34" charset="0"/>
                <a:cs typeface="Arial" panose="020B0604020202020204" pitchFamily="34" charset="0"/>
              </a:rPr>
              <a:t>. </a:t>
            </a:r>
            <a:r>
              <a:rPr lang="en-US" sz="3600" b="1" i="0" u="none" strike="noStrike" err="1">
                <a:solidFill>
                  <a:schemeClr val="bg1">
                    <a:lumMod val="95000"/>
                  </a:schemeClr>
                </a:solidFill>
                <a:effectLst/>
                <a:latin typeface="Arial" panose="020B0604020202020204" pitchFamily="34" charset="0"/>
                <a:cs typeface="Arial" panose="020B0604020202020204" pitchFamily="34" charset="0"/>
              </a:rPr>
              <a:t>Ea</a:t>
            </a:r>
            <a:r>
              <a:rPr lang="en-US" sz="3600" b="1" i="0" u="none" strike="noStrike">
                <a:solidFill>
                  <a:schemeClr val="bg1">
                    <a:lumMod val="95000"/>
                  </a:schemeClr>
                </a:solidFill>
                <a:effectLst/>
                <a:latin typeface="Arial" panose="020B0604020202020204" pitchFamily="34" charset="0"/>
                <a:cs typeface="Arial" panose="020B0604020202020204" pitchFamily="34" charset="0"/>
              </a:rPr>
              <a:t> </a:t>
            </a:r>
            <a:r>
              <a:rPr lang="en-US" sz="3600" b="1" i="0" u="none" strike="noStrike" err="1">
                <a:solidFill>
                  <a:schemeClr val="bg1">
                    <a:lumMod val="95000"/>
                  </a:schemeClr>
                </a:solidFill>
                <a:effectLst/>
                <a:latin typeface="Arial" panose="020B0604020202020204" pitchFamily="34" charset="0"/>
                <a:cs typeface="Arial" panose="020B0604020202020204" pitchFamily="34" charset="0"/>
              </a:rPr>
              <a:t>iure</a:t>
            </a:r>
            <a:r>
              <a:rPr lang="en-US" sz="3600" b="1" i="0" u="none" strike="noStrike">
                <a:solidFill>
                  <a:schemeClr val="bg1">
                    <a:lumMod val="95000"/>
                  </a:schemeClr>
                </a:solidFill>
                <a:effectLst/>
                <a:latin typeface="Arial" panose="020B0604020202020204" pitchFamily="34" charset="0"/>
                <a:cs typeface="Arial" panose="020B0604020202020204" pitchFamily="34" charset="0"/>
              </a:rPr>
              <a:t> quasi id </a:t>
            </a:r>
            <a:r>
              <a:rPr lang="en-US" sz="3600" b="1" i="0" u="none" strike="noStrike" err="1">
                <a:solidFill>
                  <a:schemeClr val="bg1">
                    <a:lumMod val="95000"/>
                  </a:schemeClr>
                </a:solidFill>
                <a:effectLst/>
                <a:latin typeface="Arial" panose="020B0604020202020204" pitchFamily="34" charset="0"/>
                <a:cs typeface="Arial" panose="020B0604020202020204" pitchFamily="34" charset="0"/>
              </a:rPr>
              <a:t>doloribus</a:t>
            </a:r>
            <a:endParaRPr lang="en-US" sz="3600" b="1">
              <a:solidFill>
                <a:schemeClr val="bg1">
                  <a:lumMod val="95000"/>
                </a:schemeClr>
              </a:solidFill>
              <a:latin typeface="Arial" panose="020B0604020202020204" pitchFamily="34" charset="0"/>
              <a:cs typeface="Arial" panose="020B0604020202020204" pitchFamily="34" charset="0"/>
            </a:endParaRPr>
          </a:p>
        </p:txBody>
      </p:sp>
      <p:sp>
        <p:nvSpPr>
          <p:cNvPr id="12" name="Text Placeholder 21">
            <a:extLst>
              <a:ext uri="{FF2B5EF4-FFF2-40B4-BE49-F238E27FC236}">
                <a16:creationId xmlns:a16="http://schemas.microsoft.com/office/drawing/2014/main" id="{A63042E9-3952-A29F-B121-22DF0EFA50FC}"/>
              </a:ext>
            </a:extLst>
          </p:cNvPr>
          <p:cNvSpPr>
            <a:spLocks noGrp="1"/>
          </p:cNvSpPr>
          <p:nvPr>
            <p:ph type="body" sz="quarter" idx="13" hasCustomPrompt="1"/>
          </p:nvPr>
        </p:nvSpPr>
        <p:spPr>
          <a:xfrm>
            <a:off x="577869" y="2618203"/>
            <a:ext cx="4978403" cy="438150"/>
          </a:xfrm>
        </p:spPr>
        <p:txBody>
          <a:bodyPr/>
          <a:lstStyle>
            <a:lvl1pPr marL="0" indent="0">
              <a:buNone/>
              <a:defRPr sz="2000" b="1">
                <a:solidFill>
                  <a:schemeClr val="bg1"/>
                </a:solidFill>
              </a:defRPr>
            </a:lvl1pPr>
            <a:lvl2pPr marL="457200" indent="0">
              <a:buNone/>
              <a:defRPr sz="2000" b="1">
                <a:solidFill>
                  <a:schemeClr val="bg1"/>
                </a:solidFill>
              </a:defRPr>
            </a:lvl2pPr>
            <a:lvl3pPr marL="914400" indent="0">
              <a:buNone/>
              <a:defRPr sz="2000" b="1">
                <a:solidFill>
                  <a:schemeClr val="bg1"/>
                </a:solidFill>
              </a:defRPr>
            </a:lvl3pPr>
            <a:lvl4pPr marL="1371600" indent="0">
              <a:buNone/>
              <a:defRPr sz="2000" b="1">
                <a:solidFill>
                  <a:schemeClr val="bg1"/>
                </a:solidFill>
              </a:defRPr>
            </a:lvl4pPr>
            <a:lvl5pPr marL="1828800" indent="0">
              <a:buNone/>
              <a:defRPr sz="2000" b="1">
                <a:solidFill>
                  <a:schemeClr val="bg1"/>
                </a:solidFill>
              </a:defRPr>
            </a:lvl5pPr>
          </a:lstStyle>
          <a:p>
            <a:pPr lvl="0"/>
            <a:r>
              <a:rPr lang="en-US"/>
              <a:t>Document Title</a:t>
            </a:r>
          </a:p>
        </p:txBody>
      </p:sp>
      <p:sp>
        <p:nvSpPr>
          <p:cNvPr id="13" name="Text Placeholder 23">
            <a:extLst>
              <a:ext uri="{FF2B5EF4-FFF2-40B4-BE49-F238E27FC236}">
                <a16:creationId xmlns:a16="http://schemas.microsoft.com/office/drawing/2014/main" id="{10046A64-E721-8C09-52CF-4D6EA335711B}"/>
              </a:ext>
            </a:extLst>
          </p:cNvPr>
          <p:cNvSpPr>
            <a:spLocks noGrp="1"/>
          </p:cNvSpPr>
          <p:nvPr>
            <p:ph type="body" sz="quarter" idx="14" hasCustomPrompt="1"/>
          </p:nvPr>
        </p:nvSpPr>
        <p:spPr>
          <a:xfrm>
            <a:off x="577868" y="3074237"/>
            <a:ext cx="4978403" cy="438150"/>
          </a:xfrm>
        </p:spPr>
        <p:txBody>
          <a:bodyPr/>
          <a:lstStyle>
            <a:lvl1pPr marL="0" indent="0">
              <a:buNone/>
              <a:defRPr sz="2000">
                <a:solidFill>
                  <a:schemeClr val="bg1"/>
                </a:solidFill>
              </a:defRPr>
            </a:lvl1pPr>
            <a:lvl2pPr marL="457200" indent="0">
              <a:buNone/>
              <a:defRPr sz="2000">
                <a:solidFill>
                  <a:schemeClr val="bg1"/>
                </a:solidFill>
              </a:defRPr>
            </a:lvl2pPr>
            <a:lvl3pPr marL="914400" indent="0">
              <a:buNone/>
              <a:defRPr sz="2000">
                <a:solidFill>
                  <a:schemeClr val="bg1"/>
                </a:solidFill>
              </a:defRPr>
            </a:lvl3pPr>
            <a:lvl4pPr marL="1371600" indent="0">
              <a:buNone/>
              <a:defRPr sz="2000">
                <a:solidFill>
                  <a:schemeClr val="bg1"/>
                </a:solidFill>
              </a:defRPr>
            </a:lvl4pPr>
            <a:lvl5pPr marL="1828800" indent="0">
              <a:buNone/>
              <a:defRPr sz="2000">
                <a:solidFill>
                  <a:schemeClr val="bg1"/>
                </a:solidFill>
              </a:defRPr>
            </a:lvl5pPr>
          </a:lstStyle>
          <a:p>
            <a:pPr lvl="0"/>
            <a:r>
              <a:rPr lang="en-US"/>
              <a:t>Month, YYYY</a:t>
            </a:r>
          </a:p>
        </p:txBody>
      </p:sp>
    </p:spTree>
    <p:extLst>
      <p:ext uri="{BB962C8B-B14F-4D97-AF65-F5344CB8AC3E}">
        <p14:creationId xmlns:p14="http://schemas.microsoft.com/office/powerpoint/2010/main" val="1268198677"/>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19701BA1-D17E-465F-AFD5-2AE43AE8FAB9}"/>
              </a:ext>
            </a:extLst>
          </p:cNvPr>
          <p:cNvSpPr>
            <a:spLocks noGrp="1"/>
          </p:cNvSpPr>
          <p:nvPr>
            <p:ph type="title" hasCustomPrompt="1"/>
          </p:nvPr>
        </p:nvSpPr>
        <p:spPr>
          <a:xfrm>
            <a:off x="740298" y="159385"/>
            <a:ext cx="11115294" cy="675005"/>
          </a:xfrm>
        </p:spPr>
        <p:txBody>
          <a:bodyPr lIns="91440" anchor="ctr"/>
          <a:lstStyle>
            <a:lvl1pPr>
              <a:defRPr b="1">
                <a:solidFill>
                  <a:srgbClr val="000000"/>
                </a:solidFill>
              </a:defRPr>
            </a:lvl1pPr>
          </a:lstStyle>
          <a:p>
            <a:r>
              <a:rPr lang="en-US"/>
              <a:t>Agenda Title</a:t>
            </a:r>
          </a:p>
        </p:txBody>
      </p:sp>
      <p:graphicFrame>
        <p:nvGraphicFramePr>
          <p:cNvPr id="4" name="Table 2">
            <a:extLst>
              <a:ext uri="{FF2B5EF4-FFF2-40B4-BE49-F238E27FC236}">
                <a16:creationId xmlns:a16="http://schemas.microsoft.com/office/drawing/2014/main" id="{34D731E1-E35D-4AEA-A829-FA67409001C5}"/>
              </a:ext>
            </a:extLst>
          </p:cNvPr>
          <p:cNvGraphicFramePr>
            <a:graphicFrameLocks noGrp="1"/>
          </p:cNvGraphicFramePr>
          <p:nvPr userDrawn="1">
            <p:extLst>
              <p:ext uri="{D42A27DB-BD31-4B8C-83A1-F6EECF244321}">
                <p14:modId xmlns:p14="http://schemas.microsoft.com/office/powerpoint/2010/main" val="2921024482"/>
              </p:ext>
            </p:extLst>
          </p:nvPr>
        </p:nvGraphicFramePr>
        <p:xfrm>
          <a:off x="740297" y="937895"/>
          <a:ext cx="11115294" cy="5408676"/>
        </p:xfrm>
        <a:graphic>
          <a:graphicData uri="http://schemas.openxmlformats.org/drawingml/2006/table">
            <a:tbl>
              <a:tblPr>
                <a:tableStyleId>{2D5ABB26-0587-4C30-8999-92F81FD0307C}</a:tableStyleId>
              </a:tblPr>
              <a:tblGrid>
                <a:gridCol w="910254">
                  <a:extLst>
                    <a:ext uri="{9D8B030D-6E8A-4147-A177-3AD203B41FA5}">
                      <a16:colId xmlns:a16="http://schemas.microsoft.com/office/drawing/2014/main" val="2019306321"/>
                    </a:ext>
                  </a:extLst>
                </a:gridCol>
                <a:gridCol w="10205040">
                  <a:extLst>
                    <a:ext uri="{9D8B030D-6E8A-4147-A177-3AD203B41FA5}">
                      <a16:colId xmlns:a16="http://schemas.microsoft.com/office/drawing/2014/main" val="3765295623"/>
                    </a:ext>
                  </a:extLst>
                </a:gridCol>
              </a:tblGrid>
              <a:tr h="757806">
                <a:tc>
                  <a:txBody>
                    <a:bodyPr/>
                    <a:lstStyle/>
                    <a:p>
                      <a:pPr>
                        <a:lnSpc>
                          <a:spcPct val="90000"/>
                        </a:lnSpc>
                      </a:pPr>
                      <a:r>
                        <a:rPr lang="en-US" sz="5500" b="1">
                          <a:solidFill>
                            <a:schemeClr val="accent4">
                              <a:lumMod val="40000"/>
                              <a:lumOff val="60000"/>
                            </a:schemeClr>
                          </a:solidFill>
                        </a:rPr>
                        <a:t>1</a:t>
                      </a:r>
                    </a:p>
                  </a:txBody>
                  <a:tcPr marT="18288" marB="0" anchor="b">
                    <a:lnB w="3175" cap="flat" cmpd="sng" algn="ctr">
                      <a:solidFill>
                        <a:schemeClr val="tx1">
                          <a:lumMod val="60000"/>
                          <a:lumOff val="40000"/>
                        </a:schemeClr>
                      </a:solidFill>
                      <a:prstDash val="solid"/>
                      <a:round/>
                      <a:headEnd type="none" w="med" len="med"/>
                      <a:tailEnd type="none" w="med" len="med"/>
                    </a:lnB>
                  </a:tcPr>
                </a:tc>
                <a:tc>
                  <a:txBody>
                    <a:bodyPr/>
                    <a:lstStyle/>
                    <a:p>
                      <a:pPr marL="0" marR="0" lvl="0" indent="0" algn="l" defTabSz="914400" rtl="0" eaLnBrk="1" fontAlgn="auto" latinLnBrk="0" hangingPunct="1">
                        <a:lnSpc>
                          <a:spcPct val="80000"/>
                        </a:lnSpc>
                        <a:spcBef>
                          <a:spcPts val="0"/>
                        </a:spcBef>
                        <a:spcAft>
                          <a:spcPts val="0"/>
                        </a:spcAft>
                        <a:buClrTx/>
                        <a:buSzTx/>
                        <a:buFontTx/>
                        <a:buNone/>
                        <a:tabLst/>
                        <a:defRPr/>
                      </a:pPr>
                      <a:r>
                        <a:rPr lang="en-US" sz="2200" b="0"/>
                        <a:t>Update items </a:t>
                      </a:r>
                      <a:r>
                        <a:rPr lang="en-US" sz="2200"/>
                        <a:t>and/or delete table rows as needed.</a:t>
                      </a:r>
                    </a:p>
                  </a:txBody>
                  <a:tcPr anchor="ctr">
                    <a:lnB w="3175" cap="flat" cmpd="sng" algn="ctr">
                      <a:solidFill>
                        <a:schemeClr val="tx1">
                          <a:lumMod val="60000"/>
                          <a:lumOff val="40000"/>
                        </a:schemeClr>
                      </a:solidFill>
                      <a:prstDash val="solid"/>
                      <a:round/>
                      <a:headEnd type="none" w="med" len="med"/>
                      <a:tailEnd type="none" w="med" len="med"/>
                    </a:lnB>
                  </a:tcPr>
                </a:tc>
                <a:extLst>
                  <a:ext uri="{0D108BD9-81ED-4DB2-BD59-A6C34878D82A}">
                    <a16:rowId xmlns:a16="http://schemas.microsoft.com/office/drawing/2014/main" val="1163110222"/>
                  </a:ext>
                </a:extLst>
              </a:tr>
              <a:tr h="757806">
                <a:tc>
                  <a:txBody>
                    <a:bodyPr/>
                    <a:lstStyle/>
                    <a:p>
                      <a:pPr>
                        <a:lnSpc>
                          <a:spcPct val="90000"/>
                        </a:lnSpc>
                      </a:pPr>
                      <a:r>
                        <a:rPr lang="en-US" sz="5500" b="1">
                          <a:solidFill>
                            <a:schemeClr val="accent4">
                              <a:lumMod val="40000"/>
                              <a:lumOff val="60000"/>
                            </a:schemeClr>
                          </a:solidFill>
                        </a:rPr>
                        <a:t>2</a:t>
                      </a:r>
                    </a:p>
                  </a:txBody>
                  <a:tcPr marT="18288" marB="0" anchor="b">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tcPr>
                </a:tc>
                <a:tc>
                  <a:txBody>
                    <a:bodyPr/>
                    <a:lstStyle/>
                    <a:p>
                      <a:pPr marL="0" marR="0" lvl="0" indent="0" algn="l" defTabSz="914400" rtl="0" eaLnBrk="1" fontAlgn="auto" latinLnBrk="0" hangingPunct="1">
                        <a:lnSpc>
                          <a:spcPct val="80000"/>
                        </a:lnSpc>
                        <a:spcBef>
                          <a:spcPts val="0"/>
                        </a:spcBef>
                        <a:spcAft>
                          <a:spcPts val="0"/>
                        </a:spcAft>
                        <a:buClrTx/>
                        <a:buSzTx/>
                        <a:buFontTx/>
                        <a:buNone/>
                        <a:tabLst/>
                        <a:defRPr/>
                      </a:pPr>
                      <a:r>
                        <a:rPr lang="en-US" sz="2200"/>
                        <a:t>Agenda Item 2</a:t>
                      </a:r>
                    </a:p>
                  </a:txBody>
                  <a:tcPr anchor="ctr">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tcPr>
                </a:tc>
                <a:extLst>
                  <a:ext uri="{0D108BD9-81ED-4DB2-BD59-A6C34878D82A}">
                    <a16:rowId xmlns:a16="http://schemas.microsoft.com/office/drawing/2014/main" val="2009332255"/>
                  </a:ext>
                </a:extLst>
              </a:tr>
              <a:tr h="757806">
                <a:tc>
                  <a:txBody>
                    <a:bodyPr/>
                    <a:lstStyle/>
                    <a:p>
                      <a:pPr>
                        <a:lnSpc>
                          <a:spcPct val="90000"/>
                        </a:lnSpc>
                      </a:pPr>
                      <a:r>
                        <a:rPr lang="en-US" sz="5500" b="1">
                          <a:solidFill>
                            <a:schemeClr val="accent4">
                              <a:lumMod val="40000"/>
                              <a:lumOff val="60000"/>
                            </a:schemeClr>
                          </a:solidFill>
                        </a:rPr>
                        <a:t>3</a:t>
                      </a:r>
                    </a:p>
                  </a:txBody>
                  <a:tcPr marT="18288" marB="0" anchor="b">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tcPr>
                </a:tc>
                <a:tc>
                  <a:txBody>
                    <a:bodyPr/>
                    <a:lstStyle/>
                    <a:p>
                      <a:pPr>
                        <a:lnSpc>
                          <a:spcPct val="80000"/>
                        </a:lnSpc>
                      </a:pPr>
                      <a:r>
                        <a:rPr lang="en-US" sz="2200"/>
                        <a:t>Agenda Item 3</a:t>
                      </a:r>
                    </a:p>
                  </a:txBody>
                  <a:tcPr anchor="ctr">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tcPr>
                </a:tc>
                <a:extLst>
                  <a:ext uri="{0D108BD9-81ED-4DB2-BD59-A6C34878D82A}">
                    <a16:rowId xmlns:a16="http://schemas.microsoft.com/office/drawing/2014/main" val="2813457930"/>
                  </a:ext>
                </a:extLst>
              </a:tr>
              <a:tr h="757806">
                <a:tc>
                  <a:txBody>
                    <a:bodyPr/>
                    <a:lstStyle/>
                    <a:p>
                      <a:pPr>
                        <a:lnSpc>
                          <a:spcPct val="90000"/>
                        </a:lnSpc>
                      </a:pPr>
                      <a:r>
                        <a:rPr lang="en-US" sz="5500" b="1">
                          <a:solidFill>
                            <a:schemeClr val="accent4">
                              <a:lumMod val="40000"/>
                              <a:lumOff val="60000"/>
                            </a:schemeClr>
                          </a:solidFill>
                        </a:rPr>
                        <a:t>4</a:t>
                      </a:r>
                    </a:p>
                  </a:txBody>
                  <a:tcPr marT="18288" marB="0" anchor="b">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tcPr>
                </a:tc>
                <a:tc>
                  <a:txBody>
                    <a:bodyPr/>
                    <a:lstStyle/>
                    <a:p>
                      <a:pPr marL="0" marR="0" lvl="0" indent="0" algn="l" defTabSz="914400" rtl="0" eaLnBrk="1" fontAlgn="auto" latinLnBrk="0" hangingPunct="1">
                        <a:lnSpc>
                          <a:spcPct val="80000"/>
                        </a:lnSpc>
                        <a:spcBef>
                          <a:spcPts val="0"/>
                        </a:spcBef>
                        <a:spcAft>
                          <a:spcPts val="0"/>
                        </a:spcAft>
                        <a:buClrTx/>
                        <a:buSzTx/>
                        <a:buFontTx/>
                        <a:buNone/>
                        <a:tabLst/>
                        <a:defRPr/>
                      </a:pPr>
                      <a:r>
                        <a:rPr lang="en-US" sz="2200"/>
                        <a:t>Agenda Item 4</a:t>
                      </a:r>
                    </a:p>
                  </a:txBody>
                  <a:tcPr anchor="ctr">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tcPr>
                </a:tc>
                <a:extLst>
                  <a:ext uri="{0D108BD9-81ED-4DB2-BD59-A6C34878D82A}">
                    <a16:rowId xmlns:a16="http://schemas.microsoft.com/office/drawing/2014/main" val="480894535"/>
                  </a:ext>
                </a:extLst>
              </a:tr>
              <a:tr h="757806">
                <a:tc>
                  <a:txBody>
                    <a:bodyPr/>
                    <a:lstStyle/>
                    <a:p>
                      <a:pPr>
                        <a:lnSpc>
                          <a:spcPct val="90000"/>
                        </a:lnSpc>
                      </a:pPr>
                      <a:r>
                        <a:rPr lang="en-US" sz="5500" b="1">
                          <a:solidFill>
                            <a:schemeClr val="accent4">
                              <a:lumMod val="40000"/>
                              <a:lumOff val="60000"/>
                            </a:schemeClr>
                          </a:solidFill>
                        </a:rPr>
                        <a:t>5</a:t>
                      </a:r>
                    </a:p>
                  </a:txBody>
                  <a:tcPr marT="18288" marB="0" anchor="b">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tcPr>
                </a:tc>
                <a:tc>
                  <a:txBody>
                    <a:bodyPr/>
                    <a:lstStyle/>
                    <a:p>
                      <a:pPr>
                        <a:lnSpc>
                          <a:spcPct val="80000"/>
                        </a:lnSpc>
                      </a:pPr>
                      <a:r>
                        <a:rPr lang="en-US" sz="2200"/>
                        <a:t>Agenda Item 5</a:t>
                      </a:r>
                    </a:p>
                  </a:txBody>
                  <a:tcPr anchor="ctr">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tcPr>
                </a:tc>
                <a:extLst>
                  <a:ext uri="{0D108BD9-81ED-4DB2-BD59-A6C34878D82A}">
                    <a16:rowId xmlns:a16="http://schemas.microsoft.com/office/drawing/2014/main" val="2904038478"/>
                  </a:ext>
                </a:extLst>
              </a:tr>
              <a:tr h="757806">
                <a:tc>
                  <a:txBody>
                    <a:bodyPr/>
                    <a:lstStyle/>
                    <a:p>
                      <a:pPr>
                        <a:lnSpc>
                          <a:spcPct val="90000"/>
                        </a:lnSpc>
                      </a:pPr>
                      <a:r>
                        <a:rPr lang="en-US" sz="5500" b="1">
                          <a:solidFill>
                            <a:schemeClr val="accent4">
                              <a:lumMod val="40000"/>
                              <a:lumOff val="60000"/>
                            </a:schemeClr>
                          </a:solidFill>
                        </a:rPr>
                        <a:t>6</a:t>
                      </a:r>
                    </a:p>
                  </a:txBody>
                  <a:tcPr marT="18288" marB="0" anchor="b">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tcPr>
                </a:tc>
                <a:tc>
                  <a:txBody>
                    <a:bodyPr/>
                    <a:lstStyle/>
                    <a:p>
                      <a:pPr marL="0" marR="0" lvl="0" indent="0" algn="l" defTabSz="914400" rtl="0" eaLnBrk="1" fontAlgn="auto" latinLnBrk="0" hangingPunct="1">
                        <a:lnSpc>
                          <a:spcPct val="80000"/>
                        </a:lnSpc>
                        <a:spcBef>
                          <a:spcPts val="0"/>
                        </a:spcBef>
                        <a:spcAft>
                          <a:spcPts val="0"/>
                        </a:spcAft>
                        <a:buClrTx/>
                        <a:buSzTx/>
                        <a:buFontTx/>
                        <a:buNone/>
                        <a:tabLst/>
                        <a:defRPr/>
                      </a:pPr>
                      <a:r>
                        <a:rPr lang="en-US" sz="2200"/>
                        <a:t>Agenda Item 6</a:t>
                      </a:r>
                    </a:p>
                  </a:txBody>
                  <a:tcPr anchor="ctr">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tcPr>
                </a:tc>
                <a:extLst>
                  <a:ext uri="{0D108BD9-81ED-4DB2-BD59-A6C34878D82A}">
                    <a16:rowId xmlns:a16="http://schemas.microsoft.com/office/drawing/2014/main" val="1347688498"/>
                  </a:ext>
                </a:extLst>
              </a:tr>
              <a:tr h="757806">
                <a:tc>
                  <a:txBody>
                    <a:bodyPr/>
                    <a:lstStyle/>
                    <a:p>
                      <a:pPr>
                        <a:lnSpc>
                          <a:spcPct val="90000"/>
                        </a:lnSpc>
                      </a:pPr>
                      <a:r>
                        <a:rPr lang="en-US" sz="5500" b="1">
                          <a:solidFill>
                            <a:schemeClr val="accent4">
                              <a:lumMod val="40000"/>
                              <a:lumOff val="60000"/>
                            </a:schemeClr>
                          </a:solidFill>
                        </a:rPr>
                        <a:t>7</a:t>
                      </a:r>
                    </a:p>
                  </a:txBody>
                  <a:tcPr marT="18288" marB="0" anchor="b">
                    <a:lnT w="3175" cap="flat" cmpd="sng" algn="ctr">
                      <a:solidFill>
                        <a:schemeClr val="tx1">
                          <a:lumMod val="60000"/>
                          <a:lumOff val="40000"/>
                        </a:schemeClr>
                      </a:solidFill>
                      <a:prstDash val="solid"/>
                      <a:round/>
                      <a:headEnd type="none" w="med" len="med"/>
                      <a:tailEnd type="none" w="med" len="med"/>
                    </a:lnT>
                  </a:tcPr>
                </a:tc>
                <a:tc>
                  <a:txBody>
                    <a:bodyPr/>
                    <a:lstStyle/>
                    <a:p>
                      <a:pPr marL="0" marR="0" lvl="0" indent="0" algn="l" defTabSz="914400" rtl="0" eaLnBrk="1" fontAlgn="auto" latinLnBrk="0" hangingPunct="1">
                        <a:lnSpc>
                          <a:spcPct val="80000"/>
                        </a:lnSpc>
                        <a:spcBef>
                          <a:spcPts val="0"/>
                        </a:spcBef>
                        <a:spcAft>
                          <a:spcPts val="0"/>
                        </a:spcAft>
                        <a:buClrTx/>
                        <a:buSzTx/>
                        <a:buFontTx/>
                        <a:buNone/>
                        <a:tabLst/>
                        <a:defRPr/>
                      </a:pPr>
                      <a:r>
                        <a:rPr lang="en-US" sz="2200"/>
                        <a:t>Agenda Item 7</a:t>
                      </a:r>
                    </a:p>
                  </a:txBody>
                  <a:tcPr anchor="ctr">
                    <a:lnT w="3175" cap="flat" cmpd="sng" algn="ctr">
                      <a:solidFill>
                        <a:schemeClr val="tx1">
                          <a:lumMod val="60000"/>
                          <a:lumOff val="40000"/>
                        </a:schemeClr>
                      </a:solidFill>
                      <a:prstDash val="solid"/>
                      <a:round/>
                      <a:headEnd type="none" w="med" len="med"/>
                      <a:tailEnd type="none" w="med" len="med"/>
                    </a:lnT>
                  </a:tcPr>
                </a:tc>
                <a:extLst>
                  <a:ext uri="{0D108BD9-81ED-4DB2-BD59-A6C34878D82A}">
                    <a16:rowId xmlns:a16="http://schemas.microsoft.com/office/drawing/2014/main" val="1740942400"/>
                  </a:ext>
                </a:extLst>
              </a:tr>
            </a:tbl>
          </a:graphicData>
        </a:graphic>
      </p:graphicFrame>
    </p:spTree>
    <p:extLst>
      <p:ext uri="{BB962C8B-B14F-4D97-AF65-F5344CB8AC3E}">
        <p14:creationId xmlns:p14="http://schemas.microsoft.com/office/powerpoint/2010/main" val="530926371"/>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userDrawn="1">
  <p:cSld name="Divider Slide - Red">
    <p:bg>
      <p:bgPr>
        <a:solidFill>
          <a:schemeClr val="accent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16FC297-CF2A-7867-9A71-757D54A1CAFB}"/>
              </a:ext>
            </a:extLst>
          </p:cNvPr>
          <p:cNvPicPr>
            <a:picLocks noGrp="1" noRot="1" noChangeAspect="1" noMove="1" noResize="1" noEditPoints="1" noAdjustHandles="1" noChangeArrowheads="1" noChangeShapeType="1" noCrop="1"/>
          </p:cNvPicPr>
          <p:nvPr userDrawn="1"/>
        </p:nvPicPr>
        <p:blipFill>
          <a:blip r:embed="rId2">
            <a:extLst>
              <a:ext uri="{28A0092B-C50C-407E-A947-70E740481C1C}">
                <a14:useLocalDpi xmlns:a14="http://schemas.microsoft.com/office/drawing/2010/main" val="0"/>
              </a:ext>
            </a:extLst>
          </a:blip>
          <a:srcRect/>
          <a:stretch/>
        </p:blipFill>
        <p:spPr>
          <a:xfrm>
            <a:off x="-4930" y="0"/>
            <a:ext cx="12192000" cy="6858000"/>
          </a:xfrm>
          <a:prstGeom prst="rect">
            <a:avLst/>
          </a:prstGeom>
        </p:spPr>
      </p:pic>
      <p:sp>
        <p:nvSpPr>
          <p:cNvPr id="7" name="Title 1">
            <a:extLst>
              <a:ext uri="{FF2B5EF4-FFF2-40B4-BE49-F238E27FC236}">
                <a16:creationId xmlns:a16="http://schemas.microsoft.com/office/drawing/2014/main" id="{60EE99CF-6FFD-2EEF-B17F-6CAB06DFC26B}"/>
              </a:ext>
            </a:extLst>
          </p:cNvPr>
          <p:cNvSpPr>
            <a:spLocks noGrp="1"/>
          </p:cNvSpPr>
          <p:nvPr>
            <p:ph type="ctrTitle" hasCustomPrompt="1"/>
          </p:nvPr>
        </p:nvSpPr>
        <p:spPr>
          <a:xfrm>
            <a:off x="677979" y="1727423"/>
            <a:ext cx="7420100" cy="1329719"/>
          </a:xfrm>
          <a:prstGeom prst="rect">
            <a:avLst/>
          </a:prstGeom>
          <a:noFill/>
        </p:spPr>
        <p:txBody>
          <a:bodyPr anchor="b">
            <a:noAutofit/>
          </a:bodyPr>
          <a:lstStyle>
            <a:lvl1pPr algn="l">
              <a:defRPr sz="3200" b="1">
                <a:solidFill>
                  <a:schemeClr val="tx1"/>
                </a:solidFill>
              </a:defRPr>
            </a:lvl1pPr>
          </a:lstStyle>
          <a:p>
            <a:r>
              <a:rPr lang="en-US"/>
              <a:t>Click to edit Divider title</a:t>
            </a:r>
          </a:p>
        </p:txBody>
      </p:sp>
      <p:sp>
        <p:nvSpPr>
          <p:cNvPr id="8" name="Subtitle 2">
            <a:extLst>
              <a:ext uri="{FF2B5EF4-FFF2-40B4-BE49-F238E27FC236}">
                <a16:creationId xmlns:a16="http://schemas.microsoft.com/office/drawing/2014/main" id="{5CCAD3AD-22DA-A366-583D-AEE7ED5FDF1B}"/>
              </a:ext>
            </a:extLst>
          </p:cNvPr>
          <p:cNvSpPr>
            <a:spLocks noGrp="1"/>
          </p:cNvSpPr>
          <p:nvPr>
            <p:ph type="subTitle" idx="1" hasCustomPrompt="1"/>
          </p:nvPr>
        </p:nvSpPr>
        <p:spPr>
          <a:xfrm>
            <a:off x="677979" y="3228833"/>
            <a:ext cx="7420100" cy="1329720"/>
          </a:xfrm>
          <a:prstGeom prst="rect">
            <a:avLst/>
          </a:prstGeom>
        </p:spPr>
        <p:txBody>
          <a:bodyPr>
            <a:noAutofit/>
          </a:bodyPr>
          <a:lstStyle>
            <a:lvl1pPr marL="0" indent="0" algn="l">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Divider subtitle</a:t>
            </a:r>
          </a:p>
        </p:txBody>
      </p:sp>
    </p:spTree>
    <p:extLst>
      <p:ext uri="{BB962C8B-B14F-4D97-AF65-F5344CB8AC3E}">
        <p14:creationId xmlns:p14="http://schemas.microsoft.com/office/powerpoint/2010/main" val="4955143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userDrawn="1">
  <p:cSld name="Divider Slide - Gray">
    <p:bg>
      <p:bgPr>
        <a:solidFill>
          <a:schemeClr val="accent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16FC297-CF2A-7867-9A71-757D54A1CAFB}"/>
              </a:ext>
            </a:extLst>
          </p:cNvPr>
          <p:cNvPicPr>
            <a:picLocks noGrp="1" noRot="1" noChangeAspect="1" noMove="1" noResize="1" noEditPoints="1" noAdjustHandles="1" noChangeArrowheads="1" noChangeShapeType="1" noCrop="1"/>
          </p:cNvPicPr>
          <p:nvPr userDrawn="1"/>
        </p:nvPicPr>
        <p:blipFill>
          <a:blip r:embed="rId2">
            <a:extLst>
              <a:ext uri="{28A0092B-C50C-407E-A947-70E740481C1C}">
                <a14:useLocalDpi xmlns:a14="http://schemas.microsoft.com/office/drawing/2010/main" val="0"/>
              </a:ext>
            </a:extLst>
          </a:blip>
          <a:srcRect/>
          <a:stretch/>
        </p:blipFill>
        <p:spPr>
          <a:xfrm>
            <a:off x="-4930" y="0"/>
            <a:ext cx="12192000" cy="6858000"/>
          </a:xfrm>
          <a:prstGeom prst="rect">
            <a:avLst/>
          </a:prstGeom>
        </p:spPr>
      </p:pic>
      <p:sp>
        <p:nvSpPr>
          <p:cNvPr id="7" name="Title 1">
            <a:extLst>
              <a:ext uri="{FF2B5EF4-FFF2-40B4-BE49-F238E27FC236}">
                <a16:creationId xmlns:a16="http://schemas.microsoft.com/office/drawing/2014/main" id="{60EE99CF-6FFD-2EEF-B17F-6CAB06DFC26B}"/>
              </a:ext>
            </a:extLst>
          </p:cNvPr>
          <p:cNvSpPr>
            <a:spLocks noGrp="1"/>
          </p:cNvSpPr>
          <p:nvPr>
            <p:ph type="ctrTitle" hasCustomPrompt="1"/>
          </p:nvPr>
        </p:nvSpPr>
        <p:spPr>
          <a:xfrm>
            <a:off x="677979" y="1727423"/>
            <a:ext cx="7420100" cy="1329719"/>
          </a:xfrm>
          <a:prstGeom prst="rect">
            <a:avLst/>
          </a:prstGeom>
          <a:noFill/>
        </p:spPr>
        <p:txBody>
          <a:bodyPr anchor="b">
            <a:noAutofit/>
          </a:bodyPr>
          <a:lstStyle>
            <a:lvl1pPr algn="l">
              <a:defRPr sz="3200" b="1">
                <a:solidFill>
                  <a:schemeClr val="tx1"/>
                </a:solidFill>
              </a:defRPr>
            </a:lvl1pPr>
          </a:lstStyle>
          <a:p>
            <a:r>
              <a:rPr lang="en-US"/>
              <a:t>Click to edit Divider title</a:t>
            </a:r>
          </a:p>
        </p:txBody>
      </p:sp>
      <p:sp>
        <p:nvSpPr>
          <p:cNvPr id="8" name="Subtitle 2">
            <a:extLst>
              <a:ext uri="{FF2B5EF4-FFF2-40B4-BE49-F238E27FC236}">
                <a16:creationId xmlns:a16="http://schemas.microsoft.com/office/drawing/2014/main" id="{5CCAD3AD-22DA-A366-583D-AEE7ED5FDF1B}"/>
              </a:ext>
            </a:extLst>
          </p:cNvPr>
          <p:cNvSpPr>
            <a:spLocks noGrp="1"/>
          </p:cNvSpPr>
          <p:nvPr>
            <p:ph type="subTitle" idx="1" hasCustomPrompt="1"/>
          </p:nvPr>
        </p:nvSpPr>
        <p:spPr>
          <a:xfrm>
            <a:off x="677979" y="3228833"/>
            <a:ext cx="7420100" cy="1329720"/>
          </a:xfrm>
          <a:prstGeom prst="rect">
            <a:avLst/>
          </a:prstGeom>
        </p:spPr>
        <p:txBody>
          <a:bodyPr>
            <a:noAutofit/>
          </a:bodyPr>
          <a:lstStyle>
            <a:lvl1pPr marL="0" indent="0" algn="l">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Divider subtitle</a:t>
            </a:r>
          </a:p>
        </p:txBody>
      </p:sp>
    </p:spTree>
    <p:extLst>
      <p:ext uri="{BB962C8B-B14F-4D97-AF65-F5344CB8AC3E}">
        <p14:creationId xmlns:p14="http://schemas.microsoft.com/office/powerpoint/2010/main" val="36141100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userDrawn="1">
  <p:cSld name="Divider Slide - Yellow">
    <p:bg>
      <p:bgPr>
        <a:solidFill>
          <a:schemeClr val="accent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16FC297-CF2A-7867-9A71-757D54A1CAFB}"/>
              </a:ext>
            </a:extLst>
          </p:cNvPr>
          <p:cNvPicPr>
            <a:picLocks noGrp="1" noRot="1" noChangeAspect="1" noMove="1" noResize="1" noEditPoints="1" noAdjustHandles="1" noChangeArrowheads="1" noChangeShapeType="1" noCrop="1"/>
          </p:cNvPicPr>
          <p:nvPr userDrawn="1"/>
        </p:nvPicPr>
        <p:blipFill>
          <a:blip r:embed="rId2">
            <a:extLst>
              <a:ext uri="{28A0092B-C50C-407E-A947-70E740481C1C}">
                <a14:useLocalDpi xmlns:a14="http://schemas.microsoft.com/office/drawing/2010/main" val="0"/>
              </a:ext>
            </a:extLst>
          </a:blip>
          <a:srcRect/>
          <a:stretch/>
        </p:blipFill>
        <p:spPr>
          <a:xfrm>
            <a:off x="-4930" y="0"/>
            <a:ext cx="12192000" cy="6858000"/>
          </a:xfrm>
          <a:prstGeom prst="rect">
            <a:avLst/>
          </a:prstGeom>
        </p:spPr>
      </p:pic>
      <p:sp>
        <p:nvSpPr>
          <p:cNvPr id="7" name="Title 1">
            <a:extLst>
              <a:ext uri="{FF2B5EF4-FFF2-40B4-BE49-F238E27FC236}">
                <a16:creationId xmlns:a16="http://schemas.microsoft.com/office/drawing/2014/main" id="{60EE99CF-6FFD-2EEF-B17F-6CAB06DFC26B}"/>
              </a:ext>
            </a:extLst>
          </p:cNvPr>
          <p:cNvSpPr>
            <a:spLocks noGrp="1"/>
          </p:cNvSpPr>
          <p:nvPr>
            <p:ph type="ctrTitle" hasCustomPrompt="1"/>
          </p:nvPr>
        </p:nvSpPr>
        <p:spPr>
          <a:xfrm>
            <a:off x="677979" y="1727423"/>
            <a:ext cx="7420100" cy="1329719"/>
          </a:xfrm>
          <a:prstGeom prst="rect">
            <a:avLst/>
          </a:prstGeom>
          <a:noFill/>
        </p:spPr>
        <p:txBody>
          <a:bodyPr anchor="b">
            <a:noAutofit/>
          </a:bodyPr>
          <a:lstStyle>
            <a:lvl1pPr algn="l">
              <a:defRPr sz="3200" b="1">
                <a:solidFill>
                  <a:schemeClr val="bg1">
                    <a:lumMod val="50000"/>
                  </a:schemeClr>
                </a:solidFill>
              </a:defRPr>
            </a:lvl1pPr>
          </a:lstStyle>
          <a:p>
            <a:r>
              <a:rPr lang="en-US"/>
              <a:t>Click to edit Divider title</a:t>
            </a:r>
          </a:p>
        </p:txBody>
      </p:sp>
      <p:sp>
        <p:nvSpPr>
          <p:cNvPr id="8" name="Subtitle 2">
            <a:extLst>
              <a:ext uri="{FF2B5EF4-FFF2-40B4-BE49-F238E27FC236}">
                <a16:creationId xmlns:a16="http://schemas.microsoft.com/office/drawing/2014/main" id="{5CCAD3AD-22DA-A366-583D-AEE7ED5FDF1B}"/>
              </a:ext>
            </a:extLst>
          </p:cNvPr>
          <p:cNvSpPr>
            <a:spLocks noGrp="1"/>
          </p:cNvSpPr>
          <p:nvPr>
            <p:ph type="subTitle" idx="1" hasCustomPrompt="1"/>
          </p:nvPr>
        </p:nvSpPr>
        <p:spPr>
          <a:xfrm>
            <a:off x="677979" y="3228833"/>
            <a:ext cx="7420100" cy="1329720"/>
          </a:xfrm>
          <a:prstGeom prst="rect">
            <a:avLst/>
          </a:prstGeom>
        </p:spPr>
        <p:txBody>
          <a:bodyPr>
            <a:noAutofit/>
          </a:bodyPr>
          <a:lstStyle>
            <a:lvl1pPr marL="0" indent="0" algn="l">
              <a:buNone/>
              <a:defRPr sz="20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Divider subtitle</a:t>
            </a:r>
          </a:p>
        </p:txBody>
      </p:sp>
    </p:spTree>
    <p:extLst>
      <p:ext uri="{BB962C8B-B14F-4D97-AF65-F5344CB8AC3E}">
        <p14:creationId xmlns:p14="http://schemas.microsoft.com/office/powerpoint/2010/main" val="21215890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Key Takeaways">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B429849-1D3E-F411-3495-52379D46DA9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4" name="Content Placeholder 2">
            <a:extLst>
              <a:ext uri="{FF2B5EF4-FFF2-40B4-BE49-F238E27FC236}">
                <a16:creationId xmlns:a16="http://schemas.microsoft.com/office/drawing/2014/main" id="{5EEF0E30-AFE0-87B1-6679-99458CB7266E}"/>
              </a:ext>
            </a:extLst>
          </p:cNvPr>
          <p:cNvSpPr>
            <a:spLocks noGrp="1"/>
          </p:cNvSpPr>
          <p:nvPr>
            <p:ph idx="1" hasCustomPrompt="1"/>
          </p:nvPr>
        </p:nvSpPr>
        <p:spPr>
          <a:xfrm>
            <a:off x="3933713" y="928556"/>
            <a:ext cx="6844015" cy="5065436"/>
          </a:xfrm>
        </p:spPr>
        <p:txBody>
          <a:bodyPr>
            <a:noAutofit/>
          </a:bodyPr>
          <a:lstStyle>
            <a:lvl1pPr indent="-182880">
              <a:lnSpc>
                <a:spcPts val="3100"/>
              </a:lnSpc>
              <a:defRPr sz="2000" b="0">
                <a:solidFill>
                  <a:schemeClr val="tx1"/>
                </a:solidFill>
              </a:defRPr>
            </a:lvl1pPr>
            <a:lvl2pPr indent="-182880">
              <a:lnSpc>
                <a:spcPts val="3100"/>
              </a:lnSpc>
              <a:defRPr sz="2000">
                <a:solidFill>
                  <a:schemeClr val="tx1"/>
                </a:solidFill>
              </a:defRPr>
            </a:lvl2pPr>
            <a:lvl3pPr indent="-182880">
              <a:lnSpc>
                <a:spcPts val="3100"/>
              </a:lnSpc>
              <a:defRPr sz="2000">
                <a:solidFill>
                  <a:schemeClr val="tx1"/>
                </a:solidFill>
              </a:defRPr>
            </a:lvl3pPr>
            <a:lvl4pPr indent="-182880">
              <a:lnSpc>
                <a:spcPts val="3100"/>
              </a:lnSpc>
              <a:defRPr sz="2000">
                <a:solidFill>
                  <a:schemeClr val="tx1"/>
                </a:solidFill>
              </a:defRPr>
            </a:lvl4pPr>
            <a:lvl5pPr indent="-182880">
              <a:lnSpc>
                <a:spcPts val="3100"/>
              </a:lnSpc>
              <a:defRPr sz="2000">
                <a:solidFill>
                  <a:schemeClr val="tx1"/>
                </a:solidFill>
              </a:defRPr>
            </a:lvl5pPr>
          </a:lstStyle>
          <a:p>
            <a:pPr lvl="0"/>
            <a:r>
              <a:rPr lang="en-US"/>
              <a:t>Click to edit slide text</a:t>
            </a:r>
          </a:p>
          <a:p>
            <a:pPr lvl="1"/>
            <a:r>
              <a:rPr lang="en-US"/>
              <a:t>Second level</a:t>
            </a:r>
          </a:p>
          <a:p>
            <a:pPr lvl="2"/>
            <a:r>
              <a:rPr lang="en-US"/>
              <a:t>Third level</a:t>
            </a:r>
          </a:p>
          <a:p>
            <a:pPr lvl="3"/>
            <a:r>
              <a:rPr lang="en-US"/>
              <a:t>Fourth level</a:t>
            </a:r>
          </a:p>
          <a:p>
            <a:pPr lvl="4"/>
            <a:r>
              <a:rPr lang="en-US"/>
              <a:t>Fifth level</a:t>
            </a:r>
          </a:p>
        </p:txBody>
      </p:sp>
      <p:sp>
        <p:nvSpPr>
          <p:cNvPr id="10" name="Slide Number Placeholder 5">
            <a:extLst>
              <a:ext uri="{FF2B5EF4-FFF2-40B4-BE49-F238E27FC236}">
                <a16:creationId xmlns:a16="http://schemas.microsoft.com/office/drawing/2014/main" id="{2A46C9F6-3810-43C4-4AA4-4F6783866F2B}"/>
              </a:ext>
            </a:extLst>
          </p:cNvPr>
          <p:cNvSpPr txBox="1">
            <a:spLocks/>
          </p:cNvSpPr>
          <p:nvPr userDrawn="1"/>
        </p:nvSpPr>
        <p:spPr>
          <a:xfrm>
            <a:off x="61335" y="6352737"/>
            <a:ext cx="461717" cy="409980"/>
          </a:xfrm>
          <a:prstGeom prst="rect">
            <a:avLst/>
          </a:prstGeom>
        </p:spPr>
        <p:txBody>
          <a:bodyPr vert="horz" lIns="91440" tIns="45720" rIns="91440" bIns="4572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A6463A8-C1CB-7342-B1C0-EEA602A6253C}" type="slidenum">
              <a:rPr lang="en-US" sz="1100" smtClean="0">
                <a:solidFill>
                  <a:schemeClr val="bg1"/>
                </a:solidFill>
                <a:latin typeface="Arial" charset="0"/>
                <a:ea typeface="Arial" charset="0"/>
                <a:cs typeface="Arial" charset="0"/>
              </a:rPr>
              <a:pPr algn="r"/>
              <a:t>‹#›</a:t>
            </a:fld>
            <a:endParaRPr lang="en-US" sz="1100">
              <a:solidFill>
                <a:schemeClr val="bg1"/>
              </a:solidFill>
              <a:latin typeface="Arial" charset="0"/>
              <a:ea typeface="Arial" charset="0"/>
              <a:cs typeface="Arial" charset="0"/>
            </a:endParaRPr>
          </a:p>
        </p:txBody>
      </p:sp>
      <p:sp>
        <p:nvSpPr>
          <p:cNvPr id="11" name="TextBox 30">
            <a:extLst>
              <a:ext uri="{FF2B5EF4-FFF2-40B4-BE49-F238E27FC236}">
                <a16:creationId xmlns:a16="http://schemas.microsoft.com/office/drawing/2014/main" id="{29858935-D17F-C368-17EC-0AA3FD5681E4}"/>
              </a:ext>
            </a:extLst>
          </p:cNvPr>
          <p:cNvSpPr txBox="1"/>
          <p:nvPr userDrawn="1"/>
        </p:nvSpPr>
        <p:spPr>
          <a:xfrm>
            <a:off x="395727" y="6467829"/>
            <a:ext cx="1777437" cy="200055"/>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700" b="0">
                <a:solidFill>
                  <a:schemeClr val="bg1"/>
                </a:solidFill>
              </a:rPr>
              <a:t>|   CONFIDENTIAL &amp; PROPRIETARY</a:t>
            </a:r>
          </a:p>
        </p:txBody>
      </p:sp>
    </p:spTree>
    <p:extLst>
      <p:ext uri="{BB962C8B-B14F-4D97-AF65-F5344CB8AC3E}">
        <p14:creationId xmlns:p14="http://schemas.microsoft.com/office/powerpoint/2010/main" val="83331007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preserve="1" userDrawn="1">
  <p:cSld name="Divider Slide - Blue">
    <p:bg>
      <p:bgPr>
        <a:solidFill>
          <a:schemeClr val="accent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16FC297-CF2A-7867-9A71-757D54A1CAFB}"/>
              </a:ext>
            </a:extLst>
          </p:cNvPr>
          <p:cNvPicPr>
            <a:picLocks noGrp="1" noRot="1" noChangeAspect="1" noMove="1" noResize="1" noEditPoints="1" noAdjustHandles="1" noChangeArrowheads="1" noChangeShapeType="1" noCrop="1"/>
          </p:cNvPicPr>
          <p:nvPr userDrawn="1"/>
        </p:nvPicPr>
        <p:blipFill>
          <a:blip r:embed="rId2">
            <a:extLst>
              <a:ext uri="{28A0092B-C50C-407E-A947-70E740481C1C}">
                <a14:useLocalDpi xmlns:a14="http://schemas.microsoft.com/office/drawing/2010/main" val="0"/>
              </a:ext>
            </a:extLst>
          </a:blip>
          <a:srcRect/>
          <a:stretch/>
        </p:blipFill>
        <p:spPr>
          <a:xfrm>
            <a:off x="-4930" y="0"/>
            <a:ext cx="12192000" cy="6858000"/>
          </a:xfrm>
          <a:prstGeom prst="rect">
            <a:avLst/>
          </a:prstGeom>
        </p:spPr>
      </p:pic>
      <p:sp>
        <p:nvSpPr>
          <p:cNvPr id="7" name="Title 1">
            <a:extLst>
              <a:ext uri="{FF2B5EF4-FFF2-40B4-BE49-F238E27FC236}">
                <a16:creationId xmlns:a16="http://schemas.microsoft.com/office/drawing/2014/main" id="{60EE99CF-6FFD-2EEF-B17F-6CAB06DFC26B}"/>
              </a:ext>
            </a:extLst>
          </p:cNvPr>
          <p:cNvSpPr>
            <a:spLocks noGrp="1"/>
          </p:cNvSpPr>
          <p:nvPr>
            <p:ph type="ctrTitle" hasCustomPrompt="1"/>
          </p:nvPr>
        </p:nvSpPr>
        <p:spPr>
          <a:xfrm>
            <a:off x="677979" y="1727423"/>
            <a:ext cx="7420100" cy="1329719"/>
          </a:xfrm>
          <a:prstGeom prst="rect">
            <a:avLst/>
          </a:prstGeom>
          <a:noFill/>
        </p:spPr>
        <p:txBody>
          <a:bodyPr anchor="b">
            <a:noAutofit/>
          </a:bodyPr>
          <a:lstStyle>
            <a:lvl1pPr algn="l">
              <a:defRPr sz="3200" b="1">
                <a:solidFill>
                  <a:schemeClr val="tx1"/>
                </a:solidFill>
              </a:defRPr>
            </a:lvl1pPr>
          </a:lstStyle>
          <a:p>
            <a:r>
              <a:rPr lang="en-US"/>
              <a:t>Click to edit Divider title</a:t>
            </a:r>
          </a:p>
        </p:txBody>
      </p:sp>
      <p:sp>
        <p:nvSpPr>
          <p:cNvPr id="8" name="Subtitle 2">
            <a:extLst>
              <a:ext uri="{FF2B5EF4-FFF2-40B4-BE49-F238E27FC236}">
                <a16:creationId xmlns:a16="http://schemas.microsoft.com/office/drawing/2014/main" id="{5CCAD3AD-22DA-A366-583D-AEE7ED5FDF1B}"/>
              </a:ext>
            </a:extLst>
          </p:cNvPr>
          <p:cNvSpPr>
            <a:spLocks noGrp="1"/>
          </p:cNvSpPr>
          <p:nvPr>
            <p:ph type="subTitle" idx="1" hasCustomPrompt="1"/>
          </p:nvPr>
        </p:nvSpPr>
        <p:spPr>
          <a:xfrm>
            <a:off x="677979" y="3228833"/>
            <a:ext cx="7420100" cy="1329720"/>
          </a:xfrm>
          <a:prstGeom prst="rect">
            <a:avLst/>
          </a:prstGeom>
        </p:spPr>
        <p:txBody>
          <a:bodyPr>
            <a:noAutofit/>
          </a:bodyPr>
          <a:lstStyle>
            <a:lvl1pPr marL="0" indent="0" algn="l">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Divider subtitle</a:t>
            </a:r>
          </a:p>
        </p:txBody>
      </p:sp>
    </p:spTree>
    <p:extLst>
      <p:ext uri="{BB962C8B-B14F-4D97-AF65-F5344CB8AC3E}">
        <p14:creationId xmlns:p14="http://schemas.microsoft.com/office/powerpoint/2010/main" val="116242289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Headlin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DE23A4-F55C-47EC-A6B9-2E863E9571E0}"/>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1026650"/>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1EE05B-DA4F-5344-A82C-DDD61752E58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799610D-6B0B-0142-9698-0BA67BEB3A2D}"/>
              </a:ext>
            </a:extLst>
          </p:cNvPr>
          <p:cNvSpPr>
            <a:spLocks noGrp="1"/>
          </p:cNvSpPr>
          <p:nvPr>
            <p:ph idx="1"/>
          </p:nvPr>
        </p:nvSpPr>
        <p:spPr>
          <a:xfrm>
            <a:off x="838200" y="1082675"/>
            <a:ext cx="11017392" cy="48860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1343380"/>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and Content Two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1EE05B-DA4F-5344-A82C-DDD61752E58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799610D-6B0B-0142-9698-0BA67BEB3A2D}"/>
              </a:ext>
            </a:extLst>
          </p:cNvPr>
          <p:cNvSpPr>
            <a:spLocks noGrp="1"/>
          </p:cNvSpPr>
          <p:nvPr>
            <p:ph idx="1"/>
          </p:nvPr>
        </p:nvSpPr>
        <p:spPr>
          <a:xfrm>
            <a:off x="838200" y="2175567"/>
            <a:ext cx="5257800" cy="379315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2">
            <a:extLst>
              <a:ext uri="{FF2B5EF4-FFF2-40B4-BE49-F238E27FC236}">
                <a16:creationId xmlns:a16="http://schemas.microsoft.com/office/drawing/2014/main" id="{A2B577B1-0A9C-FB4E-A51A-A04A3ED4C49B}"/>
              </a:ext>
            </a:extLst>
          </p:cNvPr>
          <p:cNvSpPr>
            <a:spLocks noGrp="1"/>
          </p:cNvSpPr>
          <p:nvPr>
            <p:ph type="body" idx="10"/>
          </p:nvPr>
        </p:nvSpPr>
        <p:spPr>
          <a:xfrm>
            <a:off x="839788" y="1093023"/>
            <a:ext cx="5256212" cy="823912"/>
          </a:xfrm>
        </p:spPr>
        <p:txBody>
          <a:bodyPr anchor="b"/>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Text Placeholder 4">
            <a:extLst>
              <a:ext uri="{FF2B5EF4-FFF2-40B4-BE49-F238E27FC236}">
                <a16:creationId xmlns:a16="http://schemas.microsoft.com/office/drawing/2014/main" id="{0686383A-3E4F-A347-9005-04025094F4CF}"/>
              </a:ext>
            </a:extLst>
          </p:cNvPr>
          <p:cNvSpPr>
            <a:spLocks noGrp="1"/>
          </p:cNvSpPr>
          <p:nvPr>
            <p:ph type="body" sz="quarter" idx="3"/>
          </p:nvPr>
        </p:nvSpPr>
        <p:spPr>
          <a:xfrm>
            <a:off x="6599379" y="1093023"/>
            <a:ext cx="5256212" cy="823912"/>
          </a:xfrm>
        </p:spPr>
        <p:txBody>
          <a:bodyPr anchor="b"/>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Content Placeholder 5">
            <a:extLst>
              <a:ext uri="{FF2B5EF4-FFF2-40B4-BE49-F238E27FC236}">
                <a16:creationId xmlns:a16="http://schemas.microsoft.com/office/drawing/2014/main" id="{82FE4F92-3714-AE4B-8164-A4E1F3E7D284}"/>
              </a:ext>
            </a:extLst>
          </p:cNvPr>
          <p:cNvSpPr>
            <a:spLocks noGrp="1"/>
          </p:cNvSpPr>
          <p:nvPr>
            <p:ph sz="quarter" idx="4"/>
          </p:nvPr>
        </p:nvSpPr>
        <p:spPr>
          <a:xfrm>
            <a:off x="6599379" y="2175567"/>
            <a:ext cx="5256212" cy="379315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15133919"/>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Logo Only">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67043182"/>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preserve="1" userDrawn="1">
  <p:cSld name="Blank">
    <p:bg>
      <p:bgPr>
        <a:solidFill>
          <a:schemeClr val="bg1"/>
        </a:solidFill>
        <a:effectLst/>
      </p:bgPr>
    </p:bg>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FFD74A0F-656A-32E6-2D03-E3AD320DCD42}"/>
              </a:ext>
            </a:extLst>
          </p:cNvPr>
          <p:cNvSpPr txBox="1">
            <a:spLocks/>
          </p:cNvSpPr>
          <p:nvPr userDrawn="1"/>
        </p:nvSpPr>
        <p:spPr>
          <a:xfrm>
            <a:off x="61335" y="6352737"/>
            <a:ext cx="461717" cy="409980"/>
          </a:xfrm>
          <a:prstGeom prst="rect">
            <a:avLst/>
          </a:prstGeom>
        </p:spPr>
        <p:txBody>
          <a:bodyPr vert="horz" lIns="91440" tIns="45720" rIns="91440" bIns="4572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A6463A8-C1CB-7342-B1C0-EEA602A6253C}" type="slidenum">
              <a:rPr lang="en-US" sz="1100" smtClean="0">
                <a:solidFill>
                  <a:schemeClr val="bg1">
                    <a:lumMod val="50000"/>
                  </a:schemeClr>
                </a:solidFill>
                <a:latin typeface="Arial" charset="0"/>
                <a:ea typeface="Arial" charset="0"/>
                <a:cs typeface="Arial" charset="0"/>
              </a:rPr>
              <a:pPr algn="r"/>
              <a:t>‹#›</a:t>
            </a:fld>
            <a:endParaRPr lang="en-US" sz="1100">
              <a:solidFill>
                <a:schemeClr val="bg1">
                  <a:lumMod val="50000"/>
                </a:schemeClr>
              </a:solidFill>
              <a:latin typeface="Arial" charset="0"/>
              <a:ea typeface="Arial" charset="0"/>
              <a:cs typeface="Arial" charset="0"/>
            </a:endParaRPr>
          </a:p>
        </p:txBody>
      </p:sp>
    </p:spTree>
    <p:extLst>
      <p:ext uri="{BB962C8B-B14F-4D97-AF65-F5344CB8AC3E}">
        <p14:creationId xmlns:p14="http://schemas.microsoft.com/office/powerpoint/2010/main" val="2468627122"/>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Acknowledgements">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6094EFAA-BE69-184E-A3AA-C8BA4D895DDA}"/>
              </a:ext>
            </a:extLst>
          </p:cNvPr>
          <p:cNvSpPr txBox="1">
            <a:spLocks/>
          </p:cNvSpPr>
          <p:nvPr userDrawn="1"/>
        </p:nvSpPr>
        <p:spPr>
          <a:xfrm>
            <a:off x="823920" y="179705"/>
            <a:ext cx="11018520" cy="67500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400" kern="1200">
                <a:solidFill>
                  <a:srgbClr val="CF3C16"/>
                </a:solidFill>
                <a:latin typeface="Arial" panose="020B0604020202020204" pitchFamily="34" charset="0"/>
                <a:ea typeface="+mj-ea"/>
                <a:cs typeface="Arial" panose="020B0604020202020204" pitchFamily="34" charset="0"/>
              </a:defRPr>
            </a:lvl1pPr>
          </a:lstStyle>
          <a:p>
            <a:r>
              <a:rPr lang="en-US" b="1">
                <a:solidFill>
                  <a:srgbClr val="000000"/>
                </a:solidFill>
              </a:rPr>
              <a:t>Acknowledgements</a:t>
            </a:r>
          </a:p>
        </p:txBody>
      </p:sp>
      <p:sp>
        <p:nvSpPr>
          <p:cNvPr id="23" name="TextBox 22">
            <a:extLst>
              <a:ext uri="{FF2B5EF4-FFF2-40B4-BE49-F238E27FC236}">
                <a16:creationId xmlns:a16="http://schemas.microsoft.com/office/drawing/2014/main" id="{6F40E832-53E8-5E4F-A5CE-BB8209D7205F}"/>
              </a:ext>
            </a:extLst>
          </p:cNvPr>
          <p:cNvSpPr txBox="1"/>
          <p:nvPr userDrawn="1"/>
        </p:nvSpPr>
        <p:spPr>
          <a:xfrm>
            <a:off x="905395" y="1095690"/>
            <a:ext cx="2779207" cy="369332"/>
          </a:xfrm>
          <a:prstGeom prst="rect">
            <a:avLst/>
          </a:prstGeom>
          <a:noFill/>
        </p:spPr>
        <p:txBody>
          <a:bodyPr wrap="none" lIns="0" rIns="91440" rtlCol="0">
            <a:noAutofit/>
          </a:bodyPr>
          <a:lstStyle/>
          <a:p>
            <a:pPr algn="l">
              <a:spcAft>
                <a:spcPts val="1100"/>
              </a:spcAft>
            </a:pPr>
            <a:r>
              <a:rPr lang="en-US" b="1">
                <a:solidFill>
                  <a:schemeClr val="accent2"/>
                </a:solidFill>
              </a:rPr>
              <a:t> Intellia team</a:t>
            </a:r>
          </a:p>
        </p:txBody>
      </p:sp>
      <p:sp>
        <p:nvSpPr>
          <p:cNvPr id="24" name="Text Placeholder 14">
            <a:extLst>
              <a:ext uri="{FF2B5EF4-FFF2-40B4-BE49-F238E27FC236}">
                <a16:creationId xmlns:a16="http://schemas.microsoft.com/office/drawing/2014/main" id="{3A0D87AC-3FD1-364B-929C-7109648CEA57}"/>
              </a:ext>
            </a:extLst>
          </p:cNvPr>
          <p:cNvSpPr>
            <a:spLocks noGrp="1"/>
          </p:cNvSpPr>
          <p:nvPr>
            <p:ph type="body" sz="quarter" idx="10" hasCustomPrompt="1"/>
          </p:nvPr>
        </p:nvSpPr>
        <p:spPr>
          <a:xfrm>
            <a:off x="913649" y="1706880"/>
            <a:ext cx="2794000" cy="2200329"/>
          </a:xfrm>
        </p:spPr>
        <p:txBody>
          <a:bodyPr/>
          <a:lstStyle>
            <a:lvl1pPr marL="0" marR="0" indent="-682625" algn="l" defTabSz="914400" rtl="0" eaLnBrk="1" fontAlgn="auto" latinLnBrk="0" hangingPunct="1">
              <a:lnSpc>
                <a:spcPct val="100000"/>
              </a:lnSpc>
              <a:spcBef>
                <a:spcPts val="0"/>
              </a:spcBef>
              <a:spcAft>
                <a:spcPts val="500"/>
              </a:spcAft>
              <a:buClrTx/>
              <a:buSzTx/>
              <a:buFontTx/>
              <a:buNone/>
              <a:tabLst/>
              <a:defRPr sz="1400">
                <a:solidFill>
                  <a:schemeClr val="tx1"/>
                </a:solidFill>
              </a:defRPr>
            </a:lvl1pPr>
            <a:lvl2pPr>
              <a:spcBef>
                <a:spcPts val="0"/>
              </a:spcBef>
              <a:spcAft>
                <a:spcPts val="0"/>
              </a:spcAft>
              <a:defRPr/>
            </a:lvl2pPr>
          </a:lstStyle>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endParaRPr lang="en-US" sz="1600">
              <a:solidFill>
                <a:schemeClr val="tx1">
                  <a:lumMod val="50000"/>
                </a:schemeClr>
              </a:solidFill>
            </a:endParaRPr>
          </a:p>
          <a:p>
            <a:pPr marL="0" marR="0" lvl="0" indent="0" algn="l" defTabSz="914400" rtl="0" eaLnBrk="1" fontAlgn="auto" latinLnBrk="0" hangingPunct="1">
              <a:lnSpc>
                <a:spcPct val="100000"/>
              </a:lnSpc>
              <a:spcBef>
                <a:spcPts val="1000"/>
              </a:spcBef>
              <a:spcAft>
                <a:spcPts val="0"/>
              </a:spcAft>
              <a:buClrTx/>
              <a:buSzTx/>
              <a:buFontTx/>
              <a:buNone/>
              <a:tabLst/>
              <a:defRPr/>
            </a:pPr>
            <a:endParaRPr lang="en-US"/>
          </a:p>
          <a:p>
            <a:pPr lvl="0"/>
            <a:endParaRPr lang="en-US"/>
          </a:p>
          <a:p>
            <a:pPr lvl="0"/>
            <a:endParaRPr lang="en-US"/>
          </a:p>
        </p:txBody>
      </p:sp>
      <p:sp>
        <p:nvSpPr>
          <p:cNvPr id="25" name="Text Placeholder 14">
            <a:extLst>
              <a:ext uri="{FF2B5EF4-FFF2-40B4-BE49-F238E27FC236}">
                <a16:creationId xmlns:a16="http://schemas.microsoft.com/office/drawing/2014/main" id="{2A426266-2C0A-6246-BE05-614628B80A4E}"/>
              </a:ext>
            </a:extLst>
          </p:cNvPr>
          <p:cNvSpPr>
            <a:spLocks noGrp="1"/>
          </p:cNvSpPr>
          <p:nvPr>
            <p:ph type="body" sz="quarter" idx="11" hasCustomPrompt="1"/>
          </p:nvPr>
        </p:nvSpPr>
        <p:spPr>
          <a:xfrm>
            <a:off x="4824790" y="1706880"/>
            <a:ext cx="2794000" cy="2200329"/>
          </a:xfrm>
        </p:spPr>
        <p:txBody>
          <a:bodyPr/>
          <a:lstStyle>
            <a:lvl1pPr marL="0" marR="0" indent="-682625" algn="l" defTabSz="914400" rtl="0" eaLnBrk="1" fontAlgn="auto" latinLnBrk="0" hangingPunct="1">
              <a:lnSpc>
                <a:spcPct val="100000"/>
              </a:lnSpc>
              <a:spcBef>
                <a:spcPts val="0"/>
              </a:spcBef>
              <a:spcAft>
                <a:spcPts val="500"/>
              </a:spcAft>
              <a:buClrTx/>
              <a:buSzTx/>
              <a:buFontTx/>
              <a:buNone/>
              <a:tabLst/>
              <a:defRPr sz="1400">
                <a:solidFill>
                  <a:schemeClr val="tx1"/>
                </a:solidFill>
              </a:defRPr>
            </a:lvl1pPr>
            <a:lvl2pPr>
              <a:spcBef>
                <a:spcPts val="0"/>
              </a:spcBef>
              <a:spcAft>
                <a:spcPts val="0"/>
              </a:spcAft>
              <a:defRPr/>
            </a:lvl2pPr>
          </a:lstStyle>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endParaRPr lang="en-US" sz="1600">
              <a:solidFill>
                <a:schemeClr val="tx1">
                  <a:lumMod val="50000"/>
                </a:schemeClr>
              </a:solidFill>
            </a:endParaRPr>
          </a:p>
          <a:p>
            <a:pPr marL="0" marR="0" lvl="0" indent="0" algn="l" defTabSz="914400" rtl="0" eaLnBrk="1" fontAlgn="auto" latinLnBrk="0" hangingPunct="1">
              <a:lnSpc>
                <a:spcPct val="100000"/>
              </a:lnSpc>
              <a:spcBef>
                <a:spcPts val="1000"/>
              </a:spcBef>
              <a:spcAft>
                <a:spcPts val="0"/>
              </a:spcAft>
              <a:buClrTx/>
              <a:buSzTx/>
              <a:buFontTx/>
              <a:buNone/>
              <a:tabLst/>
              <a:defRPr/>
            </a:pPr>
            <a:endParaRPr lang="en-US"/>
          </a:p>
          <a:p>
            <a:pPr lvl="0"/>
            <a:endParaRPr lang="en-US"/>
          </a:p>
          <a:p>
            <a:pPr lvl="0"/>
            <a:endParaRPr lang="en-US"/>
          </a:p>
        </p:txBody>
      </p:sp>
      <p:sp>
        <p:nvSpPr>
          <p:cNvPr id="26" name="Text Placeholder 14">
            <a:extLst>
              <a:ext uri="{FF2B5EF4-FFF2-40B4-BE49-F238E27FC236}">
                <a16:creationId xmlns:a16="http://schemas.microsoft.com/office/drawing/2014/main" id="{62266E29-F54E-B440-AF5F-879228C799F0}"/>
              </a:ext>
            </a:extLst>
          </p:cNvPr>
          <p:cNvSpPr>
            <a:spLocks noGrp="1"/>
          </p:cNvSpPr>
          <p:nvPr>
            <p:ph type="body" sz="quarter" idx="12" hasCustomPrompt="1"/>
          </p:nvPr>
        </p:nvSpPr>
        <p:spPr>
          <a:xfrm>
            <a:off x="8624518" y="1706880"/>
            <a:ext cx="2794000" cy="2200329"/>
          </a:xfrm>
        </p:spPr>
        <p:txBody>
          <a:bodyPr/>
          <a:lstStyle>
            <a:lvl1pPr marL="0" marR="0" indent="-682625" algn="l" defTabSz="914400" rtl="0" eaLnBrk="1" fontAlgn="auto" latinLnBrk="0" hangingPunct="1">
              <a:lnSpc>
                <a:spcPct val="100000"/>
              </a:lnSpc>
              <a:spcBef>
                <a:spcPts val="0"/>
              </a:spcBef>
              <a:spcAft>
                <a:spcPts val="500"/>
              </a:spcAft>
              <a:buClrTx/>
              <a:buSzTx/>
              <a:buFontTx/>
              <a:buNone/>
              <a:tabLst/>
              <a:defRPr sz="1400">
                <a:solidFill>
                  <a:schemeClr val="tx1"/>
                </a:solidFill>
              </a:defRPr>
            </a:lvl1pPr>
            <a:lvl2pPr>
              <a:spcBef>
                <a:spcPts val="0"/>
              </a:spcBef>
              <a:spcAft>
                <a:spcPts val="0"/>
              </a:spcAft>
              <a:defRPr/>
            </a:lvl2pPr>
          </a:lstStyle>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endParaRPr lang="en-US" sz="1600">
              <a:solidFill>
                <a:schemeClr val="tx1">
                  <a:lumMod val="50000"/>
                </a:schemeClr>
              </a:solidFill>
            </a:endParaRPr>
          </a:p>
          <a:p>
            <a:pPr marL="0" marR="0" lvl="0" indent="0" algn="l" defTabSz="914400" rtl="0" eaLnBrk="1" fontAlgn="auto" latinLnBrk="0" hangingPunct="1">
              <a:lnSpc>
                <a:spcPct val="100000"/>
              </a:lnSpc>
              <a:spcBef>
                <a:spcPts val="1000"/>
              </a:spcBef>
              <a:spcAft>
                <a:spcPts val="0"/>
              </a:spcAft>
              <a:buClrTx/>
              <a:buSzTx/>
              <a:buFontTx/>
              <a:buNone/>
              <a:tabLst/>
              <a:defRPr/>
            </a:pPr>
            <a:endParaRPr lang="en-US"/>
          </a:p>
          <a:p>
            <a:pPr lvl="0"/>
            <a:endParaRPr lang="en-US"/>
          </a:p>
          <a:p>
            <a:pPr lvl="0"/>
            <a:endParaRPr lang="en-US"/>
          </a:p>
        </p:txBody>
      </p:sp>
      <p:sp>
        <p:nvSpPr>
          <p:cNvPr id="27" name="Text Placeholder 14">
            <a:extLst>
              <a:ext uri="{FF2B5EF4-FFF2-40B4-BE49-F238E27FC236}">
                <a16:creationId xmlns:a16="http://schemas.microsoft.com/office/drawing/2014/main" id="{7AD87359-B857-344A-A298-14C9B616B185}"/>
              </a:ext>
            </a:extLst>
          </p:cNvPr>
          <p:cNvSpPr>
            <a:spLocks noGrp="1"/>
          </p:cNvSpPr>
          <p:nvPr>
            <p:ph type="body" sz="quarter" idx="13" hasCustomPrompt="1"/>
          </p:nvPr>
        </p:nvSpPr>
        <p:spPr>
          <a:xfrm>
            <a:off x="912278" y="4796039"/>
            <a:ext cx="2794000" cy="1168400"/>
          </a:xfrm>
        </p:spPr>
        <p:txBody>
          <a:bodyPr/>
          <a:lstStyle>
            <a:lvl1pPr marL="0" marR="0" indent="-682625" algn="l" defTabSz="914400" rtl="0" eaLnBrk="1" fontAlgn="auto" latinLnBrk="0" hangingPunct="1">
              <a:lnSpc>
                <a:spcPct val="100000"/>
              </a:lnSpc>
              <a:spcBef>
                <a:spcPts val="0"/>
              </a:spcBef>
              <a:spcAft>
                <a:spcPts val="500"/>
              </a:spcAft>
              <a:buClrTx/>
              <a:buSzTx/>
              <a:buFontTx/>
              <a:buNone/>
              <a:tabLst/>
              <a:defRPr sz="1400">
                <a:solidFill>
                  <a:schemeClr val="tx1"/>
                </a:solidFill>
              </a:defRPr>
            </a:lvl1pPr>
            <a:lvl2pPr>
              <a:spcBef>
                <a:spcPts val="0"/>
              </a:spcBef>
              <a:spcAft>
                <a:spcPts val="0"/>
              </a:spcAft>
              <a:defRPr/>
            </a:lvl2pPr>
          </a:lstStyle>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endParaRPr lang="en-US" sz="1600">
              <a:solidFill>
                <a:schemeClr val="tx1">
                  <a:lumMod val="50000"/>
                </a:schemeClr>
              </a:solidFill>
            </a:endParaRPr>
          </a:p>
          <a:p>
            <a:pPr marL="0" marR="0" lvl="0" indent="0" algn="l" defTabSz="914400" rtl="0" eaLnBrk="1" fontAlgn="auto" latinLnBrk="0" hangingPunct="1">
              <a:lnSpc>
                <a:spcPct val="100000"/>
              </a:lnSpc>
              <a:spcBef>
                <a:spcPts val="1000"/>
              </a:spcBef>
              <a:spcAft>
                <a:spcPts val="0"/>
              </a:spcAft>
              <a:buClrTx/>
              <a:buSzTx/>
              <a:buFontTx/>
              <a:buNone/>
              <a:tabLst/>
              <a:defRPr/>
            </a:pPr>
            <a:endParaRPr lang="en-US"/>
          </a:p>
          <a:p>
            <a:pPr lvl="0"/>
            <a:endParaRPr lang="en-US"/>
          </a:p>
          <a:p>
            <a:pPr lvl="0"/>
            <a:endParaRPr lang="en-US"/>
          </a:p>
        </p:txBody>
      </p:sp>
      <p:sp>
        <p:nvSpPr>
          <p:cNvPr id="28" name="Text Placeholder 14">
            <a:extLst>
              <a:ext uri="{FF2B5EF4-FFF2-40B4-BE49-F238E27FC236}">
                <a16:creationId xmlns:a16="http://schemas.microsoft.com/office/drawing/2014/main" id="{7AD0B8A8-40C9-F444-A6CD-1D762CFC761B}"/>
              </a:ext>
            </a:extLst>
          </p:cNvPr>
          <p:cNvSpPr>
            <a:spLocks noGrp="1"/>
          </p:cNvSpPr>
          <p:nvPr>
            <p:ph type="body" sz="quarter" idx="14" hasCustomPrompt="1"/>
          </p:nvPr>
        </p:nvSpPr>
        <p:spPr>
          <a:xfrm>
            <a:off x="4865430" y="4796039"/>
            <a:ext cx="2794000" cy="1168400"/>
          </a:xfrm>
        </p:spPr>
        <p:txBody>
          <a:bodyPr/>
          <a:lstStyle>
            <a:lvl1pPr marL="0" marR="0" indent="-682625" algn="l" defTabSz="914400" rtl="0" eaLnBrk="1" fontAlgn="auto" latinLnBrk="0" hangingPunct="1">
              <a:lnSpc>
                <a:spcPct val="100000"/>
              </a:lnSpc>
              <a:spcBef>
                <a:spcPts val="0"/>
              </a:spcBef>
              <a:spcAft>
                <a:spcPts val="500"/>
              </a:spcAft>
              <a:buClrTx/>
              <a:buSzTx/>
              <a:buFontTx/>
              <a:buNone/>
              <a:tabLst/>
              <a:defRPr sz="1400">
                <a:solidFill>
                  <a:schemeClr val="tx1"/>
                </a:solidFill>
              </a:defRPr>
            </a:lvl1pPr>
            <a:lvl2pPr>
              <a:spcBef>
                <a:spcPts val="0"/>
              </a:spcBef>
              <a:spcAft>
                <a:spcPts val="0"/>
              </a:spcAft>
              <a:defRPr/>
            </a:lvl2pPr>
          </a:lstStyle>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endParaRPr lang="en-US" sz="1600">
              <a:solidFill>
                <a:schemeClr val="tx1">
                  <a:lumMod val="50000"/>
                </a:schemeClr>
              </a:solidFill>
            </a:endParaRPr>
          </a:p>
          <a:p>
            <a:pPr marL="0" marR="0" lvl="0" indent="0" algn="l" defTabSz="914400" rtl="0" eaLnBrk="1" fontAlgn="auto" latinLnBrk="0" hangingPunct="1">
              <a:lnSpc>
                <a:spcPct val="100000"/>
              </a:lnSpc>
              <a:spcBef>
                <a:spcPts val="1000"/>
              </a:spcBef>
              <a:spcAft>
                <a:spcPts val="0"/>
              </a:spcAft>
              <a:buClrTx/>
              <a:buSzTx/>
              <a:buFontTx/>
              <a:buNone/>
              <a:tabLst/>
              <a:defRPr/>
            </a:pPr>
            <a:endParaRPr lang="en-US"/>
          </a:p>
          <a:p>
            <a:pPr lvl="0"/>
            <a:endParaRPr lang="en-US"/>
          </a:p>
          <a:p>
            <a:pPr lvl="0"/>
            <a:endParaRPr lang="en-US"/>
          </a:p>
        </p:txBody>
      </p:sp>
      <p:sp>
        <p:nvSpPr>
          <p:cNvPr id="29" name="Text Placeholder 14">
            <a:extLst>
              <a:ext uri="{FF2B5EF4-FFF2-40B4-BE49-F238E27FC236}">
                <a16:creationId xmlns:a16="http://schemas.microsoft.com/office/drawing/2014/main" id="{AB4A83EB-A741-2F4D-8F1D-50582E5D8B73}"/>
              </a:ext>
            </a:extLst>
          </p:cNvPr>
          <p:cNvSpPr>
            <a:spLocks noGrp="1"/>
          </p:cNvSpPr>
          <p:nvPr>
            <p:ph type="body" sz="quarter" idx="15" hasCustomPrompt="1"/>
          </p:nvPr>
        </p:nvSpPr>
        <p:spPr>
          <a:xfrm>
            <a:off x="8624513" y="4796039"/>
            <a:ext cx="2794000" cy="1168400"/>
          </a:xfrm>
        </p:spPr>
        <p:txBody>
          <a:bodyPr/>
          <a:lstStyle>
            <a:lvl1pPr marL="0" marR="0" indent="-682625" algn="l" defTabSz="914400" rtl="0" eaLnBrk="1" fontAlgn="auto" latinLnBrk="0" hangingPunct="1">
              <a:lnSpc>
                <a:spcPct val="100000"/>
              </a:lnSpc>
              <a:spcBef>
                <a:spcPts val="0"/>
              </a:spcBef>
              <a:spcAft>
                <a:spcPts val="500"/>
              </a:spcAft>
              <a:buClrTx/>
              <a:buSzTx/>
              <a:buFontTx/>
              <a:buNone/>
              <a:tabLst/>
              <a:defRPr sz="1400">
                <a:solidFill>
                  <a:schemeClr val="tx1"/>
                </a:solidFill>
              </a:defRPr>
            </a:lvl1pPr>
            <a:lvl2pPr>
              <a:spcBef>
                <a:spcPts val="0"/>
              </a:spcBef>
              <a:spcAft>
                <a:spcPts val="0"/>
              </a:spcAft>
              <a:defRPr/>
            </a:lvl2pPr>
          </a:lstStyle>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endParaRPr lang="en-US" sz="1600">
              <a:solidFill>
                <a:schemeClr val="tx1">
                  <a:lumMod val="50000"/>
                </a:schemeClr>
              </a:solidFill>
            </a:endParaRPr>
          </a:p>
          <a:p>
            <a:pPr marL="0" marR="0" lvl="0" indent="0" algn="l" defTabSz="914400" rtl="0" eaLnBrk="1" fontAlgn="auto" latinLnBrk="0" hangingPunct="1">
              <a:lnSpc>
                <a:spcPct val="100000"/>
              </a:lnSpc>
              <a:spcBef>
                <a:spcPts val="1000"/>
              </a:spcBef>
              <a:spcAft>
                <a:spcPts val="0"/>
              </a:spcAft>
              <a:buClrTx/>
              <a:buSzTx/>
              <a:buFontTx/>
              <a:buNone/>
              <a:tabLst/>
              <a:defRPr/>
            </a:pPr>
            <a:endParaRPr lang="en-US"/>
          </a:p>
          <a:p>
            <a:pPr lvl="0"/>
            <a:endParaRPr lang="en-US"/>
          </a:p>
          <a:p>
            <a:pPr lvl="0"/>
            <a:endParaRPr lang="en-US"/>
          </a:p>
        </p:txBody>
      </p:sp>
      <p:sp>
        <p:nvSpPr>
          <p:cNvPr id="30" name="Text Placeholder 24">
            <a:extLst>
              <a:ext uri="{FF2B5EF4-FFF2-40B4-BE49-F238E27FC236}">
                <a16:creationId xmlns:a16="http://schemas.microsoft.com/office/drawing/2014/main" id="{6E50711D-E0A0-164B-9FB5-F4DA95B82CFB}"/>
              </a:ext>
            </a:extLst>
          </p:cNvPr>
          <p:cNvSpPr>
            <a:spLocks noGrp="1"/>
          </p:cNvSpPr>
          <p:nvPr>
            <p:ph type="body" sz="quarter" idx="17" hasCustomPrompt="1"/>
          </p:nvPr>
        </p:nvSpPr>
        <p:spPr>
          <a:xfrm>
            <a:off x="912829" y="4185881"/>
            <a:ext cx="5589638" cy="368300"/>
          </a:xfrm>
        </p:spPr>
        <p:txBody>
          <a:bodyPr/>
          <a:lstStyle>
            <a:lvl1pPr marL="0" indent="0">
              <a:buFontTx/>
              <a:buNone/>
              <a:defRPr sz="1800" b="1">
                <a:solidFill>
                  <a:schemeClr val="accent2"/>
                </a:solidFill>
              </a:defRPr>
            </a:lvl1pPr>
          </a:lstStyle>
          <a:p>
            <a:pPr lvl="0"/>
            <a:r>
              <a:rPr lang="en-US"/>
              <a:t>Partnering team, if applicable</a:t>
            </a:r>
          </a:p>
        </p:txBody>
      </p:sp>
      <p:sp>
        <p:nvSpPr>
          <p:cNvPr id="2" name="Rectangle 1">
            <a:extLst>
              <a:ext uri="{FF2B5EF4-FFF2-40B4-BE49-F238E27FC236}">
                <a16:creationId xmlns:a16="http://schemas.microsoft.com/office/drawing/2014/main" id="{09C1E0B3-180F-5844-A622-526E1C05AAA9}"/>
              </a:ext>
            </a:extLst>
          </p:cNvPr>
          <p:cNvSpPr/>
          <p:nvPr userDrawn="1"/>
        </p:nvSpPr>
        <p:spPr>
          <a:xfrm>
            <a:off x="905396" y="1465022"/>
            <a:ext cx="10937044" cy="1487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3069515-D6FA-A548-A279-69338A89767D}"/>
              </a:ext>
            </a:extLst>
          </p:cNvPr>
          <p:cNvSpPr/>
          <p:nvPr userDrawn="1"/>
        </p:nvSpPr>
        <p:spPr>
          <a:xfrm>
            <a:off x="905396" y="4571463"/>
            <a:ext cx="10937044" cy="1487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60001696"/>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Key Takeaways">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B429849-1D3E-F411-3495-52379D46DA9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4" name="Content Placeholder 2">
            <a:extLst>
              <a:ext uri="{FF2B5EF4-FFF2-40B4-BE49-F238E27FC236}">
                <a16:creationId xmlns:a16="http://schemas.microsoft.com/office/drawing/2014/main" id="{5EEF0E30-AFE0-87B1-6679-99458CB7266E}"/>
              </a:ext>
            </a:extLst>
          </p:cNvPr>
          <p:cNvSpPr>
            <a:spLocks noGrp="1"/>
          </p:cNvSpPr>
          <p:nvPr>
            <p:ph idx="1" hasCustomPrompt="1"/>
          </p:nvPr>
        </p:nvSpPr>
        <p:spPr>
          <a:xfrm>
            <a:off x="3933713" y="928556"/>
            <a:ext cx="6837919" cy="5065436"/>
          </a:xfrm>
        </p:spPr>
        <p:txBody>
          <a:bodyPr>
            <a:noAutofit/>
          </a:bodyPr>
          <a:lstStyle>
            <a:lvl1pPr indent="-182880">
              <a:lnSpc>
                <a:spcPts val="3100"/>
              </a:lnSpc>
              <a:defRPr sz="2000" b="0">
                <a:solidFill>
                  <a:schemeClr val="tx1"/>
                </a:solidFill>
              </a:defRPr>
            </a:lvl1pPr>
            <a:lvl2pPr indent="-182880">
              <a:lnSpc>
                <a:spcPts val="3100"/>
              </a:lnSpc>
              <a:defRPr sz="2000">
                <a:solidFill>
                  <a:schemeClr val="tx1"/>
                </a:solidFill>
              </a:defRPr>
            </a:lvl2pPr>
            <a:lvl3pPr indent="-182880">
              <a:lnSpc>
                <a:spcPts val="3100"/>
              </a:lnSpc>
              <a:defRPr sz="2000">
                <a:solidFill>
                  <a:schemeClr val="tx1"/>
                </a:solidFill>
              </a:defRPr>
            </a:lvl3pPr>
            <a:lvl4pPr indent="-182880">
              <a:lnSpc>
                <a:spcPts val="3100"/>
              </a:lnSpc>
              <a:defRPr sz="2000">
                <a:solidFill>
                  <a:schemeClr val="tx1"/>
                </a:solidFill>
              </a:defRPr>
            </a:lvl4pPr>
            <a:lvl5pPr indent="-182880">
              <a:lnSpc>
                <a:spcPts val="3100"/>
              </a:lnSpc>
              <a:defRPr sz="2000">
                <a:solidFill>
                  <a:schemeClr val="tx1"/>
                </a:solidFill>
              </a:defRPr>
            </a:lvl5pPr>
          </a:lstStyle>
          <a:p>
            <a:pPr lvl="0"/>
            <a:r>
              <a:rPr lang="en-US"/>
              <a:t>Click to edit slide text</a:t>
            </a:r>
          </a:p>
          <a:p>
            <a:pPr lvl="1"/>
            <a:r>
              <a:rPr lang="en-US"/>
              <a:t>Second level</a:t>
            </a:r>
          </a:p>
          <a:p>
            <a:pPr lvl="2"/>
            <a:r>
              <a:rPr lang="en-US"/>
              <a:t>Third level</a:t>
            </a:r>
          </a:p>
          <a:p>
            <a:pPr lvl="3"/>
            <a:r>
              <a:rPr lang="en-US"/>
              <a:t>Fourth level</a:t>
            </a:r>
          </a:p>
          <a:p>
            <a:pPr lvl="4"/>
            <a:r>
              <a:rPr lang="en-US"/>
              <a:t>Fifth level</a:t>
            </a:r>
          </a:p>
        </p:txBody>
      </p:sp>
      <p:sp>
        <p:nvSpPr>
          <p:cNvPr id="10" name="Slide Number Placeholder 5">
            <a:extLst>
              <a:ext uri="{FF2B5EF4-FFF2-40B4-BE49-F238E27FC236}">
                <a16:creationId xmlns:a16="http://schemas.microsoft.com/office/drawing/2014/main" id="{2A46C9F6-3810-43C4-4AA4-4F6783866F2B}"/>
              </a:ext>
            </a:extLst>
          </p:cNvPr>
          <p:cNvSpPr txBox="1">
            <a:spLocks/>
          </p:cNvSpPr>
          <p:nvPr userDrawn="1"/>
        </p:nvSpPr>
        <p:spPr>
          <a:xfrm>
            <a:off x="61335" y="6352737"/>
            <a:ext cx="461717" cy="409980"/>
          </a:xfrm>
          <a:prstGeom prst="rect">
            <a:avLst/>
          </a:prstGeom>
        </p:spPr>
        <p:txBody>
          <a:bodyPr vert="horz" lIns="91440" tIns="45720" rIns="91440" bIns="4572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A6463A8-C1CB-7342-B1C0-EEA602A6253C}" type="slidenum">
              <a:rPr lang="en-US" sz="1100" smtClean="0">
                <a:solidFill>
                  <a:schemeClr val="bg1"/>
                </a:solidFill>
                <a:latin typeface="Arial" charset="0"/>
                <a:ea typeface="Arial" charset="0"/>
                <a:cs typeface="Arial" charset="0"/>
              </a:rPr>
              <a:pPr algn="r"/>
              <a:t>‹#›</a:t>
            </a:fld>
            <a:endParaRPr lang="en-US" sz="1100">
              <a:solidFill>
                <a:schemeClr val="bg1"/>
              </a:solidFill>
              <a:latin typeface="Arial" charset="0"/>
              <a:ea typeface="Arial" charset="0"/>
              <a:cs typeface="Arial" charset="0"/>
            </a:endParaRPr>
          </a:p>
        </p:txBody>
      </p:sp>
    </p:spTree>
    <p:extLst>
      <p:ext uri="{BB962C8B-B14F-4D97-AF65-F5344CB8AC3E}">
        <p14:creationId xmlns:p14="http://schemas.microsoft.com/office/powerpoint/2010/main" val="365899160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preserve="1" userDrawn="1">
  <p:cSld name="Q&amp;A">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5501CC0-8F4A-0215-1A0A-77D848403B4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Tree>
    <p:extLst>
      <p:ext uri="{BB962C8B-B14F-4D97-AF65-F5344CB8AC3E}">
        <p14:creationId xmlns:p14="http://schemas.microsoft.com/office/powerpoint/2010/main" val="937894793"/>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preserve="1" userDrawn="1">
  <p:cSld name="Values">
    <p:bg>
      <p:bgPr>
        <a:solidFill>
          <a:schemeClr val="accent1">
            <a:lumMod val="50000"/>
          </a:schemeClr>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CBF2CE2-34B0-7AB7-DCEA-E6A8A2CFA92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Tree>
    <p:extLst>
      <p:ext uri="{BB962C8B-B14F-4D97-AF65-F5344CB8AC3E}">
        <p14:creationId xmlns:p14="http://schemas.microsoft.com/office/powerpoint/2010/main" val="3140043212"/>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70441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type="blank" preserve="1">
  <p:cSld name="Concluding Slide">
    <p:bg>
      <p:bgPr>
        <a:solidFill>
          <a:srgbClr val="D3461E"/>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435D488-F192-134D-9DFC-B3840DF71145}"/>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595562" y="2502912"/>
            <a:ext cx="5000877" cy="1852177"/>
          </a:xfrm>
          <a:prstGeom prst="rect">
            <a:avLst/>
          </a:prstGeom>
        </p:spPr>
      </p:pic>
    </p:spTree>
    <p:extLst>
      <p:ext uri="{BB962C8B-B14F-4D97-AF65-F5344CB8AC3E}">
        <p14:creationId xmlns:p14="http://schemas.microsoft.com/office/powerpoint/2010/main" val="1581422012"/>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81302018"/>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223319"/>
            <a:ext cx="5181600" cy="495364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223319"/>
            <a:ext cx="5181600" cy="495364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58545634"/>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19701BA1-D17E-465F-AFD5-2AE43AE8FAB9}"/>
              </a:ext>
            </a:extLst>
          </p:cNvPr>
          <p:cNvSpPr>
            <a:spLocks noGrp="1"/>
          </p:cNvSpPr>
          <p:nvPr>
            <p:ph type="title" hasCustomPrompt="1"/>
          </p:nvPr>
        </p:nvSpPr>
        <p:spPr>
          <a:xfrm>
            <a:off x="740298" y="159385"/>
            <a:ext cx="11115294" cy="675005"/>
          </a:xfrm>
        </p:spPr>
        <p:txBody>
          <a:bodyPr lIns="91440" anchor="ctr"/>
          <a:lstStyle>
            <a:lvl1pPr>
              <a:defRPr b="1">
                <a:solidFill>
                  <a:srgbClr val="000000"/>
                </a:solidFill>
              </a:defRPr>
            </a:lvl1pPr>
          </a:lstStyle>
          <a:p>
            <a:r>
              <a:rPr lang="en-US"/>
              <a:t>Agenda Title</a:t>
            </a:r>
          </a:p>
        </p:txBody>
      </p:sp>
      <p:graphicFrame>
        <p:nvGraphicFramePr>
          <p:cNvPr id="4" name="Table 2">
            <a:extLst>
              <a:ext uri="{FF2B5EF4-FFF2-40B4-BE49-F238E27FC236}">
                <a16:creationId xmlns:a16="http://schemas.microsoft.com/office/drawing/2014/main" id="{34D731E1-E35D-4AEA-A829-FA67409001C5}"/>
              </a:ext>
            </a:extLst>
          </p:cNvPr>
          <p:cNvGraphicFramePr>
            <a:graphicFrameLocks noGrp="1"/>
          </p:cNvGraphicFramePr>
          <p:nvPr userDrawn="1">
            <p:extLst>
              <p:ext uri="{D42A27DB-BD31-4B8C-83A1-F6EECF244321}">
                <p14:modId xmlns:p14="http://schemas.microsoft.com/office/powerpoint/2010/main" val="3981787802"/>
              </p:ext>
            </p:extLst>
          </p:nvPr>
        </p:nvGraphicFramePr>
        <p:xfrm>
          <a:off x="740297" y="937895"/>
          <a:ext cx="11115294" cy="5408676"/>
        </p:xfrm>
        <a:graphic>
          <a:graphicData uri="http://schemas.openxmlformats.org/drawingml/2006/table">
            <a:tbl>
              <a:tblPr>
                <a:tableStyleId>{2D5ABB26-0587-4C30-8999-92F81FD0307C}</a:tableStyleId>
              </a:tblPr>
              <a:tblGrid>
                <a:gridCol w="910254">
                  <a:extLst>
                    <a:ext uri="{9D8B030D-6E8A-4147-A177-3AD203B41FA5}">
                      <a16:colId xmlns:a16="http://schemas.microsoft.com/office/drawing/2014/main" val="2019306321"/>
                    </a:ext>
                  </a:extLst>
                </a:gridCol>
                <a:gridCol w="10205040">
                  <a:extLst>
                    <a:ext uri="{9D8B030D-6E8A-4147-A177-3AD203B41FA5}">
                      <a16:colId xmlns:a16="http://schemas.microsoft.com/office/drawing/2014/main" val="3765295623"/>
                    </a:ext>
                  </a:extLst>
                </a:gridCol>
              </a:tblGrid>
              <a:tr h="757806">
                <a:tc>
                  <a:txBody>
                    <a:bodyPr/>
                    <a:lstStyle/>
                    <a:p>
                      <a:pPr>
                        <a:lnSpc>
                          <a:spcPct val="90000"/>
                        </a:lnSpc>
                      </a:pPr>
                      <a:r>
                        <a:rPr lang="en-US" sz="5500" b="0" i="0">
                          <a:solidFill>
                            <a:schemeClr val="accent4">
                              <a:lumMod val="40000"/>
                              <a:lumOff val="60000"/>
                            </a:schemeClr>
                          </a:solidFill>
                          <a:latin typeface="Avenir Next LT Pro" panose="020B0504020202020204" pitchFamily="34" charset="77"/>
                        </a:rPr>
                        <a:t>1</a:t>
                      </a:r>
                    </a:p>
                  </a:txBody>
                  <a:tcPr marT="18288" marB="0" anchor="b">
                    <a:lnB w="3175" cap="flat" cmpd="sng" algn="ctr">
                      <a:solidFill>
                        <a:schemeClr val="tx1">
                          <a:lumMod val="60000"/>
                          <a:lumOff val="40000"/>
                        </a:schemeClr>
                      </a:solidFill>
                      <a:prstDash val="solid"/>
                      <a:round/>
                      <a:headEnd type="none" w="med" len="med"/>
                      <a:tailEnd type="none" w="med" len="med"/>
                    </a:lnB>
                  </a:tcPr>
                </a:tc>
                <a:tc>
                  <a:txBody>
                    <a:bodyPr/>
                    <a:lstStyle/>
                    <a:p>
                      <a:pPr marL="0" marR="0" lvl="0" indent="0" algn="l" defTabSz="914400" rtl="0" eaLnBrk="1" fontAlgn="auto" latinLnBrk="0" hangingPunct="1">
                        <a:lnSpc>
                          <a:spcPct val="80000"/>
                        </a:lnSpc>
                        <a:spcBef>
                          <a:spcPts val="0"/>
                        </a:spcBef>
                        <a:spcAft>
                          <a:spcPts val="0"/>
                        </a:spcAft>
                        <a:buClrTx/>
                        <a:buSzTx/>
                        <a:buFontTx/>
                        <a:buNone/>
                        <a:tabLst/>
                        <a:defRPr/>
                      </a:pPr>
                      <a:r>
                        <a:rPr lang="en-US" sz="2200" b="0" i="0">
                          <a:latin typeface="Avenir Next LT Pro" panose="020B0504020202020204" pitchFamily="34" charset="77"/>
                        </a:rPr>
                        <a:t>Update items and/or delete table rows as needed.</a:t>
                      </a:r>
                    </a:p>
                  </a:txBody>
                  <a:tcPr anchor="ctr">
                    <a:lnB w="3175" cap="flat" cmpd="sng" algn="ctr">
                      <a:solidFill>
                        <a:schemeClr val="tx1">
                          <a:lumMod val="60000"/>
                          <a:lumOff val="40000"/>
                        </a:schemeClr>
                      </a:solidFill>
                      <a:prstDash val="solid"/>
                      <a:round/>
                      <a:headEnd type="none" w="med" len="med"/>
                      <a:tailEnd type="none" w="med" len="med"/>
                    </a:lnB>
                  </a:tcPr>
                </a:tc>
                <a:extLst>
                  <a:ext uri="{0D108BD9-81ED-4DB2-BD59-A6C34878D82A}">
                    <a16:rowId xmlns:a16="http://schemas.microsoft.com/office/drawing/2014/main" val="1163110222"/>
                  </a:ext>
                </a:extLst>
              </a:tr>
              <a:tr h="757806">
                <a:tc>
                  <a:txBody>
                    <a:bodyPr/>
                    <a:lstStyle/>
                    <a:p>
                      <a:pPr>
                        <a:lnSpc>
                          <a:spcPct val="90000"/>
                        </a:lnSpc>
                      </a:pPr>
                      <a:r>
                        <a:rPr lang="en-US" sz="5500" b="0" i="0">
                          <a:solidFill>
                            <a:schemeClr val="accent4">
                              <a:lumMod val="40000"/>
                              <a:lumOff val="60000"/>
                            </a:schemeClr>
                          </a:solidFill>
                          <a:latin typeface="Avenir Next LT Pro" panose="020B0504020202020204" pitchFamily="34" charset="77"/>
                        </a:rPr>
                        <a:t>2</a:t>
                      </a:r>
                    </a:p>
                  </a:txBody>
                  <a:tcPr marT="18288" marB="0" anchor="b">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tcPr>
                </a:tc>
                <a:tc>
                  <a:txBody>
                    <a:bodyPr/>
                    <a:lstStyle/>
                    <a:p>
                      <a:pPr marL="0" marR="0" lvl="0" indent="0" algn="l" defTabSz="914400" rtl="0" eaLnBrk="1" fontAlgn="auto" latinLnBrk="0" hangingPunct="1">
                        <a:lnSpc>
                          <a:spcPct val="80000"/>
                        </a:lnSpc>
                        <a:spcBef>
                          <a:spcPts val="0"/>
                        </a:spcBef>
                        <a:spcAft>
                          <a:spcPts val="0"/>
                        </a:spcAft>
                        <a:buClrTx/>
                        <a:buSzTx/>
                        <a:buFontTx/>
                        <a:buNone/>
                        <a:tabLst/>
                        <a:defRPr/>
                      </a:pPr>
                      <a:r>
                        <a:rPr lang="en-US" sz="2200" b="0" i="0">
                          <a:latin typeface="Avenir Next LT Pro" panose="020B0504020202020204" pitchFamily="34" charset="77"/>
                        </a:rPr>
                        <a:t>Agenda Item 2</a:t>
                      </a:r>
                    </a:p>
                  </a:txBody>
                  <a:tcPr anchor="ctr">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tcPr>
                </a:tc>
                <a:extLst>
                  <a:ext uri="{0D108BD9-81ED-4DB2-BD59-A6C34878D82A}">
                    <a16:rowId xmlns:a16="http://schemas.microsoft.com/office/drawing/2014/main" val="2009332255"/>
                  </a:ext>
                </a:extLst>
              </a:tr>
              <a:tr h="757806">
                <a:tc>
                  <a:txBody>
                    <a:bodyPr/>
                    <a:lstStyle/>
                    <a:p>
                      <a:pPr>
                        <a:lnSpc>
                          <a:spcPct val="90000"/>
                        </a:lnSpc>
                      </a:pPr>
                      <a:r>
                        <a:rPr lang="en-US" sz="5500" b="0" i="0">
                          <a:solidFill>
                            <a:schemeClr val="accent4">
                              <a:lumMod val="40000"/>
                              <a:lumOff val="60000"/>
                            </a:schemeClr>
                          </a:solidFill>
                          <a:latin typeface="Avenir Next LT Pro" panose="020B0504020202020204" pitchFamily="34" charset="77"/>
                        </a:rPr>
                        <a:t>3</a:t>
                      </a:r>
                    </a:p>
                  </a:txBody>
                  <a:tcPr marT="18288" marB="0" anchor="b">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tcPr>
                </a:tc>
                <a:tc>
                  <a:txBody>
                    <a:bodyPr/>
                    <a:lstStyle/>
                    <a:p>
                      <a:pPr>
                        <a:lnSpc>
                          <a:spcPct val="80000"/>
                        </a:lnSpc>
                      </a:pPr>
                      <a:r>
                        <a:rPr lang="en-US" sz="2200" b="0" i="0">
                          <a:latin typeface="Avenir Next LT Pro" panose="020B0504020202020204" pitchFamily="34" charset="77"/>
                        </a:rPr>
                        <a:t>Agenda Item 3</a:t>
                      </a:r>
                    </a:p>
                  </a:txBody>
                  <a:tcPr anchor="ctr">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tcPr>
                </a:tc>
                <a:extLst>
                  <a:ext uri="{0D108BD9-81ED-4DB2-BD59-A6C34878D82A}">
                    <a16:rowId xmlns:a16="http://schemas.microsoft.com/office/drawing/2014/main" val="2813457930"/>
                  </a:ext>
                </a:extLst>
              </a:tr>
              <a:tr h="757806">
                <a:tc>
                  <a:txBody>
                    <a:bodyPr/>
                    <a:lstStyle/>
                    <a:p>
                      <a:pPr>
                        <a:lnSpc>
                          <a:spcPct val="90000"/>
                        </a:lnSpc>
                      </a:pPr>
                      <a:r>
                        <a:rPr lang="en-US" sz="5500" b="0" i="0">
                          <a:solidFill>
                            <a:schemeClr val="accent4">
                              <a:lumMod val="40000"/>
                              <a:lumOff val="60000"/>
                            </a:schemeClr>
                          </a:solidFill>
                          <a:latin typeface="Avenir Next LT Pro" panose="020B0504020202020204" pitchFamily="34" charset="77"/>
                        </a:rPr>
                        <a:t>4</a:t>
                      </a:r>
                    </a:p>
                  </a:txBody>
                  <a:tcPr marT="18288" marB="0" anchor="b">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tcPr>
                </a:tc>
                <a:tc>
                  <a:txBody>
                    <a:bodyPr/>
                    <a:lstStyle/>
                    <a:p>
                      <a:pPr marL="0" marR="0" lvl="0" indent="0" algn="l" defTabSz="914400" rtl="0" eaLnBrk="1" fontAlgn="auto" latinLnBrk="0" hangingPunct="1">
                        <a:lnSpc>
                          <a:spcPct val="80000"/>
                        </a:lnSpc>
                        <a:spcBef>
                          <a:spcPts val="0"/>
                        </a:spcBef>
                        <a:spcAft>
                          <a:spcPts val="0"/>
                        </a:spcAft>
                        <a:buClrTx/>
                        <a:buSzTx/>
                        <a:buFontTx/>
                        <a:buNone/>
                        <a:tabLst/>
                        <a:defRPr/>
                      </a:pPr>
                      <a:r>
                        <a:rPr lang="en-US" sz="2200" b="0" i="0">
                          <a:latin typeface="Avenir Next LT Pro" panose="020B0504020202020204" pitchFamily="34" charset="77"/>
                        </a:rPr>
                        <a:t>Agenda Item 4</a:t>
                      </a:r>
                    </a:p>
                  </a:txBody>
                  <a:tcPr anchor="ctr">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tcPr>
                </a:tc>
                <a:extLst>
                  <a:ext uri="{0D108BD9-81ED-4DB2-BD59-A6C34878D82A}">
                    <a16:rowId xmlns:a16="http://schemas.microsoft.com/office/drawing/2014/main" val="480894535"/>
                  </a:ext>
                </a:extLst>
              </a:tr>
              <a:tr h="757806">
                <a:tc>
                  <a:txBody>
                    <a:bodyPr/>
                    <a:lstStyle/>
                    <a:p>
                      <a:pPr>
                        <a:lnSpc>
                          <a:spcPct val="90000"/>
                        </a:lnSpc>
                      </a:pPr>
                      <a:r>
                        <a:rPr lang="en-US" sz="5500" b="0" i="0">
                          <a:solidFill>
                            <a:schemeClr val="accent4">
                              <a:lumMod val="40000"/>
                              <a:lumOff val="60000"/>
                            </a:schemeClr>
                          </a:solidFill>
                          <a:latin typeface="Avenir Next LT Pro" panose="020B0504020202020204" pitchFamily="34" charset="77"/>
                        </a:rPr>
                        <a:t>5</a:t>
                      </a:r>
                    </a:p>
                  </a:txBody>
                  <a:tcPr marT="18288" marB="0" anchor="b">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tcPr>
                </a:tc>
                <a:tc>
                  <a:txBody>
                    <a:bodyPr/>
                    <a:lstStyle/>
                    <a:p>
                      <a:pPr>
                        <a:lnSpc>
                          <a:spcPct val="80000"/>
                        </a:lnSpc>
                      </a:pPr>
                      <a:r>
                        <a:rPr lang="en-US" sz="2200" b="0" i="0">
                          <a:latin typeface="Avenir Next LT Pro" panose="020B0504020202020204" pitchFamily="34" charset="77"/>
                        </a:rPr>
                        <a:t>Agenda Item 5</a:t>
                      </a:r>
                    </a:p>
                  </a:txBody>
                  <a:tcPr anchor="ctr">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tcPr>
                </a:tc>
                <a:extLst>
                  <a:ext uri="{0D108BD9-81ED-4DB2-BD59-A6C34878D82A}">
                    <a16:rowId xmlns:a16="http://schemas.microsoft.com/office/drawing/2014/main" val="2904038478"/>
                  </a:ext>
                </a:extLst>
              </a:tr>
              <a:tr h="757806">
                <a:tc>
                  <a:txBody>
                    <a:bodyPr/>
                    <a:lstStyle/>
                    <a:p>
                      <a:pPr>
                        <a:lnSpc>
                          <a:spcPct val="90000"/>
                        </a:lnSpc>
                      </a:pPr>
                      <a:r>
                        <a:rPr lang="en-US" sz="5500" b="0" i="0">
                          <a:solidFill>
                            <a:schemeClr val="accent4">
                              <a:lumMod val="40000"/>
                              <a:lumOff val="60000"/>
                            </a:schemeClr>
                          </a:solidFill>
                          <a:latin typeface="Avenir Next LT Pro" panose="020B0504020202020204" pitchFamily="34" charset="77"/>
                        </a:rPr>
                        <a:t>6</a:t>
                      </a:r>
                    </a:p>
                  </a:txBody>
                  <a:tcPr marT="18288" marB="0" anchor="b">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tcPr>
                </a:tc>
                <a:tc>
                  <a:txBody>
                    <a:bodyPr/>
                    <a:lstStyle/>
                    <a:p>
                      <a:pPr marL="0" marR="0" lvl="0" indent="0" algn="l" defTabSz="914400" rtl="0" eaLnBrk="1" fontAlgn="auto" latinLnBrk="0" hangingPunct="1">
                        <a:lnSpc>
                          <a:spcPct val="80000"/>
                        </a:lnSpc>
                        <a:spcBef>
                          <a:spcPts val="0"/>
                        </a:spcBef>
                        <a:spcAft>
                          <a:spcPts val="0"/>
                        </a:spcAft>
                        <a:buClrTx/>
                        <a:buSzTx/>
                        <a:buFontTx/>
                        <a:buNone/>
                        <a:tabLst/>
                        <a:defRPr/>
                      </a:pPr>
                      <a:r>
                        <a:rPr lang="en-US" sz="2200" b="0" i="0">
                          <a:latin typeface="Avenir Next LT Pro" panose="020B0504020202020204" pitchFamily="34" charset="77"/>
                        </a:rPr>
                        <a:t>Agenda Item 6</a:t>
                      </a:r>
                    </a:p>
                  </a:txBody>
                  <a:tcPr anchor="ctr">
                    <a:lnT w="3175" cap="flat" cmpd="sng" algn="ctr">
                      <a:solidFill>
                        <a:schemeClr val="tx1">
                          <a:lumMod val="60000"/>
                          <a:lumOff val="40000"/>
                        </a:schemeClr>
                      </a:solidFill>
                      <a:prstDash val="solid"/>
                      <a:round/>
                      <a:headEnd type="none" w="med" len="med"/>
                      <a:tailEnd type="none" w="med" len="med"/>
                    </a:lnT>
                    <a:lnB w="3175" cap="flat" cmpd="sng" algn="ctr">
                      <a:solidFill>
                        <a:schemeClr val="tx1">
                          <a:lumMod val="60000"/>
                          <a:lumOff val="40000"/>
                        </a:schemeClr>
                      </a:solidFill>
                      <a:prstDash val="solid"/>
                      <a:round/>
                      <a:headEnd type="none" w="med" len="med"/>
                      <a:tailEnd type="none" w="med" len="med"/>
                    </a:lnB>
                  </a:tcPr>
                </a:tc>
                <a:extLst>
                  <a:ext uri="{0D108BD9-81ED-4DB2-BD59-A6C34878D82A}">
                    <a16:rowId xmlns:a16="http://schemas.microsoft.com/office/drawing/2014/main" val="1347688498"/>
                  </a:ext>
                </a:extLst>
              </a:tr>
              <a:tr h="757806">
                <a:tc>
                  <a:txBody>
                    <a:bodyPr/>
                    <a:lstStyle/>
                    <a:p>
                      <a:pPr>
                        <a:lnSpc>
                          <a:spcPct val="90000"/>
                        </a:lnSpc>
                      </a:pPr>
                      <a:r>
                        <a:rPr lang="en-US" sz="5500" b="0" i="0">
                          <a:solidFill>
                            <a:schemeClr val="accent4">
                              <a:lumMod val="40000"/>
                              <a:lumOff val="60000"/>
                            </a:schemeClr>
                          </a:solidFill>
                          <a:latin typeface="Avenir Next LT Pro" panose="020B0504020202020204" pitchFamily="34" charset="77"/>
                        </a:rPr>
                        <a:t>7</a:t>
                      </a:r>
                    </a:p>
                  </a:txBody>
                  <a:tcPr marT="18288" marB="0" anchor="b">
                    <a:lnT w="3175" cap="flat" cmpd="sng" algn="ctr">
                      <a:solidFill>
                        <a:schemeClr val="tx1">
                          <a:lumMod val="60000"/>
                          <a:lumOff val="40000"/>
                        </a:schemeClr>
                      </a:solidFill>
                      <a:prstDash val="solid"/>
                      <a:round/>
                      <a:headEnd type="none" w="med" len="med"/>
                      <a:tailEnd type="none" w="med" len="med"/>
                    </a:lnT>
                  </a:tcPr>
                </a:tc>
                <a:tc>
                  <a:txBody>
                    <a:bodyPr/>
                    <a:lstStyle/>
                    <a:p>
                      <a:pPr marL="0" marR="0" lvl="0" indent="0" algn="l" defTabSz="914400" rtl="0" eaLnBrk="1" fontAlgn="auto" latinLnBrk="0" hangingPunct="1">
                        <a:lnSpc>
                          <a:spcPct val="80000"/>
                        </a:lnSpc>
                        <a:spcBef>
                          <a:spcPts val="0"/>
                        </a:spcBef>
                        <a:spcAft>
                          <a:spcPts val="0"/>
                        </a:spcAft>
                        <a:buClrTx/>
                        <a:buSzTx/>
                        <a:buFontTx/>
                        <a:buNone/>
                        <a:tabLst/>
                        <a:defRPr/>
                      </a:pPr>
                      <a:r>
                        <a:rPr lang="en-US" sz="2200" b="0" i="0">
                          <a:latin typeface="Avenir Next LT Pro" panose="020B0504020202020204" pitchFamily="34" charset="77"/>
                        </a:rPr>
                        <a:t>Agenda Item 7</a:t>
                      </a:r>
                    </a:p>
                  </a:txBody>
                  <a:tcPr anchor="ctr">
                    <a:lnT w="3175" cap="flat" cmpd="sng" algn="ctr">
                      <a:solidFill>
                        <a:schemeClr val="tx1">
                          <a:lumMod val="60000"/>
                          <a:lumOff val="40000"/>
                        </a:schemeClr>
                      </a:solidFill>
                      <a:prstDash val="solid"/>
                      <a:round/>
                      <a:headEnd type="none" w="med" len="med"/>
                      <a:tailEnd type="none" w="med" len="med"/>
                    </a:lnT>
                  </a:tcPr>
                </a:tc>
                <a:extLst>
                  <a:ext uri="{0D108BD9-81ED-4DB2-BD59-A6C34878D82A}">
                    <a16:rowId xmlns:a16="http://schemas.microsoft.com/office/drawing/2014/main" val="1740942400"/>
                  </a:ext>
                </a:extLst>
              </a:tr>
            </a:tbl>
          </a:graphicData>
        </a:graphic>
      </p:graphicFrame>
    </p:spTree>
    <p:extLst>
      <p:ext uri="{BB962C8B-B14F-4D97-AF65-F5344CB8AC3E}">
        <p14:creationId xmlns:p14="http://schemas.microsoft.com/office/powerpoint/2010/main" val="3291866760"/>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Headlin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DE23A4-F55C-47EC-A6B9-2E863E9571E0}"/>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42171021"/>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1EE05B-DA4F-5344-A82C-DDD61752E58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799610D-6B0B-0142-9698-0BA67BEB3A2D}"/>
              </a:ext>
            </a:extLst>
          </p:cNvPr>
          <p:cNvSpPr>
            <a:spLocks noGrp="1"/>
          </p:cNvSpPr>
          <p:nvPr>
            <p:ph idx="1"/>
          </p:nvPr>
        </p:nvSpPr>
        <p:spPr>
          <a:xfrm>
            <a:off x="838200" y="1082675"/>
            <a:ext cx="11017392" cy="48860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08803341"/>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and Content Two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1EE05B-DA4F-5344-A82C-DDD61752E58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799610D-6B0B-0142-9698-0BA67BEB3A2D}"/>
              </a:ext>
            </a:extLst>
          </p:cNvPr>
          <p:cNvSpPr>
            <a:spLocks noGrp="1"/>
          </p:cNvSpPr>
          <p:nvPr>
            <p:ph idx="1"/>
          </p:nvPr>
        </p:nvSpPr>
        <p:spPr>
          <a:xfrm>
            <a:off x="838200" y="2175567"/>
            <a:ext cx="5257800" cy="379315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2">
            <a:extLst>
              <a:ext uri="{FF2B5EF4-FFF2-40B4-BE49-F238E27FC236}">
                <a16:creationId xmlns:a16="http://schemas.microsoft.com/office/drawing/2014/main" id="{A2B577B1-0A9C-FB4E-A51A-A04A3ED4C49B}"/>
              </a:ext>
            </a:extLst>
          </p:cNvPr>
          <p:cNvSpPr>
            <a:spLocks noGrp="1"/>
          </p:cNvSpPr>
          <p:nvPr>
            <p:ph type="body" idx="10"/>
          </p:nvPr>
        </p:nvSpPr>
        <p:spPr>
          <a:xfrm>
            <a:off x="839788" y="1093023"/>
            <a:ext cx="5256212" cy="823912"/>
          </a:xfrm>
        </p:spPr>
        <p:txBody>
          <a:bodyPr anchor="b"/>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Text Placeholder 4">
            <a:extLst>
              <a:ext uri="{FF2B5EF4-FFF2-40B4-BE49-F238E27FC236}">
                <a16:creationId xmlns:a16="http://schemas.microsoft.com/office/drawing/2014/main" id="{0686383A-3E4F-A347-9005-04025094F4CF}"/>
              </a:ext>
            </a:extLst>
          </p:cNvPr>
          <p:cNvSpPr>
            <a:spLocks noGrp="1"/>
          </p:cNvSpPr>
          <p:nvPr>
            <p:ph type="body" sz="quarter" idx="3"/>
          </p:nvPr>
        </p:nvSpPr>
        <p:spPr>
          <a:xfrm>
            <a:off x="6599379" y="1093023"/>
            <a:ext cx="5256212" cy="823912"/>
          </a:xfrm>
        </p:spPr>
        <p:txBody>
          <a:bodyPr anchor="b"/>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Content Placeholder 5">
            <a:extLst>
              <a:ext uri="{FF2B5EF4-FFF2-40B4-BE49-F238E27FC236}">
                <a16:creationId xmlns:a16="http://schemas.microsoft.com/office/drawing/2014/main" id="{82FE4F92-3714-AE4B-8164-A4E1F3E7D284}"/>
              </a:ext>
            </a:extLst>
          </p:cNvPr>
          <p:cNvSpPr>
            <a:spLocks noGrp="1"/>
          </p:cNvSpPr>
          <p:nvPr>
            <p:ph sz="quarter" idx="4"/>
          </p:nvPr>
        </p:nvSpPr>
        <p:spPr>
          <a:xfrm>
            <a:off x="6599379" y="2175567"/>
            <a:ext cx="5256212" cy="379315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12787752"/>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Logo &amp; Gene Stripe">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0152069"/>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preserve="1" userDrawn="1">
  <p:cSld name="Blank">
    <p:bg>
      <p:bgPr>
        <a:solidFill>
          <a:schemeClr val="bg1"/>
        </a:solidFill>
        <a:effectLst/>
      </p:bgPr>
    </p:bg>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FFD74A0F-656A-32E6-2D03-E3AD320DCD42}"/>
              </a:ext>
            </a:extLst>
          </p:cNvPr>
          <p:cNvSpPr txBox="1">
            <a:spLocks/>
          </p:cNvSpPr>
          <p:nvPr userDrawn="1"/>
        </p:nvSpPr>
        <p:spPr>
          <a:xfrm>
            <a:off x="61335" y="6352737"/>
            <a:ext cx="461717" cy="409980"/>
          </a:xfrm>
          <a:prstGeom prst="rect">
            <a:avLst/>
          </a:prstGeom>
        </p:spPr>
        <p:txBody>
          <a:bodyPr vert="horz" lIns="91440" tIns="45720" rIns="91440" bIns="4572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A6463A8-C1CB-7342-B1C0-EEA602A6253C}" type="slidenum">
              <a:rPr lang="en-US" sz="1100" smtClean="0">
                <a:solidFill>
                  <a:schemeClr val="bg1">
                    <a:lumMod val="50000"/>
                  </a:schemeClr>
                </a:solidFill>
                <a:latin typeface="Arial" charset="0"/>
                <a:ea typeface="Arial" charset="0"/>
                <a:cs typeface="Arial" charset="0"/>
              </a:rPr>
              <a:pPr algn="r"/>
              <a:t>‹#›</a:t>
            </a:fld>
            <a:endParaRPr lang="en-US" sz="1100">
              <a:solidFill>
                <a:schemeClr val="bg1">
                  <a:lumMod val="50000"/>
                </a:schemeClr>
              </a:solidFill>
              <a:latin typeface="Arial" charset="0"/>
              <a:ea typeface="Arial" charset="0"/>
              <a:cs typeface="Arial" charset="0"/>
            </a:endParaRPr>
          </a:p>
        </p:txBody>
      </p:sp>
      <p:sp>
        <p:nvSpPr>
          <p:cNvPr id="5" name="TextBox 30">
            <a:extLst>
              <a:ext uri="{FF2B5EF4-FFF2-40B4-BE49-F238E27FC236}">
                <a16:creationId xmlns:a16="http://schemas.microsoft.com/office/drawing/2014/main" id="{F88AF18E-70C3-2966-0EFC-806F7FA93B82}"/>
              </a:ext>
            </a:extLst>
          </p:cNvPr>
          <p:cNvSpPr txBox="1"/>
          <p:nvPr userDrawn="1"/>
        </p:nvSpPr>
        <p:spPr>
          <a:xfrm>
            <a:off x="395727" y="6467829"/>
            <a:ext cx="1777437" cy="200055"/>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700" b="0">
                <a:solidFill>
                  <a:schemeClr val="bg1">
                    <a:lumMod val="50000"/>
                  </a:schemeClr>
                </a:solidFill>
              </a:rPr>
              <a:t>|   CONFIDENTIAL &amp; PROPRIETARY</a:t>
            </a:r>
          </a:p>
        </p:txBody>
      </p:sp>
    </p:spTree>
    <p:extLst>
      <p:ext uri="{BB962C8B-B14F-4D97-AF65-F5344CB8AC3E}">
        <p14:creationId xmlns:p14="http://schemas.microsoft.com/office/powerpoint/2010/main" val="3375342787"/>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Acknowledgements">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6094EFAA-BE69-184E-A3AA-C8BA4D895DDA}"/>
              </a:ext>
            </a:extLst>
          </p:cNvPr>
          <p:cNvSpPr txBox="1">
            <a:spLocks/>
          </p:cNvSpPr>
          <p:nvPr userDrawn="1"/>
        </p:nvSpPr>
        <p:spPr>
          <a:xfrm>
            <a:off x="823920" y="179705"/>
            <a:ext cx="11018520" cy="67500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400" kern="1200">
                <a:solidFill>
                  <a:srgbClr val="CF3C16"/>
                </a:solidFill>
                <a:latin typeface="Arial" panose="020B0604020202020204" pitchFamily="34" charset="0"/>
                <a:ea typeface="+mj-ea"/>
                <a:cs typeface="Arial" panose="020B0604020202020204" pitchFamily="34" charset="0"/>
              </a:defRPr>
            </a:lvl1pPr>
          </a:lstStyle>
          <a:p>
            <a:r>
              <a:rPr lang="en-US" b="1">
                <a:solidFill>
                  <a:srgbClr val="000000"/>
                </a:solidFill>
              </a:rPr>
              <a:t>Acknowledgements</a:t>
            </a:r>
          </a:p>
        </p:txBody>
      </p:sp>
      <p:sp>
        <p:nvSpPr>
          <p:cNvPr id="23" name="TextBox 22">
            <a:extLst>
              <a:ext uri="{FF2B5EF4-FFF2-40B4-BE49-F238E27FC236}">
                <a16:creationId xmlns:a16="http://schemas.microsoft.com/office/drawing/2014/main" id="{6F40E832-53E8-5E4F-A5CE-BB8209D7205F}"/>
              </a:ext>
            </a:extLst>
          </p:cNvPr>
          <p:cNvSpPr txBox="1"/>
          <p:nvPr userDrawn="1"/>
        </p:nvSpPr>
        <p:spPr>
          <a:xfrm>
            <a:off x="905395" y="1095690"/>
            <a:ext cx="2779207" cy="369332"/>
          </a:xfrm>
          <a:prstGeom prst="rect">
            <a:avLst/>
          </a:prstGeom>
          <a:noFill/>
        </p:spPr>
        <p:txBody>
          <a:bodyPr wrap="none" lIns="0" rIns="91440" rtlCol="0">
            <a:noAutofit/>
          </a:bodyPr>
          <a:lstStyle/>
          <a:p>
            <a:pPr algn="l">
              <a:spcAft>
                <a:spcPts val="1100"/>
              </a:spcAft>
            </a:pPr>
            <a:r>
              <a:rPr lang="en-US" b="1">
                <a:solidFill>
                  <a:schemeClr val="accent2"/>
                </a:solidFill>
              </a:rPr>
              <a:t> Intellia team</a:t>
            </a:r>
          </a:p>
        </p:txBody>
      </p:sp>
      <p:sp>
        <p:nvSpPr>
          <p:cNvPr id="24" name="Text Placeholder 14">
            <a:extLst>
              <a:ext uri="{FF2B5EF4-FFF2-40B4-BE49-F238E27FC236}">
                <a16:creationId xmlns:a16="http://schemas.microsoft.com/office/drawing/2014/main" id="{3A0D87AC-3FD1-364B-929C-7109648CEA57}"/>
              </a:ext>
            </a:extLst>
          </p:cNvPr>
          <p:cNvSpPr>
            <a:spLocks noGrp="1"/>
          </p:cNvSpPr>
          <p:nvPr>
            <p:ph type="body" sz="quarter" idx="10" hasCustomPrompt="1"/>
          </p:nvPr>
        </p:nvSpPr>
        <p:spPr>
          <a:xfrm>
            <a:off x="913649" y="1706880"/>
            <a:ext cx="2794000" cy="2200329"/>
          </a:xfrm>
        </p:spPr>
        <p:txBody>
          <a:bodyPr/>
          <a:lstStyle>
            <a:lvl1pPr marL="0" marR="0" indent="-682625" algn="l" defTabSz="914400" rtl="0" eaLnBrk="1" fontAlgn="auto" latinLnBrk="0" hangingPunct="1">
              <a:lnSpc>
                <a:spcPct val="100000"/>
              </a:lnSpc>
              <a:spcBef>
                <a:spcPts val="0"/>
              </a:spcBef>
              <a:spcAft>
                <a:spcPts val="500"/>
              </a:spcAft>
              <a:buClrTx/>
              <a:buSzTx/>
              <a:buFontTx/>
              <a:buNone/>
              <a:tabLst/>
              <a:defRPr sz="1400">
                <a:solidFill>
                  <a:schemeClr val="tx1"/>
                </a:solidFill>
              </a:defRPr>
            </a:lvl1pPr>
            <a:lvl2pPr>
              <a:spcBef>
                <a:spcPts val="0"/>
              </a:spcBef>
              <a:spcAft>
                <a:spcPts val="0"/>
              </a:spcAft>
              <a:defRPr/>
            </a:lvl2pPr>
          </a:lstStyle>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endParaRPr lang="en-US" sz="1600">
              <a:solidFill>
                <a:schemeClr val="tx1">
                  <a:lumMod val="50000"/>
                </a:schemeClr>
              </a:solidFill>
            </a:endParaRPr>
          </a:p>
          <a:p>
            <a:pPr marL="0" marR="0" lvl="0" indent="0" algn="l" defTabSz="914400" rtl="0" eaLnBrk="1" fontAlgn="auto" latinLnBrk="0" hangingPunct="1">
              <a:lnSpc>
                <a:spcPct val="100000"/>
              </a:lnSpc>
              <a:spcBef>
                <a:spcPts val="1000"/>
              </a:spcBef>
              <a:spcAft>
                <a:spcPts val="0"/>
              </a:spcAft>
              <a:buClrTx/>
              <a:buSzTx/>
              <a:buFontTx/>
              <a:buNone/>
              <a:tabLst/>
              <a:defRPr/>
            </a:pPr>
            <a:endParaRPr lang="en-US"/>
          </a:p>
          <a:p>
            <a:pPr lvl="0"/>
            <a:endParaRPr lang="en-US"/>
          </a:p>
          <a:p>
            <a:pPr lvl="0"/>
            <a:endParaRPr lang="en-US"/>
          </a:p>
        </p:txBody>
      </p:sp>
      <p:sp>
        <p:nvSpPr>
          <p:cNvPr id="25" name="Text Placeholder 14">
            <a:extLst>
              <a:ext uri="{FF2B5EF4-FFF2-40B4-BE49-F238E27FC236}">
                <a16:creationId xmlns:a16="http://schemas.microsoft.com/office/drawing/2014/main" id="{2A426266-2C0A-6246-BE05-614628B80A4E}"/>
              </a:ext>
            </a:extLst>
          </p:cNvPr>
          <p:cNvSpPr>
            <a:spLocks noGrp="1"/>
          </p:cNvSpPr>
          <p:nvPr>
            <p:ph type="body" sz="quarter" idx="11" hasCustomPrompt="1"/>
          </p:nvPr>
        </p:nvSpPr>
        <p:spPr>
          <a:xfrm>
            <a:off x="4824790" y="1706880"/>
            <a:ext cx="2794000" cy="2200329"/>
          </a:xfrm>
        </p:spPr>
        <p:txBody>
          <a:bodyPr/>
          <a:lstStyle>
            <a:lvl1pPr marL="0" marR="0" indent="-682625" algn="l" defTabSz="914400" rtl="0" eaLnBrk="1" fontAlgn="auto" latinLnBrk="0" hangingPunct="1">
              <a:lnSpc>
                <a:spcPct val="100000"/>
              </a:lnSpc>
              <a:spcBef>
                <a:spcPts val="0"/>
              </a:spcBef>
              <a:spcAft>
                <a:spcPts val="500"/>
              </a:spcAft>
              <a:buClrTx/>
              <a:buSzTx/>
              <a:buFontTx/>
              <a:buNone/>
              <a:tabLst/>
              <a:defRPr sz="1400">
                <a:solidFill>
                  <a:schemeClr val="tx1"/>
                </a:solidFill>
              </a:defRPr>
            </a:lvl1pPr>
            <a:lvl2pPr>
              <a:spcBef>
                <a:spcPts val="0"/>
              </a:spcBef>
              <a:spcAft>
                <a:spcPts val="0"/>
              </a:spcAft>
              <a:defRPr/>
            </a:lvl2pPr>
          </a:lstStyle>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endParaRPr lang="en-US" sz="1600">
              <a:solidFill>
                <a:schemeClr val="tx1">
                  <a:lumMod val="50000"/>
                </a:schemeClr>
              </a:solidFill>
            </a:endParaRPr>
          </a:p>
          <a:p>
            <a:pPr marL="0" marR="0" lvl="0" indent="0" algn="l" defTabSz="914400" rtl="0" eaLnBrk="1" fontAlgn="auto" latinLnBrk="0" hangingPunct="1">
              <a:lnSpc>
                <a:spcPct val="100000"/>
              </a:lnSpc>
              <a:spcBef>
                <a:spcPts val="1000"/>
              </a:spcBef>
              <a:spcAft>
                <a:spcPts val="0"/>
              </a:spcAft>
              <a:buClrTx/>
              <a:buSzTx/>
              <a:buFontTx/>
              <a:buNone/>
              <a:tabLst/>
              <a:defRPr/>
            </a:pPr>
            <a:endParaRPr lang="en-US"/>
          </a:p>
          <a:p>
            <a:pPr lvl="0"/>
            <a:endParaRPr lang="en-US"/>
          </a:p>
          <a:p>
            <a:pPr lvl="0"/>
            <a:endParaRPr lang="en-US"/>
          </a:p>
        </p:txBody>
      </p:sp>
      <p:sp>
        <p:nvSpPr>
          <p:cNvPr id="26" name="Text Placeholder 14">
            <a:extLst>
              <a:ext uri="{FF2B5EF4-FFF2-40B4-BE49-F238E27FC236}">
                <a16:creationId xmlns:a16="http://schemas.microsoft.com/office/drawing/2014/main" id="{62266E29-F54E-B440-AF5F-879228C799F0}"/>
              </a:ext>
            </a:extLst>
          </p:cNvPr>
          <p:cNvSpPr>
            <a:spLocks noGrp="1"/>
          </p:cNvSpPr>
          <p:nvPr>
            <p:ph type="body" sz="quarter" idx="12" hasCustomPrompt="1"/>
          </p:nvPr>
        </p:nvSpPr>
        <p:spPr>
          <a:xfrm>
            <a:off x="8624518" y="1706880"/>
            <a:ext cx="2794000" cy="2200329"/>
          </a:xfrm>
        </p:spPr>
        <p:txBody>
          <a:bodyPr/>
          <a:lstStyle>
            <a:lvl1pPr marL="0" marR="0" indent="-682625" algn="l" defTabSz="914400" rtl="0" eaLnBrk="1" fontAlgn="auto" latinLnBrk="0" hangingPunct="1">
              <a:lnSpc>
                <a:spcPct val="100000"/>
              </a:lnSpc>
              <a:spcBef>
                <a:spcPts val="0"/>
              </a:spcBef>
              <a:spcAft>
                <a:spcPts val="500"/>
              </a:spcAft>
              <a:buClrTx/>
              <a:buSzTx/>
              <a:buFontTx/>
              <a:buNone/>
              <a:tabLst/>
              <a:defRPr sz="1400">
                <a:solidFill>
                  <a:schemeClr val="tx1"/>
                </a:solidFill>
              </a:defRPr>
            </a:lvl1pPr>
            <a:lvl2pPr>
              <a:spcBef>
                <a:spcPts val="0"/>
              </a:spcBef>
              <a:spcAft>
                <a:spcPts val="0"/>
              </a:spcAft>
              <a:defRPr/>
            </a:lvl2pPr>
          </a:lstStyle>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endParaRPr lang="en-US" sz="1600">
              <a:solidFill>
                <a:schemeClr val="tx1">
                  <a:lumMod val="50000"/>
                </a:schemeClr>
              </a:solidFill>
            </a:endParaRPr>
          </a:p>
          <a:p>
            <a:pPr marL="0" marR="0" lvl="0" indent="0" algn="l" defTabSz="914400" rtl="0" eaLnBrk="1" fontAlgn="auto" latinLnBrk="0" hangingPunct="1">
              <a:lnSpc>
                <a:spcPct val="100000"/>
              </a:lnSpc>
              <a:spcBef>
                <a:spcPts val="1000"/>
              </a:spcBef>
              <a:spcAft>
                <a:spcPts val="0"/>
              </a:spcAft>
              <a:buClrTx/>
              <a:buSzTx/>
              <a:buFontTx/>
              <a:buNone/>
              <a:tabLst/>
              <a:defRPr/>
            </a:pPr>
            <a:endParaRPr lang="en-US"/>
          </a:p>
          <a:p>
            <a:pPr lvl="0"/>
            <a:endParaRPr lang="en-US"/>
          </a:p>
          <a:p>
            <a:pPr lvl="0"/>
            <a:endParaRPr lang="en-US"/>
          </a:p>
        </p:txBody>
      </p:sp>
      <p:sp>
        <p:nvSpPr>
          <p:cNvPr id="27" name="Text Placeholder 14">
            <a:extLst>
              <a:ext uri="{FF2B5EF4-FFF2-40B4-BE49-F238E27FC236}">
                <a16:creationId xmlns:a16="http://schemas.microsoft.com/office/drawing/2014/main" id="{7AD87359-B857-344A-A298-14C9B616B185}"/>
              </a:ext>
            </a:extLst>
          </p:cNvPr>
          <p:cNvSpPr>
            <a:spLocks noGrp="1"/>
          </p:cNvSpPr>
          <p:nvPr>
            <p:ph type="body" sz="quarter" idx="13" hasCustomPrompt="1"/>
          </p:nvPr>
        </p:nvSpPr>
        <p:spPr>
          <a:xfrm>
            <a:off x="912278" y="4796039"/>
            <a:ext cx="2794000" cy="1168400"/>
          </a:xfrm>
        </p:spPr>
        <p:txBody>
          <a:bodyPr/>
          <a:lstStyle>
            <a:lvl1pPr marL="0" marR="0" indent="-682625" algn="l" defTabSz="914400" rtl="0" eaLnBrk="1" fontAlgn="auto" latinLnBrk="0" hangingPunct="1">
              <a:lnSpc>
                <a:spcPct val="100000"/>
              </a:lnSpc>
              <a:spcBef>
                <a:spcPts val="0"/>
              </a:spcBef>
              <a:spcAft>
                <a:spcPts val="500"/>
              </a:spcAft>
              <a:buClrTx/>
              <a:buSzTx/>
              <a:buFontTx/>
              <a:buNone/>
              <a:tabLst/>
              <a:defRPr sz="1400">
                <a:solidFill>
                  <a:schemeClr val="tx1"/>
                </a:solidFill>
              </a:defRPr>
            </a:lvl1pPr>
            <a:lvl2pPr>
              <a:spcBef>
                <a:spcPts val="0"/>
              </a:spcBef>
              <a:spcAft>
                <a:spcPts val="0"/>
              </a:spcAft>
              <a:defRPr/>
            </a:lvl2pPr>
          </a:lstStyle>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endParaRPr lang="en-US" sz="1600">
              <a:solidFill>
                <a:schemeClr val="tx1">
                  <a:lumMod val="50000"/>
                </a:schemeClr>
              </a:solidFill>
            </a:endParaRPr>
          </a:p>
          <a:p>
            <a:pPr marL="0" marR="0" lvl="0" indent="0" algn="l" defTabSz="914400" rtl="0" eaLnBrk="1" fontAlgn="auto" latinLnBrk="0" hangingPunct="1">
              <a:lnSpc>
                <a:spcPct val="100000"/>
              </a:lnSpc>
              <a:spcBef>
                <a:spcPts val="1000"/>
              </a:spcBef>
              <a:spcAft>
                <a:spcPts val="0"/>
              </a:spcAft>
              <a:buClrTx/>
              <a:buSzTx/>
              <a:buFontTx/>
              <a:buNone/>
              <a:tabLst/>
              <a:defRPr/>
            </a:pPr>
            <a:endParaRPr lang="en-US"/>
          </a:p>
          <a:p>
            <a:pPr lvl="0"/>
            <a:endParaRPr lang="en-US"/>
          </a:p>
          <a:p>
            <a:pPr lvl="0"/>
            <a:endParaRPr lang="en-US"/>
          </a:p>
        </p:txBody>
      </p:sp>
      <p:sp>
        <p:nvSpPr>
          <p:cNvPr id="28" name="Text Placeholder 14">
            <a:extLst>
              <a:ext uri="{FF2B5EF4-FFF2-40B4-BE49-F238E27FC236}">
                <a16:creationId xmlns:a16="http://schemas.microsoft.com/office/drawing/2014/main" id="{7AD0B8A8-40C9-F444-A6CD-1D762CFC761B}"/>
              </a:ext>
            </a:extLst>
          </p:cNvPr>
          <p:cNvSpPr>
            <a:spLocks noGrp="1"/>
          </p:cNvSpPr>
          <p:nvPr>
            <p:ph type="body" sz="quarter" idx="14" hasCustomPrompt="1"/>
          </p:nvPr>
        </p:nvSpPr>
        <p:spPr>
          <a:xfrm>
            <a:off x="4865430" y="4796039"/>
            <a:ext cx="2794000" cy="1168400"/>
          </a:xfrm>
        </p:spPr>
        <p:txBody>
          <a:bodyPr/>
          <a:lstStyle>
            <a:lvl1pPr marL="0" marR="0" indent="-682625" algn="l" defTabSz="914400" rtl="0" eaLnBrk="1" fontAlgn="auto" latinLnBrk="0" hangingPunct="1">
              <a:lnSpc>
                <a:spcPct val="100000"/>
              </a:lnSpc>
              <a:spcBef>
                <a:spcPts val="0"/>
              </a:spcBef>
              <a:spcAft>
                <a:spcPts val="500"/>
              </a:spcAft>
              <a:buClrTx/>
              <a:buSzTx/>
              <a:buFontTx/>
              <a:buNone/>
              <a:tabLst/>
              <a:defRPr sz="1400">
                <a:solidFill>
                  <a:schemeClr val="tx1"/>
                </a:solidFill>
              </a:defRPr>
            </a:lvl1pPr>
            <a:lvl2pPr>
              <a:spcBef>
                <a:spcPts val="0"/>
              </a:spcBef>
              <a:spcAft>
                <a:spcPts val="0"/>
              </a:spcAft>
              <a:defRPr/>
            </a:lvl2pPr>
          </a:lstStyle>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endParaRPr lang="en-US" sz="1600">
              <a:solidFill>
                <a:schemeClr val="tx1">
                  <a:lumMod val="50000"/>
                </a:schemeClr>
              </a:solidFill>
            </a:endParaRPr>
          </a:p>
          <a:p>
            <a:pPr marL="0" marR="0" lvl="0" indent="0" algn="l" defTabSz="914400" rtl="0" eaLnBrk="1" fontAlgn="auto" latinLnBrk="0" hangingPunct="1">
              <a:lnSpc>
                <a:spcPct val="100000"/>
              </a:lnSpc>
              <a:spcBef>
                <a:spcPts val="1000"/>
              </a:spcBef>
              <a:spcAft>
                <a:spcPts val="0"/>
              </a:spcAft>
              <a:buClrTx/>
              <a:buSzTx/>
              <a:buFontTx/>
              <a:buNone/>
              <a:tabLst/>
              <a:defRPr/>
            </a:pPr>
            <a:endParaRPr lang="en-US"/>
          </a:p>
          <a:p>
            <a:pPr lvl="0"/>
            <a:endParaRPr lang="en-US"/>
          </a:p>
          <a:p>
            <a:pPr lvl="0"/>
            <a:endParaRPr lang="en-US"/>
          </a:p>
        </p:txBody>
      </p:sp>
      <p:sp>
        <p:nvSpPr>
          <p:cNvPr id="29" name="Text Placeholder 14">
            <a:extLst>
              <a:ext uri="{FF2B5EF4-FFF2-40B4-BE49-F238E27FC236}">
                <a16:creationId xmlns:a16="http://schemas.microsoft.com/office/drawing/2014/main" id="{AB4A83EB-A741-2F4D-8F1D-50582E5D8B73}"/>
              </a:ext>
            </a:extLst>
          </p:cNvPr>
          <p:cNvSpPr>
            <a:spLocks noGrp="1"/>
          </p:cNvSpPr>
          <p:nvPr>
            <p:ph type="body" sz="quarter" idx="15" hasCustomPrompt="1"/>
          </p:nvPr>
        </p:nvSpPr>
        <p:spPr>
          <a:xfrm>
            <a:off x="8624513" y="4796039"/>
            <a:ext cx="2794000" cy="1168400"/>
          </a:xfrm>
        </p:spPr>
        <p:txBody>
          <a:bodyPr/>
          <a:lstStyle>
            <a:lvl1pPr marL="0" marR="0" indent="-682625" algn="l" defTabSz="914400" rtl="0" eaLnBrk="1" fontAlgn="auto" latinLnBrk="0" hangingPunct="1">
              <a:lnSpc>
                <a:spcPct val="100000"/>
              </a:lnSpc>
              <a:spcBef>
                <a:spcPts val="0"/>
              </a:spcBef>
              <a:spcAft>
                <a:spcPts val="500"/>
              </a:spcAft>
              <a:buClrTx/>
              <a:buSzTx/>
              <a:buFontTx/>
              <a:buNone/>
              <a:tabLst/>
              <a:defRPr sz="1400">
                <a:solidFill>
                  <a:schemeClr val="tx1"/>
                </a:solidFill>
              </a:defRPr>
            </a:lvl1pPr>
            <a:lvl2pPr>
              <a:spcBef>
                <a:spcPts val="0"/>
              </a:spcBef>
              <a:spcAft>
                <a:spcPts val="0"/>
              </a:spcAft>
              <a:defRPr/>
            </a:lvl2pPr>
          </a:lstStyle>
          <a:p>
            <a:pPr marL="0" lvl="0" indent="-682625">
              <a:spcAft>
                <a:spcPts val="500"/>
              </a:spcAft>
            </a:pPr>
            <a:r>
              <a:rPr lang="en-US" sz="1600" err="1">
                <a:solidFill>
                  <a:schemeClr val="tx1">
                    <a:lumMod val="50000"/>
                  </a:schemeClr>
                </a:solidFill>
              </a:rPr>
              <a:t>Firstname</a:t>
            </a:r>
            <a:r>
              <a:rPr lang="en-US" sz="1600">
                <a:solidFill>
                  <a:schemeClr val="tx1">
                    <a:lumMod val="50000"/>
                  </a:schemeClr>
                </a:solidFill>
              </a:rPr>
              <a:t> </a:t>
            </a:r>
            <a:r>
              <a:rPr lang="en-US" sz="1600" err="1">
                <a:solidFill>
                  <a:schemeClr val="tx1">
                    <a:lumMod val="50000"/>
                  </a:schemeClr>
                </a:solidFill>
              </a:rPr>
              <a:t>Lastname</a:t>
            </a:r>
            <a:endParaRPr lang="en-US" sz="1600">
              <a:solidFill>
                <a:schemeClr val="tx1">
                  <a:lumMod val="50000"/>
                </a:schemeClr>
              </a:solidFill>
            </a:endParaRPr>
          </a:p>
          <a:p>
            <a:pPr marL="0" lvl="0" indent="-682625">
              <a:spcAft>
                <a:spcPts val="500"/>
              </a:spcAft>
            </a:pPr>
            <a:endParaRPr lang="en-US" sz="1600">
              <a:solidFill>
                <a:schemeClr val="tx1">
                  <a:lumMod val="50000"/>
                </a:schemeClr>
              </a:solidFill>
            </a:endParaRPr>
          </a:p>
          <a:p>
            <a:pPr marL="0" marR="0" lvl="0" indent="0" algn="l" defTabSz="914400" rtl="0" eaLnBrk="1" fontAlgn="auto" latinLnBrk="0" hangingPunct="1">
              <a:lnSpc>
                <a:spcPct val="100000"/>
              </a:lnSpc>
              <a:spcBef>
                <a:spcPts val="1000"/>
              </a:spcBef>
              <a:spcAft>
                <a:spcPts val="0"/>
              </a:spcAft>
              <a:buClrTx/>
              <a:buSzTx/>
              <a:buFontTx/>
              <a:buNone/>
              <a:tabLst/>
              <a:defRPr/>
            </a:pPr>
            <a:endParaRPr lang="en-US"/>
          </a:p>
          <a:p>
            <a:pPr lvl="0"/>
            <a:endParaRPr lang="en-US"/>
          </a:p>
          <a:p>
            <a:pPr lvl="0"/>
            <a:endParaRPr lang="en-US"/>
          </a:p>
        </p:txBody>
      </p:sp>
      <p:sp>
        <p:nvSpPr>
          <p:cNvPr id="30" name="Text Placeholder 24">
            <a:extLst>
              <a:ext uri="{FF2B5EF4-FFF2-40B4-BE49-F238E27FC236}">
                <a16:creationId xmlns:a16="http://schemas.microsoft.com/office/drawing/2014/main" id="{6E50711D-E0A0-164B-9FB5-F4DA95B82CFB}"/>
              </a:ext>
            </a:extLst>
          </p:cNvPr>
          <p:cNvSpPr>
            <a:spLocks noGrp="1"/>
          </p:cNvSpPr>
          <p:nvPr>
            <p:ph type="body" sz="quarter" idx="17" hasCustomPrompt="1"/>
          </p:nvPr>
        </p:nvSpPr>
        <p:spPr>
          <a:xfrm>
            <a:off x="912829" y="4185881"/>
            <a:ext cx="5589638" cy="368300"/>
          </a:xfrm>
        </p:spPr>
        <p:txBody>
          <a:bodyPr/>
          <a:lstStyle>
            <a:lvl1pPr marL="0" indent="0">
              <a:buFontTx/>
              <a:buNone/>
              <a:defRPr sz="1800" b="1">
                <a:solidFill>
                  <a:schemeClr val="accent2"/>
                </a:solidFill>
              </a:defRPr>
            </a:lvl1pPr>
          </a:lstStyle>
          <a:p>
            <a:pPr lvl="0"/>
            <a:r>
              <a:rPr lang="en-US"/>
              <a:t>Partnering team, if applicable</a:t>
            </a:r>
          </a:p>
        </p:txBody>
      </p:sp>
      <p:sp>
        <p:nvSpPr>
          <p:cNvPr id="2" name="Rectangle 1">
            <a:extLst>
              <a:ext uri="{FF2B5EF4-FFF2-40B4-BE49-F238E27FC236}">
                <a16:creationId xmlns:a16="http://schemas.microsoft.com/office/drawing/2014/main" id="{09C1E0B3-180F-5844-A622-526E1C05AAA9}"/>
              </a:ext>
            </a:extLst>
          </p:cNvPr>
          <p:cNvSpPr/>
          <p:nvPr userDrawn="1"/>
        </p:nvSpPr>
        <p:spPr>
          <a:xfrm>
            <a:off x="905396" y="1465022"/>
            <a:ext cx="10937044" cy="1487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3069515-D6FA-A548-A279-69338A89767D}"/>
              </a:ext>
            </a:extLst>
          </p:cNvPr>
          <p:cNvSpPr/>
          <p:nvPr userDrawn="1"/>
        </p:nvSpPr>
        <p:spPr>
          <a:xfrm>
            <a:off x="905396" y="4571463"/>
            <a:ext cx="10937044" cy="1487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44560571"/>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2.xml"/><Relationship Id="rId18" Type="http://schemas.openxmlformats.org/officeDocument/2006/relationships/slideLayout" Target="../slideLayouts/slideLayout27.xml"/><Relationship Id="rId26" Type="http://schemas.openxmlformats.org/officeDocument/2006/relationships/slideLayout" Target="../slideLayouts/slideLayout35.xml"/><Relationship Id="rId39" Type="http://schemas.openxmlformats.org/officeDocument/2006/relationships/slideLayout" Target="../slideLayouts/slideLayout48.xml"/><Relationship Id="rId21" Type="http://schemas.openxmlformats.org/officeDocument/2006/relationships/slideLayout" Target="../slideLayouts/slideLayout30.xml"/><Relationship Id="rId34" Type="http://schemas.openxmlformats.org/officeDocument/2006/relationships/slideLayout" Target="../slideLayouts/slideLayout43.xml"/><Relationship Id="rId42" Type="http://schemas.openxmlformats.org/officeDocument/2006/relationships/image" Target="../media/image1.png"/><Relationship Id="rId7" Type="http://schemas.openxmlformats.org/officeDocument/2006/relationships/slideLayout" Target="../slideLayouts/slideLayout16.xml"/><Relationship Id="rId2" Type="http://schemas.openxmlformats.org/officeDocument/2006/relationships/slideLayout" Target="../slideLayouts/slideLayout11.xml"/><Relationship Id="rId16" Type="http://schemas.openxmlformats.org/officeDocument/2006/relationships/slideLayout" Target="../slideLayouts/slideLayout25.xml"/><Relationship Id="rId20" Type="http://schemas.openxmlformats.org/officeDocument/2006/relationships/slideLayout" Target="../slideLayouts/slideLayout29.xml"/><Relationship Id="rId29" Type="http://schemas.openxmlformats.org/officeDocument/2006/relationships/slideLayout" Target="../slideLayouts/slideLayout38.xml"/><Relationship Id="rId41" Type="http://schemas.openxmlformats.org/officeDocument/2006/relationships/theme" Target="../theme/theme2.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24" Type="http://schemas.openxmlformats.org/officeDocument/2006/relationships/slideLayout" Target="../slideLayouts/slideLayout33.xml"/><Relationship Id="rId32" Type="http://schemas.openxmlformats.org/officeDocument/2006/relationships/slideLayout" Target="../slideLayouts/slideLayout41.xml"/><Relationship Id="rId37" Type="http://schemas.openxmlformats.org/officeDocument/2006/relationships/slideLayout" Target="../slideLayouts/slideLayout46.xml"/><Relationship Id="rId40" Type="http://schemas.openxmlformats.org/officeDocument/2006/relationships/slideLayout" Target="../slideLayouts/slideLayout49.xml"/><Relationship Id="rId5" Type="http://schemas.openxmlformats.org/officeDocument/2006/relationships/slideLayout" Target="../slideLayouts/slideLayout14.xml"/><Relationship Id="rId15" Type="http://schemas.openxmlformats.org/officeDocument/2006/relationships/slideLayout" Target="../slideLayouts/slideLayout24.xml"/><Relationship Id="rId23" Type="http://schemas.openxmlformats.org/officeDocument/2006/relationships/slideLayout" Target="../slideLayouts/slideLayout32.xml"/><Relationship Id="rId28" Type="http://schemas.openxmlformats.org/officeDocument/2006/relationships/slideLayout" Target="../slideLayouts/slideLayout37.xml"/><Relationship Id="rId36" Type="http://schemas.openxmlformats.org/officeDocument/2006/relationships/slideLayout" Target="../slideLayouts/slideLayout45.xml"/><Relationship Id="rId10" Type="http://schemas.openxmlformats.org/officeDocument/2006/relationships/slideLayout" Target="../slideLayouts/slideLayout19.xml"/><Relationship Id="rId19" Type="http://schemas.openxmlformats.org/officeDocument/2006/relationships/slideLayout" Target="../slideLayouts/slideLayout28.xml"/><Relationship Id="rId31" Type="http://schemas.openxmlformats.org/officeDocument/2006/relationships/slideLayout" Target="../slideLayouts/slideLayout40.xml"/><Relationship Id="rId4" Type="http://schemas.openxmlformats.org/officeDocument/2006/relationships/slideLayout" Target="../slideLayouts/slideLayout13.xml"/><Relationship Id="rId9" Type="http://schemas.openxmlformats.org/officeDocument/2006/relationships/slideLayout" Target="../slideLayouts/slideLayout18.xml"/><Relationship Id="rId14" Type="http://schemas.openxmlformats.org/officeDocument/2006/relationships/slideLayout" Target="../slideLayouts/slideLayout23.xml"/><Relationship Id="rId22" Type="http://schemas.openxmlformats.org/officeDocument/2006/relationships/slideLayout" Target="../slideLayouts/slideLayout31.xml"/><Relationship Id="rId27" Type="http://schemas.openxmlformats.org/officeDocument/2006/relationships/slideLayout" Target="../slideLayouts/slideLayout36.xml"/><Relationship Id="rId30" Type="http://schemas.openxmlformats.org/officeDocument/2006/relationships/slideLayout" Target="../slideLayouts/slideLayout39.xml"/><Relationship Id="rId35" Type="http://schemas.openxmlformats.org/officeDocument/2006/relationships/slideLayout" Target="../slideLayouts/slideLayout44.xml"/><Relationship Id="rId8" Type="http://schemas.openxmlformats.org/officeDocument/2006/relationships/slideLayout" Target="../slideLayouts/slideLayout17.xml"/><Relationship Id="rId3" Type="http://schemas.openxmlformats.org/officeDocument/2006/relationships/slideLayout" Target="../slideLayouts/slideLayout12.xml"/><Relationship Id="rId12" Type="http://schemas.openxmlformats.org/officeDocument/2006/relationships/slideLayout" Target="../slideLayouts/slideLayout21.xml"/><Relationship Id="rId17" Type="http://schemas.openxmlformats.org/officeDocument/2006/relationships/slideLayout" Target="../slideLayouts/slideLayout26.xml"/><Relationship Id="rId25" Type="http://schemas.openxmlformats.org/officeDocument/2006/relationships/slideLayout" Target="../slideLayouts/slideLayout34.xml"/><Relationship Id="rId33" Type="http://schemas.openxmlformats.org/officeDocument/2006/relationships/slideLayout" Target="../slideLayouts/slideLayout42.xml"/><Relationship Id="rId38" Type="http://schemas.openxmlformats.org/officeDocument/2006/relationships/slideLayout" Target="../slideLayouts/slideLayout4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7.xml"/><Relationship Id="rId3" Type="http://schemas.openxmlformats.org/officeDocument/2006/relationships/slideLayout" Target="../slideLayouts/slideLayout52.xml"/><Relationship Id="rId7" Type="http://schemas.openxmlformats.org/officeDocument/2006/relationships/slideLayout" Target="../slideLayouts/slideLayout56.xml"/><Relationship Id="rId12" Type="http://schemas.openxmlformats.org/officeDocument/2006/relationships/theme" Target="../theme/theme3.xml"/><Relationship Id="rId2" Type="http://schemas.openxmlformats.org/officeDocument/2006/relationships/slideLayout" Target="../slideLayouts/slideLayout51.xml"/><Relationship Id="rId1" Type="http://schemas.openxmlformats.org/officeDocument/2006/relationships/slideLayout" Target="../slideLayouts/slideLayout50.xml"/><Relationship Id="rId6" Type="http://schemas.openxmlformats.org/officeDocument/2006/relationships/slideLayout" Target="../slideLayouts/slideLayout55.xml"/><Relationship Id="rId11" Type="http://schemas.openxmlformats.org/officeDocument/2006/relationships/slideLayout" Target="../slideLayouts/slideLayout60.xml"/><Relationship Id="rId5" Type="http://schemas.openxmlformats.org/officeDocument/2006/relationships/slideLayout" Target="../slideLayouts/slideLayout54.xml"/><Relationship Id="rId10" Type="http://schemas.openxmlformats.org/officeDocument/2006/relationships/slideLayout" Target="../slideLayouts/slideLayout59.xml"/><Relationship Id="rId4" Type="http://schemas.openxmlformats.org/officeDocument/2006/relationships/slideLayout" Target="../slideLayouts/slideLayout53.xml"/><Relationship Id="rId9" Type="http://schemas.openxmlformats.org/officeDocument/2006/relationships/slideLayout" Target="../slideLayouts/slideLayout5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8.xml"/><Relationship Id="rId3" Type="http://schemas.openxmlformats.org/officeDocument/2006/relationships/slideLayout" Target="../slideLayouts/slideLayout63.xml"/><Relationship Id="rId7" Type="http://schemas.openxmlformats.org/officeDocument/2006/relationships/slideLayout" Target="../slideLayouts/slideLayout67.xml"/><Relationship Id="rId2" Type="http://schemas.openxmlformats.org/officeDocument/2006/relationships/slideLayout" Target="../slideLayouts/slideLayout62.xml"/><Relationship Id="rId1" Type="http://schemas.openxmlformats.org/officeDocument/2006/relationships/slideLayout" Target="../slideLayouts/slideLayout61.xml"/><Relationship Id="rId6" Type="http://schemas.openxmlformats.org/officeDocument/2006/relationships/slideLayout" Target="../slideLayouts/slideLayout66.xml"/><Relationship Id="rId5" Type="http://schemas.openxmlformats.org/officeDocument/2006/relationships/slideLayout" Target="../slideLayouts/slideLayout65.xml"/><Relationship Id="rId10" Type="http://schemas.openxmlformats.org/officeDocument/2006/relationships/image" Target="../media/image1.png"/><Relationship Id="rId4" Type="http://schemas.openxmlformats.org/officeDocument/2006/relationships/slideLayout" Target="../slideLayouts/slideLayout64.xml"/><Relationship Id="rId9"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6.xml"/><Relationship Id="rId13" Type="http://schemas.openxmlformats.org/officeDocument/2006/relationships/slideLayout" Target="../slideLayouts/slideLayout81.xml"/><Relationship Id="rId18" Type="http://schemas.openxmlformats.org/officeDocument/2006/relationships/slideLayout" Target="../slideLayouts/slideLayout86.xml"/><Relationship Id="rId26" Type="http://schemas.openxmlformats.org/officeDocument/2006/relationships/image" Target="../media/image29.png"/><Relationship Id="rId3" Type="http://schemas.openxmlformats.org/officeDocument/2006/relationships/slideLayout" Target="../slideLayouts/slideLayout71.xml"/><Relationship Id="rId21" Type="http://schemas.openxmlformats.org/officeDocument/2006/relationships/slideLayout" Target="../slideLayouts/slideLayout89.xml"/><Relationship Id="rId7" Type="http://schemas.openxmlformats.org/officeDocument/2006/relationships/slideLayout" Target="../slideLayouts/slideLayout75.xml"/><Relationship Id="rId12" Type="http://schemas.openxmlformats.org/officeDocument/2006/relationships/slideLayout" Target="../slideLayouts/slideLayout80.xml"/><Relationship Id="rId17" Type="http://schemas.openxmlformats.org/officeDocument/2006/relationships/slideLayout" Target="../slideLayouts/slideLayout85.xml"/><Relationship Id="rId25" Type="http://schemas.openxmlformats.org/officeDocument/2006/relationships/theme" Target="../theme/theme5.xml"/><Relationship Id="rId2" Type="http://schemas.openxmlformats.org/officeDocument/2006/relationships/slideLayout" Target="../slideLayouts/slideLayout70.xml"/><Relationship Id="rId16" Type="http://schemas.openxmlformats.org/officeDocument/2006/relationships/slideLayout" Target="../slideLayouts/slideLayout84.xml"/><Relationship Id="rId20" Type="http://schemas.openxmlformats.org/officeDocument/2006/relationships/slideLayout" Target="../slideLayouts/slideLayout88.xml"/><Relationship Id="rId1" Type="http://schemas.openxmlformats.org/officeDocument/2006/relationships/slideLayout" Target="../slideLayouts/slideLayout69.xml"/><Relationship Id="rId6" Type="http://schemas.openxmlformats.org/officeDocument/2006/relationships/slideLayout" Target="../slideLayouts/slideLayout74.xml"/><Relationship Id="rId11" Type="http://schemas.openxmlformats.org/officeDocument/2006/relationships/slideLayout" Target="../slideLayouts/slideLayout79.xml"/><Relationship Id="rId24" Type="http://schemas.openxmlformats.org/officeDocument/2006/relationships/slideLayout" Target="../slideLayouts/slideLayout92.xml"/><Relationship Id="rId5" Type="http://schemas.openxmlformats.org/officeDocument/2006/relationships/slideLayout" Target="../slideLayouts/slideLayout73.xml"/><Relationship Id="rId15" Type="http://schemas.openxmlformats.org/officeDocument/2006/relationships/slideLayout" Target="../slideLayouts/slideLayout83.xml"/><Relationship Id="rId23" Type="http://schemas.openxmlformats.org/officeDocument/2006/relationships/slideLayout" Target="../slideLayouts/slideLayout91.xml"/><Relationship Id="rId10" Type="http://schemas.openxmlformats.org/officeDocument/2006/relationships/slideLayout" Target="../slideLayouts/slideLayout78.xml"/><Relationship Id="rId19" Type="http://schemas.openxmlformats.org/officeDocument/2006/relationships/slideLayout" Target="../slideLayouts/slideLayout87.xml"/><Relationship Id="rId4" Type="http://schemas.openxmlformats.org/officeDocument/2006/relationships/slideLayout" Target="../slideLayouts/slideLayout72.xml"/><Relationship Id="rId9" Type="http://schemas.openxmlformats.org/officeDocument/2006/relationships/slideLayout" Target="../slideLayouts/slideLayout77.xml"/><Relationship Id="rId14" Type="http://schemas.openxmlformats.org/officeDocument/2006/relationships/slideLayout" Target="../slideLayouts/slideLayout82.xml"/><Relationship Id="rId22" Type="http://schemas.openxmlformats.org/officeDocument/2006/relationships/slideLayout" Target="../slideLayouts/slideLayout90.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00.xml"/><Relationship Id="rId13" Type="http://schemas.openxmlformats.org/officeDocument/2006/relationships/image" Target="../media/image29.png"/><Relationship Id="rId3" Type="http://schemas.openxmlformats.org/officeDocument/2006/relationships/slideLayout" Target="../slideLayouts/slideLayout95.xml"/><Relationship Id="rId7" Type="http://schemas.openxmlformats.org/officeDocument/2006/relationships/slideLayout" Target="../slideLayouts/slideLayout99.xml"/><Relationship Id="rId12" Type="http://schemas.openxmlformats.org/officeDocument/2006/relationships/theme" Target="../theme/theme6.xml"/><Relationship Id="rId2" Type="http://schemas.openxmlformats.org/officeDocument/2006/relationships/slideLayout" Target="../slideLayouts/slideLayout94.xml"/><Relationship Id="rId1" Type="http://schemas.openxmlformats.org/officeDocument/2006/relationships/slideLayout" Target="../slideLayouts/slideLayout93.xml"/><Relationship Id="rId6" Type="http://schemas.openxmlformats.org/officeDocument/2006/relationships/slideLayout" Target="../slideLayouts/slideLayout98.xml"/><Relationship Id="rId11" Type="http://schemas.openxmlformats.org/officeDocument/2006/relationships/slideLayout" Target="../slideLayouts/slideLayout103.xml"/><Relationship Id="rId5" Type="http://schemas.openxmlformats.org/officeDocument/2006/relationships/slideLayout" Target="../slideLayouts/slideLayout97.xml"/><Relationship Id="rId10" Type="http://schemas.openxmlformats.org/officeDocument/2006/relationships/slideLayout" Target="../slideLayouts/slideLayout102.xml"/><Relationship Id="rId4" Type="http://schemas.openxmlformats.org/officeDocument/2006/relationships/slideLayout" Target="../slideLayouts/slideLayout96.xml"/><Relationship Id="rId9" Type="http://schemas.openxmlformats.org/officeDocument/2006/relationships/slideLayout" Target="../slideLayouts/slideLayout10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C1D2B0C-EE8F-ECF9-7602-61E07688EAFC}"/>
              </a:ext>
            </a:extLst>
          </p:cNvPr>
          <p:cNvPicPr>
            <a:picLocks/>
          </p:cNvPicPr>
          <p:nvPr userDrawn="1"/>
        </p:nvPicPr>
        <p:blipFill>
          <a:blip r:embed="rId11">
            <a:extLst>
              <a:ext uri="{28A0092B-C50C-407E-A947-70E740481C1C}">
                <a14:useLocalDpi xmlns:a14="http://schemas.microsoft.com/office/drawing/2010/main" val="0"/>
              </a:ext>
            </a:extLst>
          </a:blip>
          <a:srcRect/>
          <a:stretch/>
        </p:blipFill>
        <p:spPr>
          <a:xfrm>
            <a:off x="0" y="0"/>
            <a:ext cx="12206176" cy="6865974"/>
          </a:xfrm>
          <a:prstGeom prst="rect">
            <a:avLst/>
          </a:prstGeom>
        </p:spPr>
      </p:pic>
      <p:sp>
        <p:nvSpPr>
          <p:cNvPr id="2" name="Title Placeholder 1">
            <a:extLst>
              <a:ext uri="{FF2B5EF4-FFF2-40B4-BE49-F238E27FC236}">
                <a16:creationId xmlns:a16="http://schemas.microsoft.com/office/drawing/2014/main" id="{A7BD9AF9-7856-724A-B906-64D4073A7223}"/>
              </a:ext>
            </a:extLst>
          </p:cNvPr>
          <p:cNvSpPr>
            <a:spLocks noGrp="1"/>
          </p:cNvSpPr>
          <p:nvPr>
            <p:ph type="title"/>
          </p:nvPr>
        </p:nvSpPr>
        <p:spPr>
          <a:xfrm>
            <a:off x="838200" y="159385"/>
            <a:ext cx="11017391" cy="675005"/>
          </a:xfrm>
          <a:prstGeom prst="rect">
            <a:avLst/>
          </a:prstGeom>
        </p:spPr>
        <p:txBody>
          <a:bodyPr vert="horz" lIns="0" tIns="45720" rIns="0" bIns="45720" rtlCol="0" anchor="ctr">
            <a:noAutofit/>
          </a:bodyPr>
          <a:lstStyle/>
          <a:p>
            <a:r>
              <a:rPr lang="en-US"/>
              <a:t>Click to edit Master title style</a:t>
            </a:r>
          </a:p>
        </p:txBody>
      </p:sp>
      <p:sp>
        <p:nvSpPr>
          <p:cNvPr id="3" name="Text Placeholder 2">
            <a:extLst>
              <a:ext uri="{FF2B5EF4-FFF2-40B4-BE49-F238E27FC236}">
                <a16:creationId xmlns:a16="http://schemas.microsoft.com/office/drawing/2014/main" id="{98202A45-82CA-F849-9833-64FE76F33FBB}"/>
              </a:ext>
            </a:extLst>
          </p:cNvPr>
          <p:cNvSpPr>
            <a:spLocks noGrp="1"/>
          </p:cNvSpPr>
          <p:nvPr>
            <p:ph type="body" idx="1"/>
          </p:nvPr>
        </p:nvSpPr>
        <p:spPr>
          <a:xfrm>
            <a:off x="838200" y="1082675"/>
            <a:ext cx="11017392" cy="4886046"/>
          </a:xfrm>
          <a:prstGeom prst="rect">
            <a:avLst/>
          </a:prstGeom>
        </p:spPr>
        <p:txBody>
          <a:bodyPr vert="horz" lIns="0" tIns="45720" rIns="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Slide Number Placeholder 5">
            <a:extLst>
              <a:ext uri="{FF2B5EF4-FFF2-40B4-BE49-F238E27FC236}">
                <a16:creationId xmlns:a16="http://schemas.microsoft.com/office/drawing/2014/main" id="{AD4FAC5C-3E01-4D48-B6F5-56A3F1CF5D34}"/>
              </a:ext>
            </a:extLst>
          </p:cNvPr>
          <p:cNvSpPr txBox="1">
            <a:spLocks/>
          </p:cNvSpPr>
          <p:nvPr userDrawn="1"/>
        </p:nvSpPr>
        <p:spPr>
          <a:xfrm>
            <a:off x="61335" y="6352737"/>
            <a:ext cx="461717" cy="409980"/>
          </a:xfrm>
          <a:prstGeom prst="rect">
            <a:avLst/>
          </a:prstGeom>
        </p:spPr>
        <p:txBody>
          <a:bodyPr vert="horz" lIns="91440" tIns="45720" rIns="91440" bIns="4572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A6463A8-C1CB-7342-B1C0-EEA602A6253C}" type="slidenum">
              <a:rPr lang="en-US" sz="1100" smtClean="0">
                <a:solidFill>
                  <a:schemeClr val="bg1">
                    <a:lumMod val="50000"/>
                  </a:schemeClr>
                </a:solidFill>
                <a:latin typeface="Arial" charset="0"/>
                <a:ea typeface="Arial" charset="0"/>
                <a:cs typeface="Arial" charset="0"/>
              </a:rPr>
              <a:pPr algn="r"/>
              <a:t>‹#›</a:t>
            </a:fld>
            <a:endParaRPr lang="en-US" sz="1100">
              <a:solidFill>
                <a:schemeClr val="bg1">
                  <a:lumMod val="50000"/>
                </a:schemeClr>
              </a:solidFill>
              <a:latin typeface="Arial" charset="0"/>
              <a:ea typeface="Arial" charset="0"/>
              <a:cs typeface="Arial" charset="0"/>
            </a:endParaRPr>
          </a:p>
        </p:txBody>
      </p:sp>
    </p:spTree>
    <p:extLst>
      <p:ext uri="{BB962C8B-B14F-4D97-AF65-F5344CB8AC3E}">
        <p14:creationId xmlns:p14="http://schemas.microsoft.com/office/powerpoint/2010/main" val="2804603350"/>
      </p:ext>
    </p:extLst>
  </p:cSld>
  <p:clrMap bg1="lt1" tx1="dk1" bg2="lt2" tx2="dk2" accent1="accent1" accent2="accent2" accent3="accent3" accent4="accent4" accent5="accent5" accent6="accent6" hlink="hlink" folHlink="folHlink"/>
  <p:sldLayoutIdLst>
    <p:sldLayoutId id="2147484615" r:id="rId1"/>
    <p:sldLayoutId id="2147484622" r:id="rId2"/>
    <p:sldLayoutId id="2147483662" r:id="rId3"/>
    <p:sldLayoutId id="2147484616" r:id="rId4"/>
    <p:sldLayoutId id="2147484674" r:id="rId5"/>
    <p:sldLayoutId id="2147484613" r:id="rId6"/>
    <p:sldLayoutId id="2147484611" r:id="rId7"/>
    <p:sldLayoutId id="2147484673" r:id="rId8"/>
    <p:sldLayoutId id="2147484753" r:id="rId9"/>
  </p:sldLayoutIdLst>
  <p:transition>
    <p:fade/>
  </p:transition>
  <p:hf sldNum="0" hdr="0" ftr="0" dt="0"/>
  <p:txStyles>
    <p:titleStyle>
      <a:lvl1pPr algn="l" defTabSz="914400" rtl="0" eaLnBrk="1" latinLnBrk="0" hangingPunct="1">
        <a:lnSpc>
          <a:spcPct val="100000"/>
        </a:lnSpc>
        <a:spcBef>
          <a:spcPct val="0"/>
        </a:spcBef>
        <a:buNone/>
        <a:defRPr sz="2400" b="1" kern="1200">
          <a:solidFill>
            <a:schemeClr val="tx1">
              <a:lumMod val="50000"/>
            </a:schemeClr>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100000"/>
        </a:lnSpc>
        <a:spcBef>
          <a:spcPts val="10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00000"/>
        </a:lnSpc>
        <a:spcBef>
          <a:spcPts val="500"/>
        </a:spcBef>
        <a:buFont typeface="System Font Regular"/>
        <a:buChar char="–"/>
        <a:defRPr sz="1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00000"/>
        </a:lnSpc>
        <a:spcBef>
          <a:spcPts val="500"/>
        </a:spcBef>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00000"/>
        </a:lnSpc>
        <a:spcBef>
          <a:spcPts val="500"/>
        </a:spcBef>
        <a:buFont typeface="System Font Regular"/>
        <a:buChar char="–"/>
        <a:defRPr sz="14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00000"/>
        </a:lnSpc>
        <a:spcBef>
          <a:spcPts val="500"/>
        </a:spcBef>
        <a:buFont typeface="Arial" panose="020B0604020202020204" pitchFamily="34" charset="0"/>
        <a:buChar char="•"/>
        <a:defRPr sz="12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528">
          <p15:clr>
            <a:srgbClr val="F26B43"/>
          </p15:clr>
        </p15:guide>
        <p15:guide id="4" pos="7152">
          <p15:clr>
            <a:srgbClr val="F26B43"/>
          </p15:clr>
        </p15:guide>
        <p15:guide id="5" orient="horz" pos="96">
          <p15:clr>
            <a:srgbClr val="F26B43"/>
          </p15:clr>
        </p15:guide>
        <p15:guide id="6" orient="horz" pos="528">
          <p15:clr>
            <a:srgbClr val="F26B43"/>
          </p15:clr>
        </p15:guide>
        <p15:guide id="7" orient="horz" pos="672">
          <p15:clr>
            <a:srgbClr val="F26B43"/>
          </p15:clr>
        </p15:guide>
        <p15:guide id="8" orient="horz" pos="3816">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C1D2B0C-EE8F-ECF9-7602-61E07688EAFC}"/>
              </a:ext>
            </a:extLst>
          </p:cNvPr>
          <p:cNvPicPr>
            <a:picLocks/>
          </p:cNvPicPr>
          <p:nvPr userDrawn="1"/>
        </p:nvPicPr>
        <p:blipFill>
          <a:blip r:embed="rId42">
            <a:extLst>
              <a:ext uri="{28A0092B-C50C-407E-A947-70E740481C1C}">
                <a14:useLocalDpi xmlns:a14="http://schemas.microsoft.com/office/drawing/2010/main" val="0"/>
              </a:ext>
            </a:extLst>
          </a:blip>
          <a:srcRect/>
          <a:stretch/>
        </p:blipFill>
        <p:spPr>
          <a:xfrm>
            <a:off x="0" y="889"/>
            <a:ext cx="12206176" cy="6865974"/>
          </a:xfrm>
          <a:prstGeom prst="rect">
            <a:avLst/>
          </a:prstGeom>
        </p:spPr>
      </p:pic>
      <p:sp>
        <p:nvSpPr>
          <p:cNvPr id="2" name="Title Placeholder 1">
            <a:extLst>
              <a:ext uri="{FF2B5EF4-FFF2-40B4-BE49-F238E27FC236}">
                <a16:creationId xmlns:a16="http://schemas.microsoft.com/office/drawing/2014/main" id="{A7BD9AF9-7856-724A-B906-64D4073A7223}"/>
              </a:ext>
            </a:extLst>
          </p:cNvPr>
          <p:cNvSpPr>
            <a:spLocks noGrp="1"/>
          </p:cNvSpPr>
          <p:nvPr>
            <p:ph type="title"/>
          </p:nvPr>
        </p:nvSpPr>
        <p:spPr>
          <a:xfrm>
            <a:off x="838200" y="159385"/>
            <a:ext cx="11017391" cy="675005"/>
          </a:xfrm>
          <a:prstGeom prst="rect">
            <a:avLst/>
          </a:prstGeom>
        </p:spPr>
        <p:txBody>
          <a:bodyPr vert="horz" lIns="0" tIns="45720" rIns="0" bIns="45720" rtlCol="0" anchor="ctr">
            <a:noAutofit/>
          </a:bodyPr>
          <a:lstStyle/>
          <a:p>
            <a:r>
              <a:rPr lang="en-US"/>
              <a:t>Click to edit Master title style</a:t>
            </a:r>
          </a:p>
        </p:txBody>
      </p:sp>
      <p:sp>
        <p:nvSpPr>
          <p:cNvPr id="3" name="Text Placeholder 2">
            <a:extLst>
              <a:ext uri="{FF2B5EF4-FFF2-40B4-BE49-F238E27FC236}">
                <a16:creationId xmlns:a16="http://schemas.microsoft.com/office/drawing/2014/main" id="{98202A45-82CA-F849-9833-64FE76F33FBB}"/>
              </a:ext>
            </a:extLst>
          </p:cNvPr>
          <p:cNvSpPr>
            <a:spLocks noGrp="1"/>
          </p:cNvSpPr>
          <p:nvPr>
            <p:ph type="body" idx="1"/>
          </p:nvPr>
        </p:nvSpPr>
        <p:spPr>
          <a:xfrm>
            <a:off x="838200" y="1082675"/>
            <a:ext cx="11017392" cy="4886046"/>
          </a:xfrm>
          <a:prstGeom prst="rect">
            <a:avLst/>
          </a:prstGeom>
        </p:spPr>
        <p:txBody>
          <a:bodyPr vert="horz" lIns="0" tIns="45720" rIns="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Slide Number Placeholder 5">
            <a:extLst>
              <a:ext uri="{FF2B5EF4-FFF2-40B4-BE49-F238E27FC236}">
                <a16:creationId xmlns:a16="http://schemas.microsoft.com/office/drawing/2014/main" id="{AD4FAC5C-3E01-4D48-B6F5-56A3F1CF5D34}"/>
              </a:ext>
            </a:extLst>
          </p:cNvPr>
          <p:cNvSpPr txBox="1">
            <a:spLocks/>
          </p:cNvSpPr>
          <p:nvPr userDrawn="1"/>
        </p:nvSpPr>
        <p:spPr>
          <a:xfrm>
            <a:off x="61335" y="6352737"/>
            <a:ext cx="461717" cy="409980"/>
          </a:xfrm>
          <a:prstGeom prst="rect">
            <a:avLst/>
          </a:prstGeom>
        </p:spPr>
        <p:txBody>
          <a:bodyPr vert="horz" lIns="91440" tIns="45720" rIns="91440" bIns="4572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A6463A8-C1CB-7342-B1C0-EEA602A6253C}" type="slidenum">
              <a:rPr lang="en-US" sz="1100" smtClean="0">
                <a:solidFill>
                  <a:schemeClr val="bg1">
                    <a:lumMod val="50000"/>
                  </a:schemeClr>
                </a:solidFill>
                <a:latin typeface="Arial" charset="0"/>
                <a:ea typeface="Arial" charset="0"/>
                <a:cs typeface="Arial" charset="0"/>
              </a:rPr>
              <a:pPr algn="r"/>
              <a:t>‹#›</a:t>
            </a:fld>
            <a:endParaRPr lang="en-US" sz="1100">
              <a:solidFill>
                <a:schemeClr val="bg1">
                  <a:lumMod val="50000"/>
                </a:schemeClr>
              </a:solidFill>
              <a:latin typeface="Arial" charset="0"/>
              <a:ea typeface="Arial" charset="0"/>
              <a:cs typeface="Arial" charset="0"/>
            </a:endParaRPr>
          </a:p>
        </p:txBody>
      </p:sp>
    </p:spTree>
    <p:extLst>
      <p:ext uri="{BB962C8B-B14F-4D97-AF65-F5344CB8AC3E}">
        <p14:creationId xmlns:p14="http://schemas.microsoft.com/office/powerpoint/2010/main" val="2453474049"/>
      </p:ext>
    </p:extLst>
  </p:cSld>
  <p:clrMap bg1="lt1" tx1="dk1" bg2="lt2" tx2="dk2" accent1="accent1" accent2="accent2" accent3="accent3" accent4="accent4" accent5="accent5" accent6="accent6" hlink="hlink" folHlink="folHlink"/>
  <p:sldLayoutIdLst>
    <p:sldLayoutId id="2147484676" r:id="rId1"/>
    <p:sldLayoutId id="2147484677" r:id="rId2"/>
    <p:sldLayoutId id="2147484678" r:id="rId3"/>
    <p:sldLayoutId id="2147484679" r:id="rId4"/>
    <p:sldLayoutId id="2147484680" r:id="rId5"/>
    <p:sldLayoutId id="2147484681" r:id="rId6"/>
    <p:sldLayoutId id="2147484682" r:id="rId7"/>
    <p:sldLayoutId id="2147484683" r:id="rId8"/>
    <p:sldLayoutId id="2147484684" r:id="rId9"/>
    <p:sldLayoutId id="2147484685" r:id="rId10"/>
    <p:sldLayoutId id="2147484686" r:id="rId11"/>
    <p:sldLayoutId id="2147484687" r:id="rId12"/>
    <p:sldLayoutId id="2147484688" r:id="rId13"/>
    <p:sldLayoutId id="2147484689" r:id="rId14"/>
    <p:sldLayoutId id="2147484690" r:id="rId15"/>
    <p:sldLayoutId id="2147484691" r:id="rId16"/>
    <p:sldLayoutId id="2147484693" r:id="rId17"/>
    <p:sldLayoutId id="2147484694" r:id="rId18"/>
    <p:sldLayoutId id="2147484695" r:id="rId19"/>
    <p:sldLayoutId id="2147484696" r:id="rId20"/>
    <p:sldLayoutId id="2147484697" r:id="rId21"/>
    <p:sldLayoutId id="2147484698" r:id="rId22"/>
    <p:sldLayoutId id="2147484754" r:id="rId23"/>
    <p:sldLayoutId id="2147484755" r:id="rId24"/>
    <p:sldLayoutId id="2147484756" r:id="rId25"/>
    <p:sldLayoutId id="2147484757" r:id="rId26"/>
    <p:sldLayoutId id="2147484758" r:id="rId27"/>
    <p:sldLayoutId id="2147484759" r:id="rId28"/>
    <p:sldLayoutId id="2147484760" r:id="rId29"/>
    <p:sldLayoutId id="2147484761" r:id="rId30"/>
    <p:sldLayoutId id="2147484762" r:id="rId31"/>
    <p:sldLayoutId id="2147484763" r:id="rId32"/>
    <p:sldLayoutId id="2147484764" r:id="rId33"/>
    <p:sldLayoutId id="2147484765" r:id="rId34"/>
    <p:sldLayoutId id="2147484766" r:id="rId35"/>
    <p:sldLayoutId id="2147484767" r:id="rId36"/>
    <p:sldLayoutId id="2147484768" r:id="rId37"/>
    <p:sldLayoutId id="2147484769" r:id="rId38"/>
    <p:sldLayoutId id="2147484770" r:id="rId39"/>
    <p:sldLayoutId id="2147484771" r:id="rId40"/>
  </p:sldLayoutIdLst>
  <p:transition>
    <p:fade/>
  </p:transition>
  <p:txStyles>
    <p:titleStyle>
      <a:lvl1pPr algn="l" defTabSz="914400" rtl="0" eaLnBrk="1" latinLnBrk="0" hangingPunct="1">
        <a:lnSpc>
          <a:spcPct val="100000"/>
        </a:lnSpc>
        <a:spcBef>
          <a:spcPct val="0"/>
        </a:spcBef>
        <a:buNone/>
        <a:defRPr sz="2400" b="1" kern="1200">
          <a:solidFill>
            <a:schemeClr val="tx1">
              <a:lumMod val="50000"/>
            </a:schemeClr>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100000"/>
        </a:lnSpc>
        <a:spcBef>
          <a:spcPts val="10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00000"/>
        </a:lnSpc>
        <a:spcBef>
          <a:spcPts val="500"/>
        </a:spcBef>
        <a:buFont typeface="System Font Regular"/>
        <a:buChar char="–"/>
        <a:defRPr sz="1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00000"/>
        </a:lnSpc>
        <a:spcBef>
          <a:spcPts val="500"/>
        </a:spcBef>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00000"/>
        </a:lnSpc>
        <a:spcBef>
          <a:spcPts val="500"/>
        </a:spcBef>
        <a:buFont typeface="System Font Regular"/>
        <a:buChar char="–"/>
        <a:defRPr sz="14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00000"/>
        </a:lnSpc>
        <a:spcBef>
          <a:spcPts val="500"/>
        </a:spcBef>
        <a:buFont typeface="Arial" panose="020B0604020202020204" pitchFamily="34" charset="0"/>
        <a:buChar char="•"/>
        <a:defRPr sz="12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528">
          <p15:clr>
            <a:srgbClr val="F26B43"/>
          </p15:clr>
        </p15:guide>
        <p15:guide id="4" pos="7152">
          <p15:clr>
            <a:srgbClr val="F26B43"/>
          </p15:clr>
        </p15:guide>
        <p15:guide id="5" orient="horz" pos="96">
          <p15:clr>
            <a:srgbClr val="F26B43"/>
          </p15:clr>
        </p15:guide>
        <p15:guide id="6" orient="horz" pos="528">
          <p15:clr>
            <a:srgbClr val="F26B43"/>
          </p15:clr>
        </p15:guide>
        <p15:guide id="7" orient="horz" pos="672">
          <p15:clr>
            <a:srgbClr val="F26B43"/>
          </p15:clr>
        </p15:guide>
        <p15:guide id="8" orient="horz" pos="3816">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C6252EC-074D-ED0B-F8F9-590C74D2443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96D92E0-EF29-D709-C98A-1162C035CDB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C8AD2C-35B9-3042-CF82-A9C55E22792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a:extLst>
              <a:ext uri="{FF2B5EF4-FFF2-40B4-BE49-F238E27FC236}">
                <a16:creationId xmlns:a16="http://schemas.microsoft.com/office/drawing/2014/main" id="{6173F623-9DD8-639C-2241-CF1337C4BB5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2A1869E-4578-AF38-1CA5-CCCB66143EE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2B88B6C-3AE7-4740-AB28-8F4E8A23725F}" type="slidenum">
              <a:rPr lang="en-US" smtClean="0"/>
              <a:t>‹#›</a:t>
            </a:fld>
            <a:endParaRPr lang="en-US"/>
          </a:p>
        </p:txBody>
      </p:sp>
    </p:spTree>
    <p:extLst>
      <p:ext uri="{BB962C8B-B14F-4D97-AF65-F5344CB8AC3E}">
        <p14:creationId xmlns:p14="http://schemas.microsoft.com/office/powerpoint/2010/main" val="62228483"/>
      </p:ext>
    </p:extLst>
  </p:cSld>
  <p:clrMap bg1="lt1" tx1="dk1" bg2="lt2" tx2="dk2" accent1="accent1" accent2="accent2" accent3="accent3" accent4="accent4" accent5="accent5" accent6="accent6" hlink="hlink" folHlink="folHlink"/>
  <p:sldLayoutIdLst>
    <p:sldLayoutId id="2147484704" r:id="rId1"/>
    <p:sldLayoutId id="2147484705" r:id="rId2"/>
    <p:sldLayoutId id="2147484706" r:id="rId3"/>
    <p:sldLayoutId id="2147484707" r:id="rId4"/>
    <p:sldLayoutId id="2147484708" r:id="rId5"/>
    <p:sldLayoutId id="2147484709" r:id="rId6"/>
    <p:sldLayoutId id="2147484710" r:id="rId7"/>
    <p:sldLayoutId id="2147484711" r:id="rId8"/>
    <p:sldLayoutId id="2147484712" r:id="rId9"/>
    <p:sldLayoutId id="2147484713" r:id="rId10"/>
    <p:sldLayoutId id="2147484714"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6236E48-AA8C-C96C-89E1-09FE8C70B2B8}"/>
              </a:ext>
            </a:extLst>
          </p:cNvPr>
          <p:cNvPicPr/>
          <p:nvPr userDrawn="1"/>
        </p:nvPicPr>
        <p:blipFill>
          <a:blip r:embed="rId10">
            <a:extLst>
              <a:ext uri="{28A0092B-C50C-407E-A947-70E740481C1C}">
                <a14:useLocalDpi xmlns:a14="http://schemas.microsoft.com/office/drawing/2010/main" val="0"/>
              </a:ext>
            </a:extLst>
          </a:blip>
          <a:srcRect/>
          <a:stretch/>
        </p:blipFill>
        <p:spPr>
          <a:xfrm>
            <a:off x="0" y="-7974"/>
            <a:ext cx="12206176" cy="6865974"/>
          </a:xfrm>
          <a:prstGeom prst="rect">
            <a:avLst/>
          </a:prstGeom>
        </p:spPr>
      </p:pic>
      <p:sp>
        <p:nvSpPr>
          <p:cNvPr id="2" name="Title Placeholder 1">
            <a:extLst>
              <a:ext uri="{FF2B5EF4-FFF2-40B4-BE49-F238E27FC236}">
                <a16:creationId xmlns:a16="http://schemas.microsoft.com/office/drawing/2014/main" id="{A7BD9AF9-7856-724A-B906-64D4073A7223}"/>
              </a:ext>
            </a:extLst>
          </p:cNvPr>
          <p:cNvSpPr>
            <a:spLocks noGrp="1"/>
          </p:cNvSpPr>
          <p:nvPr>
            <p:ph type="title"/>
          </p:nvPr>
        </p:nvSpPr>
        <p:spPr>
          <a:xfrm>
            <a:off x="838200" y="159385"/>
            <a:ext cx="11017391" cy="675005"/>
          </a:xfrm>
          <a:prstGeom prst="rect">
            <a:avLst/>
          </a:prstGeom>
        </p:spPr>
        <p:txBody>
          <a:bodyPr vert="horz" lIns="0" tIns="45720" rIns="91440" bIns="45720" rtlCol="0" anchor="ctr">
            <a:noAutofit/>
          </a:bodyPr>
          <a:lstStyle/>
          <a:p>
            <a:r>
              <a:rPr lang="en-US"/>
              <a:t>Click to edit Master title style</a:t>
            </a:r>
          </a:p>
        </p:txBody>
      </p:sp>
      <p:sp>
        <p:nvSpPr>
          <p:cNvPr id="3" name="Text Placeholder 2">
            <a:extLst>
              <a:ext uri="{FF2B5EF4-FFF2-40B4-BE49-F238E27FC236}">
                <a16:creationId xmlns:a16="http://schemas.microsoft.com/office/drawing/2014/main" id="{98202A45-82CA-F849-9833-64FE76F33FBB}"/>
              </a:ext>
            </a:extLst>
          </p:cNvPr>
          <p:cNvSpPr>
            <a:spLocks noGrp="1"/>
          </p:cNvSpPr>
          <p:nvPr>
            <p:ph type="body" idx="1"/>
          </p:nvPr>
        </p:nvSpPr>
        <p:spPr>
          <a:xfrm>
            <a:off x="838200" y="1082675"/>
            <a:ext cx="11017392" cy="4886046"/>
          </a:xfrm>
          <a:prstGeom prst="rect">
            <a:avLst/>
          </a:prstGeom>
        </p:spPr>
        <p:txBody>
          <a:bodyPr vert="horz" lIns="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5">
            <a:extLst>
              <a:ext uri="{FF2B5EF4-FFF2-40B4-BE49-F238E27FC236}">
                <a16:creationId xmlns:a16="http://schemas.microsoft.com/office/drawing/2014/main" id="{76EF72E7-480B-3055-AF22-D57D19FA3F18}"/>
              </a:ext>
            </a:extLst>
          </p:cNvPr>
          <p:cNvSpPr txBox="1">
            <a:spLocks/>
          </p:cNvSpPr>
          <p:nvPr userDrawn="1"/>
        </p:nvSpPr>
        <p:spPr>
          <a:xfrm>
            <a:off x="61335" y="6352737"/>
            <a:ext cx="461717" cy="409980"/>
          </a:xfrm>
          <a:prstGeom prst="rect">
            <a:avLst/>
          </a:prstGeom>
        </p:spPr>
        <p:txBody>
          <a:bodyPr vert="horz" lIns="91440" tIns="45720" rIns="91440" bIns="4572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A6463A8-C1CB-7342-B1C0-EEA602A6253C}" type="slidenum">
              <a:rPr lang="en-US" sz="1100" smtClean="0">
                <a:solidFill>
                  <a:schemeClr val="bg1">
                    <a:lumMod val="50000"/>
                  </a:schemeClr>
                </a:solidFill>
                <a:latin typeface="Arial" charset="0"/>
                <a:ea typeface="Arial" charset="0"/>
                <a:cs typeface="Arial" charset="0"/>
              </a:rPr>
              <a:pPr algn="r"/>
              <a:t>‹#›</a:t>
            </a:fld>
            <a:endParaRPr lang="en-US" sz="1100">
              <a:solidFill>
                <a:schemeClr val="bg1">
                  <a:lumMod val="50000"/>
                </a:schemeClr>
              </a:solidFill>
              <a:latin typeface="Arial" charset="0"/>
              <a:ea typeface="Arial" charset="0"/>
              <a:cs typeface="Arial" charset="0"/>
            </a:endParaRPr>
          </a:p>
        </p:txBody>
      </p:sp>
      <p:sp>
        <p:nvSpPr>
          <p:cNvPr id="6" name="TextBox 30">
            <a:extLst>
              <a:ext uri="{FF2B5EF4-FFF2-40B4-BE49-F238E27FC236}">
                <a16:creationId xmlns:a16="http://schemas.microsoft.com/office/drawing/2014/main" id="{91100422-40A0-4914-BA99-C4F9F9CCFAD7}"/>
              </a:ext>
            </a:extLst>
          </p:cNvPr>
          <p:cNvSpPr txBox="1"/>
          <p:nvPr userDrawn="1"/>
        </p:nvSpPr>
        <p:spPr>
          <a:xfrm>
            <a:off x="395727" y="6467829"/>
            <a:ext cx="1238925" cy="200055"/>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700" b="0">
                <a:solidFill>
                  <a:schemeClr val="bg1">
                    <a:lumMod val="50000"/>
                  </a:schemeClr>
                </a:solidFill>
              </a:rPr>
              <a:t>|   RESTRICTED</a:t>
            </a:r>
          </a:p>
        </p:txBody>
      </p:sp>
    </p:spTree>
    <p:extLst>
      <p:ext uri="{BB962C8B-B14F-4D97-AF65-F5344CB8AC3E}">
        <p14:creationId xmlns:p14="http://schemas.microsoft.com/office/powerpoint/2010/main" val="211091850"/>
      </p:ext>
    </p:extLst>
  </p:cSld>
  <p:clrMap bg1="lt1" tx1="dk1" bg2="lt2" tx2="dk2" accent1="accent1" accent2="accent2" accent3="accent3" accent4="accent4" accent5="accent5" accent6="accent6" hlink="hlink" folHlink="folHlink"/>
  <p:sldLayoutIdLst>
    <p:sldLayoutId id="2147484623" r:id="rId1"/>
    <p:sldLayoutId id="2147484597" r:id="rId2"/>
    <p:sldLayoutId id="2147484595" r:id="rId3"/>
    <p:sldLayoutId id="2147484596" r:id="rId4"/>
    <p:sldLayoutId id="2147484602" r:id="rId5"/>
    <p:sldLayoutId id="2147484700" r:id="rId6"/>
    <p:sldLayoutId id="2147484600" r:id="rId7"/>
    <p:sldLayoutId id="2147484601" r:id="rId8"/>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xStyles>
    <p:titleStyle>
      <a:lvl1pPr algn="l" defTabSz="914400" rtl="0" eaLnBrk="1" latinLnBrk="0" hangingPunct="1">
        <a:lnSpc>
          <a:spcPct val="90000"/>
        </a:lnSpc>
        <a:spcBef>
          <a:spcPct val="0"/>
        </a:spcBef>
        <a:buNone/>
        <a:defRPr sz="2400" b="1" kern="1200">
          <a:solidFill>
            <a:schemeClr val="tx1">
              <a:lumMod val="50000"/>
            </a:schemeClr>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100000"/>
        </a:lnSpc>
        <a:spcBef>
          <a:spcPts val="10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00000"/>
        </a:lnSpc>
        <a:spcBef>
          <a:spcPts val="500"/>
        </a:spcBef>
        <a:buFont typeface="System Font Regular"/>
        <a:buChar char="–"/>
        <a:defRPr sz="1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00000"/>
        </a:lnSpc>
        <a:spcBef>
          <a:spcPts val="500"/>
        </a:spcBef>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00000"/>
        </a:lnSpc>
        <a:spcBef>
          <a:spcPts val="500"/>
        </a:spcBef>
        <a:buFont typeface="System Font Regular"/>
        <a:buChar char="–"/>
        <a:defRPr sz="14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00000"/>
        </a:lnSpc>
        <a:spcBef>
          <a:spcPts val="500"/>
        </a:spcBef>
        <a:buFont typeface="Arial" panose="020B0604020202020204" pitchFamily="34" charset="0"/>
        <a:buChar char="•"/>
        <a:defRPr sz="12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528">
          <p15:clr>
            <a:srgbClr val="F26B43"/>
          </p15:clr>
        </p15:guide>
        <p15:guide id="4" pos="7152">
          <p15:clr>
            <a:srgbClr val="F26B43"/>
          </p15:clr>
        </p15:guide>
        <p15:guide id="5" orient="horz" pos="96">
          <p15:clr>
            <a:srgbClr val="F26B43"/>
          </p15:clr>
        </p15:guide>
        <p15:guide id="6" orient="horz" pos="528">
          <p15:clr>
            <a:srgbClr val="F26B43"/>
          </p15:clr>
        </p15:guide>
        <p15:guide id="7" orient="horz" pos="672">
          <p15:clr>
            <a:srgbClr val="F26B43"/>
          </p15:clr>
        </p15:guide>
        <p15:guide id="8" orient="horz" pos="3816">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C1D2B0C-EE8F-ECF9-7602-61E07688EAFC}"/>
              </a:ext>
            </a:extLst>
          </p:cNvPr>
          <p:cNvPicPr>
            <a:picLocks/>
          </p:cNvPicPr>
          <p:nvPr userDrawn="1"/>
        </p:nvPicPr>
        <p:blipFill>
          <a:blip r:embed="rId26">
            <a:extLst>
              <a:ext uri="{28A0092B-C50C-407E-A947-70E740481C1C}">
                <a14:useLocalDpi xmlns:a14="http://schemas.microsoft.com/office/drawing/2010/main" val="0"/>
              </a:ext>
            </a:extLst>
          </a:blip>
          <a:srcRect/>
          <a:stretch/>
        </p:blipFill>
        <p:spPr>
          <a:xfrm>
            <a:off x="0" y="889"/>
            <a:ext cx="12206176" cy="6865974"/>
          </a:xfrm>
          <a:prstGeom prst="rect">
            <a:avLst/>
          </a:prstGeom>
        </p:spPr>
      </p:pic>
      <p:sp>
        <p:nvSpPr>
          <p:cNvPr id="2" name="Title Placeholder 1">
            <a:extLst>
              <a:ext uri="{FF2B5EF4-FFF2-40B4-BE49-F238E27FC236}">
                <a16:creationId xmlns:a16="http://schemas.microsoft.com/office/drawing/2014/main" id="{A7BD9AF9-7856-724A-B906-64D4073A7223}"/>
              </a:ext>
            </a:extLst>
          </p:cNvPr>
          <p:cNvSpPr>
            <a:spLocks noGrp="1"/>
          </p:cNvSpPr>
          <p:nvPr>
            <p:ph type="title"/>
          </p:nvPr>
        </p:nvSpPr>
        <p:spPr>
          <a:xfrm>
            <a:off x="838200" y="159385"/>
            <a:ext cx="11017391" cy="675005"/>
          </a:xfrm>
          <a:prstGeom prst="rect">
            <a:avLst/>
          </a:prstGeom>
        </p:spPr>
        <p:txBody>
          <a:bodyPr vert="horz" lIns="0" tIns="45720" rIns="0" bIns="45720" rtlCol="0" anchor="ctr">
            <a:noAutofit/>
          </a:bodyPr>
          <a:lstStyle/>
          <a:p>
            <a:r>
              <a:rPr lang="en-US"/>
              <a:t>Click to edit Master title style</a:t>
            </a:r>
          </a:p>
        </p:txBody>
      </p:sp>
      <p:sp>
        <p:nvSpPr>
          <p:cNvPr id="3" name="Text Placeholder 2">
            <a:extLst>
              <a:ext uri="{FF2B5EF4-FFF2-40B4-BE49-F238E27FC236}">
                <a16:creationId xmlns:a16="http://schemas.microsoft.com/office/drawing/2014/main" id="{98202A45-82CA-F849-9833-64FE76F33FBB}"/>
              </a:ext>
            </a:extLst>
          </p:cNvPr>
          <p:cNvSpPr>
            <a:spLocks noGrp="1"/>
          </p:cNvSpPr>
          <p:nvPr>
            <p:ph type="body" idx="1"/>
          </p:nvPr>
        </p:nvSpPr>
        <p:spPr>
          <a:xfrm>
            <a:off x="838200" y="1082675"/>
            <a:ext cx="11017392" cy="4886046"/>
          </a:xfrm>
          <a:prstGeom prst="rect">
            <a:avLst/>
          </a:prstGeom>
        </p:spPr>
        <p:txBody>
          <a:bodyPr vert="horz" lIns="0" tIns="45720" rIns="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Slide Number Placeholder 5">
            <a:extLst>
              <a:ext uri="{FF2B5EF4-FFF2-40B4-BE49-F238E27FC236}">
                <a16:creationId xmlns:a16="http://schemas.microsoft.com/office/drawing/2014/main" id="{AD4FAC5C-3E01-4D48-B6F5-56A3F1CF5D34}"/>
              </a:ext>
            </a:extLst>
          </p:cNvPr>
          <p:cNvSpPr txBox="1">
            <a:spLocks/>
          </p:cNvSpPr>
          <p:nvPr userDrawn="1"/>
        </p:nvSpPr>
        <p:spPr>
          <a:xfrm>
            <a:off x="61335" y="6352737"/>
            <a:ext cx="461717" cy="409980"/>
          </a:xfrm>
          <a:prstGeom prst="rect">
            <a:avLst/>
          </a:prstGeom>
        </p:spPr>
        <p:txBody>
          <a:bodyPr vert="horz" lIns="91440" tIns="45720" rIns="91440" bIns="4572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A6463A8-C1CB-7342-B1C0-EEA602A6253C}" type="slidenum">
              <a:rPr lang="en-US" sz="1100" smtClean="0">
                <a:solidFill>
                  <a:schemeClr val="bg1">
                    <a:lumMod val="50000"/>
                  </a:schemeClr>
                </a:solidFill>
                <a:latin typeface="Arial" charset="0"/>
                <a:ea typeface="Arial" charset="0"/>
                <a:cs typeface="Arial" charset="0"/>
              </a:rPr>
              <a:pPr algn="r"/>
              <a:t>‹#›</a:t>
            </a:fld>
            <a:endParaRPr lang="en-US" sz="1100">
              <a:solidFill>
                <a:schemeClr val="bg1">
                  <a:lumMod val="50000"/>
                </a:schemeClr>
              </a:solidFill>
              <a:latin typeface="Arial" charset="0"/>
              <a:ea typeface="Arial" charset="0"/>
              <a:cs typeface="Arial" charset="0"/>
            </a:endParaRPr>
          </a:p>
        </p:txBody>
      </p:sp>
    </p:spTree>
    <p:extLst>
      <p:ext uri="{BB962C8B-B14F-4D97-AF65-F5344CB8AC3E}">
        <p14:creationId xmlns:p14="http://schemas.microsoft.com/office/powerpoint/2010/main" val="2382716993"/>
      </p:ext>
    </p:extLst>
  </p:cSld>
  <p:clrMap bg1="lt1" tx1="dk1" bg2="lt2" tx2="dk2" accent1="accent1" accent2="accent2" accent3="accent3" accent4="accent4" accent5="accent5" accent6="accent6" hlink="hlink" folHlink="folHlink"/>
  <p:sldLayoutIdLst>
    <p:sldLayoutId id="2147484716" r:id="rId1"/>
    <p:sldLayoutId id="2147484717" r:id="rId2"/>
    <p:sldLayoutId id="2147484718" r:id="rId3"/>
    <p:sldLayoutId id="2147484719" r:id="rId4"/>
    <p:sldLayoutId id="2147484720" r:id="rId5"/>
    <p:sldLayoutId id="2147484721" r:id="rId6"/>
    <p:sldLayoutId id="2147484722" r:id="rId7"/>
    <p:sldLayoutId id="2147484723" r:id="rId8"/>
    <p:sldLayoutId id="2147484724" r:id="rId9"/>
    <p:sldLayoutId id="2147484725" r:id="rId10"/>
    <p:sldLayoutId id="2147484726" r:id="rId11"/>
    <p:sldLayoutId id="2147484727" r:id="rId12"/>
    <p:sldLayoutId id="2147484728" r:id="rId13"/>
    <p:sldLayoutId id="2147484729" r:id="rId14"/>
    <p:sldLayoutId id="2147484730" r:id="rId15"/>
    <p:sldLayoutId id="2147484731" r:id="rId16"/>
    <p:sldLayoutId id="2147484732" r:id="rId17"/>
    <p:sldLayoutId id="2147484733" r:id="rId18"/>
    <p:sldLayoutId id="2147484734" r:id="rId19"/>
    <p:sldLayoutId id="2147484735" r:id="rId20"/>
    <p:sldLayoutId id="2147484736" r:id="rId21"/>
    <p:sldLayoutId id="2147484737" r:id="rId22"/>
    <p:sldLayoutId id="2147484738" r:id="rId23"/>
    <p:sldLayoutId id="2147484739" r:id="rId24"/>
  </p:sldLayoutIdLst>
  <p:transition>
    <p:fade/>
  </p:transition>
  <p:txStyles>
    <p:titleStyle>
      <a:lvl1pPr algn="l" defTabSz="914400" rtl="0" eaLnBrk="1" latinLnBrk="0" hangingPunct="1">
        <a:lnSpc>
          <a:spcPct val="100000"/>
        </a:lnSpc>
        <a:spcBef>
          <a:spcPct val="0"/>
        </a:spcBef>
        <a:buNone/>
        <a:defRPr sz="2400" b="1" kern="1200">
          <a:solidFill>
            <a:srgbClr val="000000"/>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100000"/>
        </a:lnSpc>
        <a:spcBef>
          <a:spcPts val="10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00000"/>
        </a:lnSpc>
        <a:spcBef>
          <a:spcPts val="500"/>
        </a:spcBef>
        <a:buFont typeface="System Font Regular"/>
        <a:buChar char="–"/>
        <a:defRPr sz="1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00000"/>
        </a:lnSpc>
        <a:spcBef>
          <a:spcPts val="500"/>
        </a:spcBef>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00000"/>
        </a:lnSpc>
        <a:spcBef>
          <a:spcPts val="500"/>
        </a:spcBef>
        <a:buFont typeface="System Font Regular"/>
        <a:buChar char="–"/>
        <a:defRPr sz="14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00000"/>
        </a:lnSpc>
        <a:spcBef>
          <a:spcPts val="500"/>
        </a:spcBef>
        <a:buFont typeface="Arial" panose="020B0604020202020204" pitchFamily="34" charset="0"/>
        <a:buChar char="•"/>
        <a:defRPr sz="12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528">
          <p15:clr>
            <a:srgbClr val="F26B43"/>
          </p15:clr>
        </p15:guide>
        <p15:guide id="4" pos="7152">
          <p15:clr>
            <a:srgbClr val="F26B43"/>
          </p15:clr>
        </p15:guide>
        <p15:guide id="5" orient="horz" pos="96">
          <p15:clr>
            <a:srgbClr val="F26B43"/>
          </p15:clr>
        </p15:guide>
        <p15:guide id="6" orient="horz" pos="528">
          <p15:clr>
            <a:srgbClr val="F26B43"/>
          </p15:clr>
        </p15:guide>
        <p15:guide id="7" orient="horz" pos="672">
          <p15:clr>
            <a:srgbClr val="F26B43"/>
          </p15:clr>
        </p15:guide>
        <p15:guide id="8" orient="horz" pos="3816">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0F72599-B551-EE67-6163-6A51DA3AA2F4}"/>
              </a:ext>
            </a:extLst>
          </p:cNvPr>
          <p:cNvPicPr>
            <a:picLocks/>
          </p:cNvPicPr>
          <p:nvPr userDrawn="1"/>
        </p:nvPicPr>
        <p:blipFill>
          <a:blip r:embed="rId13">
            <a:extLst>
              <a:ext uri="{28A0092B-C50C-407E-A947-70E740481C1C}">
                <a14:useLocalDpi xmlns:a14="http://schemas.microsoft.com/office/drawing/2010/main" val="0"/>
              </a:ext>
            </a:extLst>
          </a:blip>
          <a:srcRect/>
          <a:stretch/>
        </p:blipFill>
        <p:spPr>
          <a:xfrm>
            <a:off x="0" y="889"/>
            <a:ext cx="12206176" cy="6865974"/>
          </a:xfrm>
          <a:prstGeom prst="rect">
            <a:avLst/>
          </a:prstGeom>
        </p:spPr>
      </p:pic>
      <p:sp>
        <p:nvSpPr>
          <p:cNvPr id="2" name="Title Placeholder 1">
            <a:extLst>
              <a:ext uri="{FF2B5EF4-FFF2-40B4-BE49-F238E27FC236}">
                <a16:creationId xmlns:a16="http://schemas.microsoft.com/office/drawing/2014/main" id="{A7BD9AF9-7856-724A-B906-64D4073A7223}"/>
              </a:ext>
            </a:extLst>
          </p:cNvPr>
          <p:cNvSpPr>
            <a:spLocks noGrp="1"/>
          </p:cNvSpPr>
          <p:nvPr>
            <p:ph type="title"/>
          </p:nvPr>
        </p:nvSpPr>
        <p:spPr>
          <a:xfrm>
            <a:off x="838200" y="159385"/>
            <a:ext cx="11017391" cy="675005"/>
          </a:xfrm>
          <a:prstGeom prst="rect">
            <a:avLst/>
          </a:prstGeom>
        </p:spPr>
        <p:txBody>
          <a:bodyPr vert="horz" lIns="0" tIns="45720" rIns="0" bIns="45720" rtlCol="0" anchor="ctr">
            <a:noAutofit/>
          </a:bodyPr>
          <a:lstStyle/>
          <a:p>
            <a:r>
              <a:rPr lang="en-US"/>
              <a:t>Click to edit Master title style</a:t>
            </a:r>
          </a:p>
        </p:txBody>
      </p:sp>
      <p:sp>
        <p:nvSpPr>
          <p:cNvPr id="3" name="Text Placeholder 2">
            <a:extLst>
              <a:ext uri="{FF2B5EF4-FFF2-40B4-BE49-F238E27FC236}">
                <a16:creationId xmlns:a16="http://schemas.microsoft.com/office/drawing/2014/main" id="{98202A45-82CA-F849-9833-64FE76F33FBB}"/>
              </a:ext>
            </a:extLst>
          </p:cNvPr>
          <p:cNvSpPr>
            <a:spLocks noGrp="1"/>
          </p:cNvSpPr>
          <p:nvPr>
            <p:ph type="body" idx="1"/>
          </p:nvPr>
        </p:nvSpPr>
        <p:spPr>
          <a:xfrm>
            <a:off x="838200" y="1082675"/>
            <a:ext cx="11017392" cy="4886046"/>
          </a:xfrm>
          <a:prstGeom prst="rect">
            <a:avLst/>
          </a:prstGeom>
        </p:spPr>
        <p:txBody>
          <a:bodyPr vert="horz" lIns="0" tIns="45720" rIns="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Slide Number Placeholder 5">
            <a:extLst>
              <a:ext uri="{FF2B5EF4-FFF2-40B4-BE49-F238E27FC236}">
                <a16:creationId xmlns:a16="http://schemas.microsoft.com/office/drawing/2014/main" id="{AD4FAC5C-3E01-4D48-B6F5-56A3F1CF5D34}"/>
              </a:ext>
            </a:extLst>
          </p:cNvPr>
          <p:cNvSpPr txBox="1">
            <a:spLocks/>
          </p:cNvSpPr>
          <p:nvPr userDrawn="1"/>
        </p:nvSpPr>
        <p:spPr>
          <a:xfrm>
            <a:off x="61335" y="6352737"/>
            <a:ext cx="461717" cy="409980"/>
          </a:xfrm>
          <a:prstGeom prst="rect">
            <a:avLst/>
          </a:prstGeom>
        </p:spPr>
        <p:txBody>
          <a:bodyPr vert="horz" lIns="91440" tIns="45720" rIns="91440" bIns="4572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A6463A8-C1CB-7342-B1C0-EEA602A6253C}" type="slidenum">
              <a:rPr lang="en-US" sz="1100" b="0" i="0" smtClean="0">
                <a:solidFill>
                  <a:schemeClr val="bg1">
                    <a:lumMod val="50000"/>
                  </a:schemeClr>
                </a:solidFill>
                <a:latin typeface="Avenir Next LT Pro" panose="020B0504020202020204" pitchFamily="34" charset="77"/>
                <a:ea typeface="Arial" charset="0"/>
                <a:cs typeface="Arial" charset="0"/>
              </a:rPr>
              <a:pPr algn="r"/>
              <a:t>‹#›</a:t>
            </a:fld>
            <a:endParaRPr lang="en-US" sz="1100" b="0" i="0">
              <a:solidFill>
                <a:schemeClr val="bg1">
                  <a:lumMod val="50000"/>
                </a:schemeClr>
              </a:solidFill>
              <a:latin typeface="Avenir Next LT Pro" panose="020B0504020202020204" pitchFamily="34" charset="77"/>
              <a:ea typeface="Arial" charset="0"/>
              <a:cs typeface="Arial" charset="0"/>
            </a:endParaRPr>
          </a:p>
        </p:txBody>
      </p:sp>
    </p:spTree>
    <p:extLst>
      <p:ext uri="{BB962C8B-B14F-4D97-AF65-F5344CB8AC3E}">
        <p14:creationId xmlns:p14="http://schemas.microsoft.com/office/powerpoint/2010/main" val="400467065"/>
      </p:ext>
    </p:extLst>
  </p:cSld>
  <p:clrMap bg1="lt1" tx1="dk1" bg2="lt2" tx2="dk2" accent1="accent1" accent2="accent2" accent3="accent3" accent4="accent4" accent5="accent5" accent6="accent6" hlink="hlink" folHlink="folHlink"/>
  <p:sldLayoutIdLst>
    <p:sldLayoutId id="2147484742" r:id="rId1"/>
    <p:sldLayoutId id="2147484743" r:id="rId2"/>
    <p:sldLayoutId id="2147484744" r:id="rId3"/>
    <p:sldLayoutId id="2147484745" r:id="rId4"/>
    <p:sldLayoutId id="2147484746" r:id="rId5"/>
    <p:sldLayoutId id="2147484747" r:id="rId6"/>
    <p:sldLayoutId id="2147484748" r:id="rId7"/>
    <p:sldLayoutId id="2147484749" r:id="rId8"/>
    <p:sldLayoutId id="2147484750" r:id="rId9"/>
    <p:sldLayoutId id="2147484751" r:id="rId10"/>
    <p:sldLayoutId id="2147484752" r:id="rId11"/>
  </p:sldLayoutIdLst>
  <p:transition>
    <p:fade/>
  </p:transition>
  <p:txStyles>
    <p:titleStyle>
      <a:lvl1pPr algn="l" defTabSz="914400" rtl="0" eaLnBrk="1" latinLnBrk="0" hangingPunct="1">
        <a:lnSpc>
          <a:spcPct val="100000"/>
        </a:lnSpc>
        <a:spcBef>
          <a:spcPct val="0"/>
        </a:spcBef>
        <a:buNone/>
        <a:defRPr sz="2400" b="1" kern="1200">
          <a:solidFill>
            <a:srgbClr val="000000"/>
          </a:solidFill>
          <a:latin typeface="Avenir Next LT Pro" panose="020B0504020202020204" pitchFamily="34" charset="77"/>
          <a:ea typeface="+mj-ea"/>
          <a:cs typeface="Arial" panose="020B0604020202020204" pitchFamily="34" charset="0"/>
        </a:defRPr>
      </a:lvl1pPr>
    </p:titleStyle>
    <p:bodyStyle>
      <a:lvl1pPr marL="228600" indent="-228600" algn="l" defTabSz="914400" rtl="0" eaLnBrk="1" latinLnBrk="0" hangingPunct="1">
        <a:lnSpc>
          <a:spcPct val="100000"/>
        </a:lnSpc>
        <a:spcBef>
          <a:spcPts val="1000"/>
        </a:spcBef>
        <a:buFont typeface="Arial" panose="020B0604020202020204" pitchFamily="34" charset="0"/>
        <a:buChar char="•"/>
        <a:defRPr sz="2000" b="0" i="0" kern="1200">
          <a:solidFill>
            <a:schemeClr val="tx1"/>
          </a:solidFill>
          <a:latin typeface="Avenir Next LT Pro" panose="020B0504020202020204" pitchFamily="34" charset="77"/>
          <a:ea typeface="+mn-ea"/>
          <a:cs typeface="Arial" panose="020B0604020202020204" pitchFamily="34" charset="0"/>
        </a:defRPr>
      </a:lvl1pPr>
      <a:lvl2pPr marL="685800" indent="-228600" algn="l" defTabSz="914400" rtl="0" eaLnBrk="1" latinLnBrk="0" hangingPunct="1">
        <a:lnSpc>
          <a:spcPct val="100000"/>
        </a:lnSpc>
        <a:spcBef>
          <a:spcPts val="500"/>
        </a:spcBef>
        <a:buFont typeface="System Font Regular"/>
        <a:buChar char="–"/>
        <a:defRPr sz="1800" b="0" i="0" kern="1200">
          <a:solidFill>
            <a:schemeClr val="tx1"/>
          </a:solidFill>
          <a:latin typeface="Avenir Next LT Pro" panose="020B0504020202020204" pitchFamily="34" charset="77"/>
          <a:ea typeface="+mn-ea"/>
          <a:cs typeface="Arial" panose="020B0604020202020204" pitchFamily="34" charset="0"/>
        </a:defRPr>
      </a:lvl2pPr>
      <a:lvl3pPr marL="1143000" indent="-228600" algn="l" defTabSz="914400" rtl="0" eaLnBrk="1" latinLnBrk="0" hangingPunct="1">
        <a:lnSpc>
          <a:spcPct val="100000"/>
        </a:lnSpc>
        <a:spcBef>
          <a:spcPts val="500"/>
        </a:spcBef>
        <a:buFont typeface="Arial" panose="020B0604020202020204" pitchFamily="34" charset="0"/>
        <a:buChar char="•"/>
        <a:defRPr sz="1600" b="0" i="0" kern="1200">
          <a:solidFill>
            <a:schemeClr val="tx1"/>
          </a:solidFill>
          <a:latin typeface="Avenir Next LT Pro" panose="020B0504020202020204" pitchFamily="34" charset="77"/>
          <a:ea typeface="+mn-ea"/>
          <a:cs typeface="Arial" panose="020B0604020202020204" pitchFamily="34" charset="0"/>
        </a:defRPr>
      </a:lvl3pPr>
      <a:lvl4pPr marL="1600200" indent="-228600" algn="l" defTabSz="914400" rtl="0" eaLnBrk="1" latinLnBrk="0" hangingPunct="1">
        <a:lnSpc>
          <a:spcPct val="100000"/>
        </a:lnSpc>
        <a:spcBef>
          <a:spcPts val="500"/>
        </a:spcBef>
        <a:buFont typeface="System Font Regular"/>
        <a:buChar char="–"/>
        <a:defRPr sz="1400" b="0" i="0" kern="1200">
          <a:solidFill>
            <a:schemeClr val="tx1"/>
          </a:solidFill>
          <a:latin typeface="Avenir Next LT Pro" panose="020B0504020202020204" pitchFamily="34" charset="77"/>
          <a:ea typeface="+mn-ea"/>
          <a:cs typeface="Arial" panose="020B0604020202020204" pitchFamily="34" charset="0"/>
        </a:defRPr>
      </a:lvl4pPr>
      <a:lvl5pPr marL="2057400" indent="-228600" algn="l" defTabSz="914400" rtl="0" eaLnBrk="1" latinLnBrk="0" hangingPunct="1">
        <a:lnSpc>
          <a:spcPct val="100000"/>
        </a:lnSpc>
        <a:spcBef>
          <a:spcPts val="500"/>
        </a:spcBef>
        <a:buFont typeface="Arial" panose="020B0604020202020204" pitchFamily="34" charset="0"/>
        <a:buChar char="•"/>
        <a:defRPr sz="1200" b="0" i="0" kern="1200">
          <a:solidFill>
            <a:schemeClr val="tx1"/>
          </a:solidFill>
          <a:latin typeface="Avenir Next LT Pro" panose="020B0504020202020204" pitchFamily="34" charset="77"/>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528">
          <p15:clr>
            <a:srgbClr val="F26B43"/>
          </p15:clr>
        </p15:guide>
        <p15:guide id="4" pos="7152">
          <p15:clr>
            <a:srgbClr val="F26B43"/>
          </p15:clr>
        </p15:guide>
        <p15:guide id="5" orient="horz" pos="96">
          <p15:clr>
            <a:srgbClr val="F26B43"/>
          </p15:clr>
        </p15:guide>
        <p15:guide id="6" orient="horz" pos="528">
          <p15:clr>
            <a:srgbClr val="F26B43"/>
          </p15:clr>
        </p15:guide>
        <p15:guide id="7" orient="horz" pos="672">
          <p15:clr>
            <a:srgbClr val="F26B43"/>
          </p15:clr>
        </p15:guide>
        <p15:guide id="8" orient="horz" pos="3816">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xml"/><Relationship Id="rId1" Type="http://schemas.openxmlformats.org/officeDocument/2006/relationships/slideLayout" Target="../slideLayouts/slideLayout32.xml"/></Relationships>
</file>

<file path=ppt/slides/_rels/slide10.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44.xml"/></Relationships>
</file>

<file path=ppt/slides/_rels/slide100.xml.rels><?xml version="1.0" encoding="UTF-8" standalone="yes"?>
<Relationships xmlns="http://schemas.openxmlformats.org/package/2006/relationships"><Relationship Id="rId2" Type="http://schemas.openxmlformats.org/officeDocument/2006/relationships/image" Target="../media/image265.png"/><Relationship Id="rId1" Type="http://schemas.openxmlformats.org/officeDocument/2006/relationships/slideLayout" Target="../slideLayouts/slideLayout34.xml"/></Relationships>
</file>

<file path=ppt/slides/_rels/slide101.xml.rels><?xml version="1.0" encoding="UTF-8" standalone="yes"?>
<Relationships xmlns="http://schemas.openxmlformats.org/package/2006/relationships"><Relationship Id="rId8" Type="http://schemas.openxmlformats.org/officeDocument/2006/relationships/image" Target="../media/image268.svg"/><Relationship Id="rId3" Type="http://schemas.openxmlformats.org/officeDocument/2006/relationships/image" Target="../media/image251.png"/><Relationship Id="rId7" Type="http://schemas.openxmlformats.org/officeDocument/2006/relationships/image" Target="../media/image267.png"/><Relationship Id="rId2" Type="http://schemas.openxmlformats.org/officeDocument/2006/relationships/slideLayout" Target="../slideLayouts/slideLayout34.xml"/><Relationship Id="rId1" Type="http://schemas.openxmlformats.org/officeDocument/2006/relationships/vmlDrawing" Target="../drawings/vmlDrawing4.vml"/><Relationship Id="rId6" Type="http://schemas.openxmlformats.org/officeDocument/2006/relationships/image" Target="../media/image266.emf"/><Relationship Id="rId5" Type="http://schemas.openxmlformats.org/officeDocument/2006/relationships/oleObject" Target="../embeddings/oleObject6.bin"/><Relationship Id="rId4" Type="http://schemas.openxmlformats.org/officeDocument/2006/relationships/image" Target="../media/image252.svg"/></Relationships>
</file>

<file path=ppt/slides/_rels/slide102.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slideLayout" Target="../slideLayouts/slideLayout23.xml"/><Relationship Id="rId1" Type="http://schemas.openxmlformats.org/officeDocument/2006/relationships/vmlDrawing" Target="../drawings/vmlDrawing5.vml"/><Relationship Id="rId6" Type="http://schemas.openxmlformats.org/officeDocument/2006/relationships/image" Target="../media/image271.emf"/><Relationship Id="rId5" Type="http://schemas.openxmlformats.org/officeDocument/2006/relationships/image" Target="../media/image269.emf"/><Relationship Id="rId4" Type="http://schemas.openxmlformats.org/officeDocument/2006/relationships/oleObject" Target="../embeddings/oleObject7.bin"/></Relationships>
</file>

<file path=ppt/slides/_rels/slide103.xml.rels><?xml version="1.0" encoding="UTF-8" standalone="yes"?>
<Relationships xmlns="http://schemas.openxmlformats.org/package/2006/relationships"><Relationship Id="rId3" Type="http://schemas.openxmlformats.org/officeDocument/2006/relationships/image" Target="../media/image273.svg"/><Relationship Id="rId2" Type="http://schemas.openxmlformats.org/officeDocument/2006/relationships/image" Target="../media/image272.png"/><Relationship Id="rId1" Type="http://schemas.openxmlformats.org/officeDocument/2006/relationships/slideLayout" Target="../slideLayouts/slideLayout34.xml"/><Relationship Id="rId5" Type="http://schemas.openxmlformats.org/officeDocument/2006/relationships/image" Target="../media/image275.svg"/><Relationship Id="rId4" Type="http://schemas.openxmlformats.org/officeDocument/2006/relationships/image" Target="../media/image274.png"/></Relationships>
</file>

<file path=ppt/slides/_rels/slide104.xml.rels><?xml version="1.0" encoding="UTF-8" standalone="yes"?>
<Relationships xmlns="http://schemas.openxmlformats.org/package/2006/relationships"><Relationship Id="rId8" Type="http://schemas.openxmlformats.org/officeDocument/2006/relationships/image" Target="../media/image281.svg"/><Relationship Id="rId13" Type="http://schemas.openxmlformats.org/officeDocument/2006/relationships/image" Target="../media/image286.png"/><Relationship Id="rId18" Type="http://schemas.openxmlformats.org/officeDocument/2006/relationships/image" Target="../media/image291.svg"/><Relationship Id="rId26" Type="http://schemas.openxmlformats.org/officeDocument/2006/relationships/image" Target="../media/image299.svg"/><Relationship Id="rId3" Type="http://schemas.openxmlformats.org/officeDocument/2006/relationships/image" Target="../media/image276.png"/><Relationship Id="rId21" Type="http://schemas.openxmlformats.org/officeDocument/2006/relationships/image" Target="../media/image294.png"/><Relationship Id="rId7" Type="http://schemas.openxmlformats.org/officeDocument/2006/relationships/image" Target="../media/image280.png"/><Relationship Id="rId12" Type="http://schemas.openxmlformats.org/officeDocument/2006/relationships/image" Target="../media/image285.svg"/><Relationship Id="rId17" Type="http://schemas.openxmlformats.org/officeDocument/2006/relationships/image" Target="../media/image290.png"/><Relationship Id="rId25" Type="http://schemas.openxmlformats.org/officeDocument/2006/relationships/image" Target="../media/image298.png"/><Relationship Id="rId2" Type="http://schemas.openxmlformats.org/officeDocument/2006/relationships/notesSlide" Target="../notesSlides/notesSlide48.xml"/><Relationship Id="rId16" Type="http://schemas.openxmlformats.org/officeDocument/2006/relationships/image" Target="../media/image289.svg"/><Relationship Id="rId20" Type="http://schemas.openxmlformats.org/officeDocument/2006/relationships/image" Target="../media/image293.svg"/><Relationship Id="rId29" Type="http://schemas.openxmlformats.org/officeDocument/2006/relationships/image" Target="../media/image302.png"/><Relationship Id="rId1" Type="http://schemas.openxmlformats.org/officeDocument/2006/relationships/slideLayout" Target="../slideLayouts/slideLayout34.xml"/><Relationship Id="rId6" Type="http://schemas.openxmlformats.org/officeDocument/2006/relationships/image" Target="../media/image279.svg"/><Relationship Id="rId11" Type="http://schemas.openxmlformats.org/officeDocument/2006/relationships/image" Target="../media/image284.png"/><Relationship Id="rId24" Type="http://schemas.openxmlformats.org/officeDocument/2006/relationships/image" Target="../media/image297.svg"/><Relationship Id="rId32" Type="http://schemas.openxmlformats.org/officeDocument/2006/relationships/image" Target="../media/image305.png"/><Relationship Id="rId5" Type="http://schemas.openxmlformats.org/officeDocument/2006/relationships/image" Target="../media/image278.png"/><Relationship Id="rId15" Type="http://schemas.openxmlformats.org/officeDocument/2006/relationships/image" Target="../media/image288.png"/><Relationship Id="rId23" Type="http://schemas.openxmlformats.org/officeDocument/2006/relationships/image" Target="../media/image296.png"/><Relationship Id="rId28" Type="http://schemas.openxmlformats.org/officeDocument/2006/relationships/image" Target="../media/image301.svg"/><Relationship Id="rId10" Type="http://schemas.openxmlformats.org/officeDocument/2006/relationships/image" Target="../media/image283.svg"/><Relationship Id="rId19" Type="http://schemas.openxmlformats.org/officeDocument/2006/relationships/image" Target="../media/image292.png"/><Relationship Id="rId31" Type="http://schemas.openxmlformats.org/officeDocument/2006/relationships/image" Target="../media/image304.png"/><Relationship Id="rId4" Type="http://schemas.openxmlformats.org/officeDocument/2006/relationships/image" Target="../media/image277.svg"/><Relationship Id="rId9" Type="http://schemas.openxmlformats.org/officeDocument/2006/relationships/image" Target="../media/image282.png"/><Relationship Id="rId14" Type="http://schemas.openxmlformats.org/officeDocument/2006/relationships/image" Target="../media/image287.svg"/><Relationship Id="rId22" Type="http://schemas.openxmlformats.org/officeDocument/2006/relationships/image" Target="../media/image295.svg"/><Relationship Id="rId27" Type="http://schemas.openxmlformats.org/officeDocument/2006/relationships/image" Target="../media/image300.png"/><Relationship Id="rId30" Type="http://schemas.openxmlformats.org/officeDocument/2006/relationships/image" Target="../media/image303.svg"/></Relationships>
</file>

<file path=ppt/slides/_rels/slide105.xml.rels><?xml version="1.0" encoding="UTF-8" standalone="yes"?>
<Relationships xmlns="http://schemas.openxmlformats.org/package/2006/relationships"><Relationship Id="rId3" Type="http://schemas.openxmlformats.org/officeDocument/2006/relationships/image" Target="../media/image306.png"/><Relationship Id="rId2" Type="http://schemas.openxmlformats.org/officeDocument/2006/relationships/notesSlide" Target="../notesSlides/notesSlide49.xml"/><Relationship Id="rId1" Type="http://schemas.openxmlformats.org/officeDocument/2006/relationships/slideLayout" Target="../slideLayouts/slideLayout38.xml"/><Relationship Id="rId4" Type="http://schemas.openxmlformats.org/officeDocument/2006/relationships/image" Target="../media/image307.png"/></Relationships>
</file>

<file path=ppt/slides/_rels/slide106.xml.rels><?xml version="1.0" encoding="UTF-8" standalone="yes"?>
<Relationships xmlns="http://schemas.openxmlformats.org/package/2006/relationships"><Relationship Id="rId3" Type="http://schemas.openxmlformats.org/officeDocument/2006/relationships/image" Target="../media/image309.png"/><Relationship Id="rId2" Type="http://schemas.openxmlformats.org/officeDocument/2006/relationships/image" Target="../media/image308.png"/><Relationship Id="rId1" Type="http://schemas.openxmlformats.org/officeDocument/2006/relationships/slideLayout" Target="../slideLayouts/slideLayout23.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109.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notesSlide" Target="../notesSlides/notesSlide50.xml"/><Relationship Id="rId1" Type="http://schemas.openxmlformats.org/officeDocument/2006/relationships/slideLayout" Target="../slideLayouts/slideLayout3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9.xml"/></Relationships>
</file>

<file path=ppt/slides/_rels/slide111.xml.rels><?xml version="1.0" encoding="UTF-8" standalone="yes"?>
<Relationships xmlns="http://schemas.openxmlformats.org/package/2006/relationships"><Relationship Id="rId3" Type="http://schemas.openxmlformats.org/officeDocument/2006/relationships/image" Target="../media/image311.jpg"/><Relationship Id="rId2" Type="http://schemas.openxmlformats.org/officeDocument/2006/relationships/image" Target="../media/image310.jpg"/><Relationship Id="rId1" Type="http://schemas.openxmlformats.org/officeDocument/2006/relationships/slideLayout" Target="../slideLayouts/slideLayout40.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40.xml"/></Relationships>
</file>

<file path=ppt/slides/_rels/slide113.xml.rels><?xml version="1.0" encoding="UTF-8" standalone="yes"?>
<Relationships xmlns="http://schemas.openxmlformats.org/package/2006/relationships"><Relationship Id="rId3" Type="http://schemas.openxmlformats.org/officeDocument/2006/relationships/image" Target="../media/image312.png"/><Relationship Id="rId2" Type="http://schemas.openxmlformats.org/officeDocument/2006/relationships/notesSlide" Target="../notesSlides/notesSlide53.xml"/><Relationship Id="rId1" Type="http://schemas.openxmlformats.org/officeDocument/2006/relationships/slideLayout" Target="../slideLayouts/slideLayout40.xml"/></Relationships>
</file>

<file path=ppt/slides/_rels/slide114.xml.rels><?xml version="1.0" encoding="UTF-8" standalone="yes"?>
<Relationships xmlns="http://schemas.openxmlformats.org/package/2006/relationships"><Relationship Id="rId2" Type="http://schemas.openxmlformats.org/officeDocument/2006/relationships/image" Target="../media/image313.png"/><Relationship Id="rId1" Type="http://schemas.openxmlformats.org/officeDocument/2006/relationships/slideLayout" Target="../slideLayouts/slideLayout26.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40.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40.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40.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40.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40.xml"/></Relationships>
</file>

<file path=ppt/slides/_rels/slide12.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3.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40.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40.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40.xml"/></Relationships>
</file>

<file path=ppt/slides/_rels/slide123.xml.rels><?xml version="1.0" encoding="UTF-8" standalone="yes"?>
<Relationships xmlns="http://schemas.openxmlformats.org/package/2006/relationships"><Relationship Id="rId3" Type="http://schemas.openxmlformats.org/officeDocument/2006/relationships/image" Target="../media/image314.png"/><Relationship Id="rId2" Type="http://schemas.openxmlformats.org/officeDocument/2006/relationships/notesSlide" Target="../notesSlides/notesSlide62.xml"/><Relationship Id="rId1" Type="http://schemas.openxmlformats.org/officeDocument/2006/relationships/slideLayout" Target="../slideLayouts/slideLayout40.xml"/></Relationships>
</file>

<file path=ppt/slides/_rels/slide124.xml.rels><?xml version="1.0" encoding="UTF-8" standalone="yes"?>
<Relationships xmlns="http://schemas.openxmlformats.org/package/2006/relationships"><Relationship Id="rId3" Type="http://schemas.openxmlformats.org/officeDocument/2006/relationships/image" Target="../media/image315.png"/><Relationship Id="rId2" Type="http://schemas.openxmlformats.org/officeDocument/2006/relationships/notesSlide" Target="../notesSlides/notesSlide63.xml"/><Relationship Id="rId1" Type="http://schemas.openxmlformats.org/officeDocument/2006/relationships/slideLayout" Target="../slideLayouts/slideLayout40.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40.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40.xml"/></Relationships>
</file>

<file path=ppt/slides/_rels/slide127.xml.rels><?xml version="1.0" encoding="UTF-8" standalone="yes"?>
<Relationships xmlns="http://schemas.openxmlformats.org/package/2006/relationships"><Relationship Id="rId3" Type="http://schemas.openxmlformats.org/officeDocument/2006/relationships/image" Target="../media/image316.emf"/><Relationship Id="rId2" Type="http://schemas.openxmlformats.org/officeDocument/2006/relationships/notesSlide" Target="../notesSlides/notesSlide66.xml"/><Relationship Id="rId1" Type="http://schemas.openxmlformats.org/officeDocument/2006/relationships/slideLayout" Target="../slideLayouts/slideLayout26.xml"/></Relationships>
</file>

<file path=ppt/slides/_rels/slide128.xml.rels><?xml version="1.0" encoding="UTF-8" standalone="yes"?>
<Relationships xmlns="http://schemas.openxmlformats.org/package/2006/relationships"><Relationship Id="rId3" Type="http://schemas.openxmlformats.org/officeDocument/2006/relationships/hyperlink" Target="https://www.cbg-meb.nl/onderwerpen/hv-wetenschappelijk-en-regulatoir-advies" TargetMode="External"/><Relationship Id="rId2" Type="http://schemas.openxmlformats.org/officeDocument/2006/relationships/notesSlide" Target="../notesSlides/notesSlide67.xml"/><Relationship Id="rId1" Type="http://schemas.openxmlformats.org/officeDocument/2006/relationships/slideLayout" Target="../slideLayouts/slideLayout26.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3.xml.rels><?xml version="1.0" encoding="UTF-8" standalone="yes"?>
<Relationships xmlns="http://schemas.openxmlformats.org/package/2006/relationships"><Relationship Id="rId13" Type="http://schemas.openxmlformats.org/officeDocument/2006/relationships/image" Target="../media/image86.jpeg"/><Relationship Id="rId18" Type="http://schemas.openxmlformats.org/officeDocument/2006/relationships/image" Target="../media/image91.png"/><Relationship Id="rId26" Type="http://schemas.openxmlformats.org/officeDocument/2006/relationships/image" Target="../media/image99.png"/><Relationship Id="rId39" Type="http://schemas.openxmlformats.org/officeDocument/2006/relationships/image" Target="../media/image112.jpeg"/><Relationship Id="rId21" Type="http://schemas.openxmlformats.org/officeDocument/2006/relationships/image" Target="../media/image94.png"/><Relationship Id="rId34" Type="http://schemas.openxmlformats.org/officeDocument/2006/relationships/image" Target="../media/image107.jpeg"/><Relationship Id="rId42" Type="http://schemas.openxmlformats.org/officeDocument/2006/relationships/image" Target="../media/image115.jpeg"/><Relationship Id="rId47" Type="http://schemas.openxmlformats.org/officeDocument/2006/relationships/image" Target="../media/image120.png"/><Relationship Id="rId50" Type="http://schemas.openxmlformats.org/officeDocument/2006/relationships/image" Target="../media/image123.png"/><Relationship Id="rId7" Type="http://schemas.openxmlformats.org/officeDocument/2006/relationships/image" Target="../media/image80.png"/><Relationship Id="rId2" Type="http://schemas.openxmlformats.org/officeDocument/2006/relationships/image" Target="../media/image75.jpeg"/><Relationship Id="rId16" Type="http://schemas.openxmlformats.org/officeDocument/2006/relationships/image" Target="../media/image89.png"/><Relationship Id="rId29" Type="http://schemas.openxmlformats.org/officeDocument/2006/relationships/image" Target="../media/image102.png"/><Relationship Id="rId11" Type="http://schemas.openxmlformats.org/officeDocument/2006/relationships/image" Target="../media/image84.png"/><Relationship Id="rId24" Type="http://schemas.openxmlformats.org/officeDocument/2006/relationships/image" Target="../media/image97.jpeg"/><Relationship Id="rId32" Type="http://schemas.openxmlformats.org/officeDocument/2006/relationships/image" Target="../media/image105.png"/><Relationship Id="rId37" Type="http://schemas.openxmlformats.org/officeDocument/2006/relationships/image" Target="../media/image110.jpeg"/><Relationship Id="rId40" Type="http://schemas.openxmlformats.org/officeDocument/2006/relationships/image" Target="../media/image113.jpeg"/><Relationship Id="rId45" Type="http://schemas.openxmlformats.org/officeDocument/2006/relationships/image" Target="../media/image118.png"/><Relationship Id="rId5" Type="http://schemas.openxmlformats.org/officeDocument/2006/relationships/image" Target="../media/image78.png"/><Relationship Id="rId15" Type="http://schemas.openxmlformats.org/officeDocument/2006/relationships/image" Target="../media/image88.png"/><Relationship Id="rId23" Type="http://schemas.openxmlformats.org/officeDocument/2006/relationships/image" Target="../media/image96.jpeg"/><Relationship Id="rId28" Type="http://schemas.openxmlformats.org/officeDocument/2006/relationships/image" Target="../media/image101.png"/><Relationship Id="rId36" Type="http://schemas.openxmlformats.org/officeDocument/2006/relationships/image" Target="../media/image109.png"/><Relationship Id="rId49" Type="http://schemas.openxmlformats.org/officeDocument/2006/relationships/image" Target="../media/image122.png"/><Relationship Id="rId10" Type="http://schemas.openxmlformats.org/officeDocument/2006/relationships/image" Target="../media/image83.jpeg"/><Relationship Id="rId19" Type="http://schemas.openxmlformats.org/officeDocument/2006/relationships/image" Target="../media/image92.png"/><Relationship Id="rId31" Type="http://schemas.openxmlformats.org/officeDocument/2006/relationships/image" Target="../media/image104.png"/><Relationship Id="rId44" Type="http://schemas.openxmlformats.org/officeDocument/2006/relationships/image" Target="../media/image117.png"/><Relationship Id="rId52" Type="http://schemas.openxmlformats.org/officeDocument/2006/relationships/image" Target="../media/image125.png"/><Relationship Id="rId4" Type="http://schemas.openxmlformats.org/officeDocument/2006/relationships/image" Target="../media/image77.png"/><Relationship Id="rId9" Type="http://schemas.openxmlformats.org/officeDocument/2006/relationships/image" Target="../media/image82.jpeg"/><Relationship Id="rId14" Type="http://schemas.openxmlformats.org/officeDocument/2006/relationships/image" Target="../media/image87.jpeg"/><Relationship Id="rId22" Type="http://schemas.openxmlformats.org/officeDocument/2006/relationships/image" Target="../media/image95.jpeg"/><Relationship Id="rId27" Type="http://schemas.openxmlformats.org/officeDocument/2006/relationships/image" Target="../media/image100.png"/><Relationship Id="rId30" Type="http://schemas.openxmlformats.org/officeDocument/2006/relationships/image" Target="../media/image103.jpeg"/><Relationship Id="rId35" Type="http://schemas.openxmlformats.org/officeDocument/2006/relationships/image" Target="../media/image108.jpeg"/><Relationship Id="rId43" Type="http://schemas.openxmlformats.org/officeDocument/2006/relationships/image" Target="../media/image116.png"/><Relationship Id="rId48" Type="http://schemas.openxmlformats.org/officeDocument/2006/relationships/image" Target="../media/image121.png"/><Relationship Id="rId8" Type="http://schemas.openxmlformats.org/officeDocument/2006/relationships/image" Target="../media/image81.png"/><Relationship Id="rId51" Type="http://schemas.openxmlformats.org/officeDocument/2006/relationships/image" Target="../media/image124.png"/><Relationship Id="rId3" Type="http://schemas.openxmlformats.org/officeDocument/2006/relationships/image" Target="../media/image76.png"/><Relationship Id="rId12" Type="http://schemas.openxmlformats.org/officeDocument/2006/relationships/image" Target="../media/image85.png"/><Relationship Id="rId17" Type="http://schemas.openxmlformats.org/officeDocument/2006/relationships/image" Target="../media/image90.png"/><Relationship Id="rId25" Type="http://schemas.openxmlformats.org/officeDocument/2006/relationships/image" Target="../media/image98.png"/><Relationship Id="rId33" Type="http://schemas.openxmlformats.org/officeDocument/2006/relationships/image" Target="../media/image106.jpeg"/><Relationship Id="rId38" Type="http://schemas.openxmlformats.org/officeDocument/2006/relationships/image" Target="../media/image111.png"/><Relationship Id="rId46" Type="http://schemas.openxmlformats.org/officeDocument/2006/relationships/image" Target="../media/image119.png"/><Relationship Id="rId20" Type="http://schemas.openxmlformats.org/officeDocument/2006/relationships/image" Target="../media/image93.jpeg"/><Relationship Id="rId41" Type="http://schemas.openxmlformats.org/officeDocument/2006/relationships/image" Target="../media/image114.png"/><Relationship Id="rId1" Type="http://schemas.openxmlformats.org/officeDocument/2006/relationships/slideLayout" Target="../slideLayouts/slideLayout44.xml"/><Relationship Id="rId6" Type="http://schemas.openxmlformats.org/officeDocument/2006/relationships/image" Target="../media/image79.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131.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notesSlide" Target="../notesSlides/notesSlide68.xml"/><Relationship Id="rId1" Type="http://schemas.openxmlformats.org/officeDocument/2006/relationships/slideLayout" Target="../slideLayouts/slideLayout32.xml"/></Relationships>
</file>

<file path=ppt/slides/_rels/slide14.xml.rels><?xml version="1.0" encoding="UTF-8" standalone="yes"?>
<Relationships xmlns="http://schemas.openxmlformats.org/package/2006/relationships"><Relationship Id="rId3" Type="http://schemas.openxmlformats.org/officeDocument/2006/relationships/image" Target="../media/image127.jpeg"/><Relationship Id="rId2" Type="http://schemas.openxmlformats.org/officeDocument/2006/relationships/image" Target="../media/image126.jpeg"/><Relationship Id="rId1" Type="http://schemas.openxmlformats.org/officeDocument/2006/relationships/slideLayout" Target="../slideLayouts/slideLayout43.xml"/><Relationship Id="rId5" Type="http://schemas.openxmlformats.org/officeDocument/2006/relationships/image" Target="../media/image129.jpeg"/><Relationship Id="rId4" Type="http://schemas.openxmlformats.org/officeDocument/2006/relationships/image" Target="../media/image128.png"/></Relationships>
</file>

<file path=ppt/slides/_rels/slide15.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26.xml"/><Relationship Id="rId6" Type="http://schemas.openxmlformats.org/officeDocument/2006/relationships/image" Target="../media/image134.png"/><Relationship Id="rId5" Type="http://schemas.openxmlformats.org/officeDocument/2006/relationships/image" Target="../media/image133.png"/><Relationship Id="rId4" Type="http://schemas.openxmlformats.org/officeDocument/2006/relationships/image" Target="../media/image132.png"/></Relationships>
</file>

<file path=ppt/slides/_rels/slide16.xml.rels><?xml version="1.0" encoding="UTF-8" standalone="yes"?>
<Relationships xmlns="http://schemas.openxmlformats.org/package/2006/relationships"><Relationship Id="rId8" Type="http://schemas.openxmlformats.org/officeDocument/2006/relationships/image" Target="../media/image130.png"/><Relationship Id="rId13" Type="http://schemas.openxmlformats.org/officeDocument/2006/relationships/image" Target="../media/image144.png"/><Relationship Id="rId3" Type="http://schemas.openxmlformats.org/officeDocument/2006/relationships/image" Target="../media/image136.png"/><Relationship Id="rId7" Type="http://schemas.openxmlformats.org/officeDocument/2006/relationships/image" Target="../media/image140.png"/><Relationship Id="rId12" Type="http://schemas.openxmlformats.org/officeDocument/2006/relationships/image" Target="../media/image143.png"/><Relationship Id="rId17" Type="http://schemas.openxmlformats.org/officeDocument/2006/relationships/image" Target="../media/image148.png"/><Relationship Id="rId2" Type="http://schemas.openxmlformats.org/officeDocument/2006/relationships/image" Target="../media/image135.png"/><Relationship Id="rId16" Type="http://schemas.openxmlformats.org/officeDocument/2006/relationships/image" Target="../media/image147.png"/><Relationship Id="rId1" Type="http://schemas.openxmlformats.org/officeDocument/2006/relationships/slideLayout" Target="../slideLayouts/slideLayout43.xml"/><Relationship Id="rId6" Type="http://schemas.openxmlformats.org/officeDocument/2006/relationships/image" Target="../media/image139.png"/><Relationship Id="rId11" Type="http://schemas.openxmlformats.org/officeDocument/2006/relationships/image" Target="../media/image33.png"/><Relationship Id="rId5" Type="http://schemas.openxmlformats.org/officeDocument/2006/relationships/image" Target="../media/image138.png"/><Relationship Id="rId15" Type="http://schemas.openxmlformats.org/officeDocument/2006/relationships/image" Target="../media/image146.png"/><Relationship Id="rId10" Type="http://schemas.openxmlformats.org/officeDocument/2006/relationships/image" Target="../media/image142.png"/><Relationship Id="rId4" Type="http://schemas.openxmlformats.org/officeDocument/2006/relationships/image" Target="../media/image137.png"/><Relationship Id="rId9" Type="http://schemas.openxmlformats.org/officeDocument/2006/relationships/image" Target="../media/image141.png"/><Relationship Id="rId14" Type="http://schemas.openxmlformats.org/officeDocument/2006/relationships/image" Target="../media/image14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18.xml.rels><?xml version="1.0" encoding="UTF-8" standalone="yes"?>
<Relationships xmlns="http://schemas.openxmlformats.org/package/2006/relationships"><Relationship Id="rId8" Type="http://schemas.openxmlformats.org/officeDocument/2006/relationships/image" Target="../media/image155.jpeg"/><Relationship Id="rId13" Type="http://schemas.openxmlformats.org/officeDocument/2006/relationships/image" Target="../media/image160.png"/><Relationship Id="rId3" Type="http://schemas.openxmlformats.org/officeDocument/2006/relationships/image" Target="../media/image150.png"/><Relationship Id="rId7" Type="http://schemas.openxmlformats.org/officeDocument/2006/relationships/image" Target="../media/image154.png"/><Relationship Id="rId12" Type="http://schemas.openxmlformats.org/officeDocument/2006/relationships/image" Target="../media/image159.png"/><Relationship Id="rId2" Type="http://schemas.openxmlformats.org/officeDocument/2006/relationships/image" Target="../media/image149.png"/><Relationship Id="rId1" Type="http://schemas.openxmlformats.org/officeDocument/2006/relationships/slideLayout" Target="../slideLayouts/slideLayout43.xml"/><Relationship Id="rId6" Type="http://schemas.openxmlformats.org/officeDocument/2006/relationships/image" Target="../media/image153.png"/><Relationship Id="rId11" Type="http://schemas.openxmlformats.org/officeDocument/2006/relationships/image" Target="../media/image158.png"/><Relationship Id="rId5" Type="http://schemas.openxmlformats.org/officeDocument/2006/relationships/image" Target="../media/image152.jpeg"/><Relationship Id="rId15" Type="http://schemas.openxmlformats.org/officeDocument/2006/relationships/image" Target="../media/image34.jpeg"/><Relationship Id="rId10" Type="http://schemas.openxmlformats.org/officeDocument/2006/relationships/image" Target="../media/image157.png"/><Relationship Id="rId4" Type="http://schemas.openxmlformats.org/officeDocument/2006/relationships/image" Target="../media/image151.png"/><Relationship Id="rId9" Type="http://schemas.openxmlformats.org/officeDocument/2006/relationships/image" Target="../media/image156.png"/><Relationship Id="rId14" Type="http://schemas.openxmlformats.org/officeDocument/2006/relationships/hyperlink" Target="https://arenapole.ca/"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image" Target="../media/image161.png"/><Relationship Id="rId1" Type="http://schemas.openxmlformats.org/officeDocument/2006/relationships/slideLayout" Target="../slideLayouts/slideLayout42.xml"/><Relationship Id="rId5" Type="http://schemas.openxmlformats.org/officeDocument/2006/relationships/image" Target="../media/image130.png"/><Relationship Id="rId4" Type="http://schemas.openxmlformats.org/officeDocument/2006/relationships/image" Target="../media/image142.png"/></Relationships>
</file>

<file path=ppt/slides/_rels/slide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jpeg"/><Relationship Id="rId1" Type="http://schemas.openxmlformats.org/officeDocument/2006/relationships/slideLayout" Target="../slideLayouts/slideLayout42.xml"/><Relationship Id="rId6" Type="http://schemas.openxmlformats.org/officeDocument/2006/relationships/image" Target="../media/image35.png"/><Relationship Id="rId5" Type="http://schemas.openxmlformats.org/officeDocument/2006/relationships/image" Target="../media/image34.jpeg"/><Relationship Id="rId4" Type="http://schemas.openxmlformats.org/officeDocument/2006/relationships/image" Target="../media/image33.png"/></Relationships>
</file>

<file path=ppt/slides/_rels/slide20.xml.rels><?xml version="1.0" encoding="UTF-8" standalone="yes"?>
<Relationships xmlns="http://schemas.openxmlformats.org/package/2006/relationships"><Relationship Id="rId8" Type="http://schemas.openxmlformats.org/officeDocument/2006/relationships/image" Target="../media/image169.jpeg"/><Relationship Id="rId3" Type="http://schemas.openxmlformats.org/officeDocument/2006/relationships/image" Target="../media/image164.png"/><Relationship Id="rId7" Type="http://schemas.openxmlformats.org/officeDocument/2006/relationships/image" Target="../media/image168.png"/><Relationship Id="rId2" Type="http://schemas.openxmlformats.org/officeDocument/2006/relationships/image" Target="../media/image163.png"/><Relationship Id="rId1" Type="http://schemas.openxmlformats.org/officeDocument/2006/relationships/slideLayout" Target="../slideLayouts/slideLayout43.xml"/><Relationship Id="rId6" Type="http://schemas.openxmlformats.org/officeDocument/2006/relationships/image" Target="../media/image167.png"/><Relationship Id="rId5" Type="http://schemas.openxmlformats.org/officeDocument/2006/relationships/image" Target="../media/image166.png"/><Relationship Id="rId4" Type="http://schemas.openxmlformats.org/officeDocument/2006/relationships/image" Target="../media/image165.png"/></Relationships>
</file>

<file path=ppt/slides/_rels/slide21.xml.rels><?xml version="1.0" encoding="UTF-8" standalone="yes"?>
<Relationships xmlns="http://schemas.openxmlformats.org/package/2006/relationships"><Relationship Id="rId8" Type="http://schemas.openxmlformats.org/officeDocument/2006/relationships/image" Target="../media/image176.jpeg"/><Relationship Id="rId3" Type="http://schemas.openxmlformats.org/officeDocument/2006/relationships/image" Target="../media/image171.png"/><Relationship Id="rId7" Type="http://schemas.openxmlformats.org/officeDocument/2006/relationships/image" Target="../media/image175.jpeg"/><Relationship Id="rId2" Type="http://schemas.openxmlformats.org/officeDocument/2006/relationships/image" Target="../media/image170.png"/><Relationship Id="rId1" Type="http://schemas.openxmlformats.org/officeDocument/2006/relationships/slideLayout" Target="../slideLayouts/slideLayout45.xml"/><Relationship Id="rId6" Type="http://schemas.openxmlformats.org/officeDocument/2006/relationships/image" Target="../media/image174.jpeg"/><Relationship Id="rId5" Type="http://schemas.openxmlformats.org/officeDocument/2006/relationships/image" Target="../media/image173.png"/><Relationship Id="rId10" Type="http://schemas.openxmlformats.org/officeDocument/2006/relationships/image" Target="../media/image178.jpeg"/><Relationship Id="rId4" Type="http://schemas.openxmlformats.org/officeDocument/2006/relationships/image" Target="../media/image172.png"/><Relationship Id="rId9" Type="http://schemas.openxmlformats.org/officeDocument/2006/relationships/image" Target="../media/image177.png"/></Relationships>
</file>

<file path=ppt/slides/_rels/slide22.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image" Target="../media/image179.jpeg"/><Relationship Id="rId1" Type="http://schemas.openxmlformats.org/officeDocument/2006/relationships/slideLayout" Target="../slideLayouts/slideLayout26.xml"/></Relationships>
</file>

<file path=ppt/slides/_rels/slide23.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notesSlide" Target="../notesSlides/notesSlide2.xml"/><Relationship Id="rId1" Type="http://schemas.openxmlformats.org/officeDocument/2006/relationships/slideLayout" Target="../slideLayouts/slideLayout32.xml"/><Relationship Id="rId4" Type="http://schemas.openxmlformats.org/officeDocument/2006/relationships/image" Target="../media/image180.png"/></Relationships>
</file>

<file path=ppt/slides/_rels/slide24.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3.xml"/><Relationship Id="rId1" Type="http://schemas.openxmlformats.org/officeDocument/2006/relationships/slideLayout" Target="../slideLayouts/slideLayout26.xml"/></Relationships>
</file>

<file path=ppt/slides/_rels/slide25.xml.rels><?xml version="1.0" encoding="UTF-8" standalone="yes"?>
<Relationships xmlns="http://schemas.openxmlformats.org/package/2006/relationships"><Relationship Id="rId8" Type="http://schemas.openxmlformats.org/officeDocument/2006/relationships/image" Target="../media/image187.png"/><Relationship Id="rId13" Type="http://schemas.openxmlformats.org/officeDocument/2006/relationships/hyperlink" Target="https://arenapole.ca/" TargetMode="External"/><Relationship Id="rId3" Type="http://schemas.openxmlformats.org/officeDocument/2006/relationships/image" Target="../media/image184.png"/><Relationship Id="rId7" Type="http://schemas.openxmlformats.org/officeDocument/2006/relationships/image" Target="../media/image186.png"/><Relationship Id="rId12" Type="http://schemas.openxmlformats.org/officeDocument/2006/relationships/image" Target="../media/image160.png"/><Relationship Id="rId2" Type="http://schemas.openxmlformats.org/officeDocument/2006/relationships/image" Target="../media/image183.png"/><Relationship Id="rId1" Type="http://schemas.openxmlformats.org/officeDocument/2006/relationships/slideLayout" Target="../slideLayouts/slideLayout46.xml"/><Relationship Id="rId6" Type="http://schemas.openxmlformats.org/officeDocument/2006/relationships/hyperlink" Target="https://www.mcgill.ca/dna-to-rna/" TargetMode="External"/><Relationship Id="rId11" Type="http://schemas.openxmlformats.org/officeDocument/2006/relationships/image" Target="../media/image189.jpeg"/><Relationship Id="rId5" Type="http://schemas.openxmlformats.org/officeDocument/2006/relationships/image" Target="../media/image185.png"/><Relationship Id="rId15" Type="http://schemas.openxmlformats.org/officeDocument/2006/relationships/hyperlink" Target="mailto:thomas.duchaine@mcgill.ca" TargetMode="External"/><Relationship Id="rId10" Type="http://schemas.openxmlformats.org/officeDocument/2006/relationships/image" Target="../media/image188.png"/><Relationship Id="rId4" Type="http://schemas.openxmlformats.org/officeDocument/2006/relationships/hyperlink" Target="mailto:D2R@mcgill.ca" TargetMode="External"/><Relationship Id="rId9" Type="http://schemas.openxmlformats.org/officeDocument/2006/relationships/image" Target="../media/image180.png"/><Relationship Id="rId14" Type="http://schemas.openxmlformats.org/officeDocument/2006/relationships/image" Target="../media/image190.png"/></Relationships>
</file>

<file path=ppt/slides/_rels/slide26.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notesSlide" Target="../notesSlides/notesSlide4.xml"/><Relationship Id="rId1" Type="http://schemas.openxmlformats.org/officeDocument/2006/relationships/slideLayout" Target="../slideLayouts/slideLayout3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8" Type="http://schemas.openxmlformats.org/officeDocument/2006/relationships/image" Target="../media/image197.svg"/><Relationship Id="rId13" Type="http://schemas.openxmlformats.org/officeDocument/2006/relationships/image" Target="../media/image202.png"/><Relationship Id="rId3" Type="http://schemas.openxmlformats.org/officeDocument/2006/relationships/image" Target="../media/image192.png"/><Relationship Id="rId7" Type="http://schemas.openxmlformats.org/officeDocument/2006/relationships/image" Target="../media/image196.png"/><Relationship Id="rId12" Type="http://schemas.openxmlformats.org/officeDocument/2006/relationships/image" Target="../media/image201.svg"/><Relationship Id="rId2" Type="http://schemas.openxmlformats.org/officeDocument/2006/relationships/notesSlide" Target="../notesSlides/notesSlide6.xml"/><Relationship Id="rId16" Type="http://schemas.openxmlformats.org/officeDocument/2006/relationships/image" Target="../media/image205.svg"/><Relationship Id="rId1" Type="http://schemas.openxmlformats.org/officeDocument/2006/relationships/slideLayout" Target="../slideLayouts/slideLayout91.xml"/><Relationship Id="rId6" Type="http://schemas.openxmlformats.org/officeDocument/2006/relationships/image" Target="../media/image195.svg"/><Relationship Id="rId11" Type="http://schemas.openxmlformats.org/officeDocument/2006/relationships/image" Target="../media/image200.png"/><Relationship Id="rId5" Type="http://schemas.openxmlformats.org/officeDocument/2006/relationships/image" Target="../media/image194.png"/><Relationship Id="rId15" Type="http://schemas.openxmlformats.org/officeDocument/2006/relationships/image" Target="../media/image204.png"/><Relationship Id="rId10" Type="http://schemas.openxmlformats.org/officeDocument/2006/relationships/image" Target="../media/image199.svg"/><Relationship Id="rId4" Type="http://schemas.openxmlformats.org/officeDocument/2006/relationships/image" Target="../media/image193.svg"/><Relationship Id="rId9" Type="http://schemas.openxmlformats.org/officeDocument/2006/relationships/image" Target="../media/image198.png"/><Relationship Id="rId14" Type="http://schemas.openxmlformats.org/officeDocument/2006/relationships/image" Target="../media/image203.svg"/></Relationships>
</file>

<file path=ppt/slides/_rels/slide29.xml.rels><?xml version="1.0" encoding="UTF-8" standalone="yes"?>
<Relationships xmlns="http://schemas.openxmlformats.org/package/2006/relationships"><Relationship Id="rId8" Type="http://schemas.openxmlformats.org/officeDocument/2006/relationships/image" Target="../media/image207.png"/><Relationship Id="rId3" Type="http://schemas.openxmlformats.org/officeDocument/2006/relationships/tags" Target="../tags/tag2.xml"/><Relationship Id="rId7" Type="http://schemas.openxmlformats.org/officeDocument/2006/relationships/image" Target="../media/image206.emf"/><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oleObject" Target="../embeddings/oleObject1.bin"/><Relationship Id="rId5" Type="http://schemas.openxmlformats.org/officeDocument/2006/relationships/notesSlide" Target="../notesSlides/notesSlide7.xml"/><Relationship Id="rId4" Type="http://schemas.openxmlformats.org/officeDocument/2006/relationships/slideLayout" Target="../slideLayouts/slideLayout91.xml"/></Relationships>
</file>

<file path=ppt/slides/_rels/slide3.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image" Target="../media/image36.png"/><Relationship Id="rId1" Type="http://schemas.openxmlformats.org/officeDocument/2006/relationships/slideLayout" Target="../slideLayouts/slideLayout26.xml"/><Relationship Id="rId6" Type="http://schemas.openxmlformats.org/officeDocument/2006/relationships/image" Target="../media/image40.jpeg"/><Relationship Id="rId5" Type="http://schemas.openxmlformats.org/officeDocument/2006/relationships/image" Target="../media/image39.png"/><Relationship Id="rId10" Type="http://schemas.openxmlformats.org/officeDocument/2006/relationships/image" Target="../media/image44.png"/><Relationship Id="rId4" Type="http://schemas.openxmlformats.org/officeDocument/2006/relationships/image" Target="../media/image38.png"/><Relationship Id="rId9" Type="http://schemas.openxmlformats.org/officeDocument/2006/relationships/image" Target="../media/image43.png"/></Relationships>
</file>

<file path=ppt/slides/_rels/slide30.xml.rels><?xml version="1.0" encoding="UTF-8" standalone="yes"?>
<Relationships xmlns="http://schemas.openxmlformats.org/package/2006/relationships"><Relationship Id="rId3" Type="http://schemas.openxmlformats.org/officeDocument/2006/relationships/image" Target="../media/image208.jpeg"/><Relationship Id="rId2" Type="http://schemas.openxmlformats.org/officeDocument/2006/relationships/notesSlide" Target="../notesSlides/notesSlide8.xml"/><Relationship Id="rId1" Type="http://schemas.openxmlformats.org/officeDocument/2006/relationships/slideLayout" Target="../slideLayouts/slideLayout82.xml"/><Relationship Id="rId5" Type="http://schemas.openxmlformats.org/officeDocument/2006/relationships/image" Target="../media/image210.png"/><Relationship Id="rId4" Type="http://schemas.openxmlformats.org/officeDocument/2006/relationships/image" Target="../media/image209.png"/></Relationships>
</file>

<file path=ppt/slides/_rels/slide31.xml.rels><?xml version="1.0" encoding="UTF-8" standalone="yes"?>
<Relationships xmlns="http://schemas.openxmlformats.org/package/2006/relationships"><Relationship Id="rId3" Type="http://schemas.openxmlformats.org/officeDocument/2006/relationships/image" Target="../media/image211.jpeg"/><Relationship Id="rId7" Type="http://schemas.openxmlformats.org/officeDocument/2006/relationships/image" Target="../media/image215.png"/><Relationship Id="rId2" Type="http://schemas.openxmlformats.org/officeDocument/2006/relationships/notesSlide" Target="../notesSlides/notesSlide9.xml"/><Relationship Id="rId1" Type="http://schemas.openxmlformats.org/officeDocument/2006/relationships/slideLayout" Target="../slideLayouts/slideLayout81.xml"/><Relationship Id="rId6" Type="http://schemas.openxmlformats.org/officeDocument/2006/relationships/image" Target="../media/image214.jpeg"/><Relationship Id="rId5" Type="http://schemas.openxmlformats.org/officeDocument/2006/relationships/image" Target="../media/image213.jpeg"/><Relationship Id="rId4" Type="http://schemas.openxmlformats.org/officeDocument/2006/relationships/image" Target="../media/image212.jpeg"/></Relationships>
</file>

<file path=ppt/slides/_rels/slide32.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17.png"/><Relationship Id="rId2" Type="http://schemas.openxmlformats.org/officeDocument/2006/relationships/notesSlide" Target="../notesSlides/notesSlide11.xml"/><Relationship Id="rId1" Type="http://schemas.openxmlformats.org/officeDocument/2006/relationships/slideLayout" Target="../slideLayouts/slideLayout9.xml"/><Relationship Id="rId5" Type="http://schemas.openxmlformats.org/officeDocument/2006/relationships/image" Target="../media/image219.png"/><Relationship Id="rId4" Type="http://schemas.openxmlformats.org/officeDocument/2006/relationships/image" Target="../media/image218.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221.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6.xml"/><Relationship Id="rId4" Type="http://schemas.openxmlformats.org/officeDocument/2006/relationships/image" Target="../media/image45.png"/></Relationships>
</file>

<file path=ppt/slides/_rels/slide40.xml.rels><?xml version="1.0" encoding="UTF-8" standalone="yes"?>
<Relationships xmlns="http://schemas.openxmlformats.org/package/2006/relationships"><Relationship Id="rId3" Type="http://schemas.openxmlformats.org/officeDocument/2006/relationships/image" Target="../media/image222.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220.png"/><Relationship Id="rId7" Type="http://schemas.openxmlformats.org/officeDocument/2006/relationships/image" Target="../media/image226.png"/><Relationship Id="rId2" Type="http://schemas.openxmlformats.org/officeDocument/2006/relationships/notesSlide" Target="../notesSlides/notesSlide24.xml"/><Relationship Id="rId1" Type="http://schemas.openxmlformats.org/officeDocument/2006/relationships/slideLayout" Target="../slideLayouts/slideLayout3.xml"/><Relationship Id="rId6" Type="http://schemas.openxmlformats.org/officeDocument/2006/relationships/image" Target="../media/image225.png"/><Relationship Id="rId5" Type="http://schemas.openxmlformats.org/officeDocument/2006/relationships/image" Target="../media/image224.png"/><Relationship Id="rId4" Type="http://schemas.openxmlformats.org/officeDocument/2006/relationships/image" Target="../media/image223.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6.xml"/><Relationship Id="rId1" Type="http://schemas.openxmlformats.org/officeDocument/2006/relationships/slideLayout" Target="../slideLayouts/slideLayout3.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227.png"/><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228.png"/></Relationships>
</file>

<file path=ppt/slides/_rels/slide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3.xml"/><Relationship Id="rId5" Type="http://schemas.openxmlformats.org/officeDocument/2006/relationships/image" Target="../media/image49.png"/><Relationship Id="rId4" Type="http://schemas.openxmlformats.org/officeDocument/2006/relationships/image" Target="../media/image48.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29.xml"/><Relationship Id="rId1" Type="http://schemas.openxmlformats.org/officeDocument/2006/relationships/slideLayout" Target="../slideLayouts/slideLayout3.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52.xml.rels><?xml version="1.0" encoding="UTF-8" standalone="yes"?>
<Relationships xmlns="http://schemas.openxmlformats.org/package/2006/relationships"><Relationship Id="rId3" Type="http://schemas.openxmlformats.org/officeDocument/2006/relationships/image" Target="../media/image229.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9.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1.xml"/></Relationships>
</file>

<file path=ppt/slides/_rels/slide59.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notesSlide" Target="../notesSlides/notesSlide37.xml"/><Relationship Id="rId1" Type="http://schemas.openxmlformats.org/officeDocument/2006/relationships/slideLayout" Target="../slideLayouts/slideLayout32.xml"/></Relationships>
</file>

<file path=ppt/slides/_rels/slide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43.xml"/><Relationship Id="rId6" Type="http://schemas.openxmlformats.org/officeDocument/2006/relationships/image" Target="../media/image54.png"/><Relationship Id="rId5" Type="http://schemas.openxmlformats.org/officeDocument/2006/relationships/image" Target="../media/image53.tif"/><Relationship Id="rId4" Type="http://schemas.openxmlformats.org/officeDocument/2006/relationships/image" Target="../media/image52.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63.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48.xml"/></Relationships>
</file>

<file path=ppt/slides/_rels/slide64.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chart" Target="../charts/chart2.xml"/><Relationship Id="rId1" Type="http://schemas.openxmlformats.org/officeDocument/2006/relationships/slideLayout" Target="../slideLayouts/slideLayout48.xml"/><Relationship Id="rId4" Type="http://schemas.openxmlformats.org/officeDocument/2006/relationships/hyperlink" Target="https://www.orpha.net/en/disease/list/a" TargetMode="External"/></Relationships>
</file>

<file path=ppt/slides/_rels/slide65.xml.rels><?xml version="1.0" encoding="UTF-8" standalone="yes"?>
<Relationships xmlns="http://schemas.openxmlformats.org/package/2006/relationships"><Relationship Id="rId3" Type="http://schemas.openxmlformats.org/officeDocument/2006/relationships/hyperlink" Target="https://www.antibodysociety.org/antibody-therapeutics-product-data/" TargetMode="External"/><Relationship Id="rId2" Type="http://schemas.openxmlformats.org/officeDocument/2006/relationships/chart" Target="../charts/chart3.xml"/><Relationship Id="rId1" Type="http://schemas.openxmlformats.org/officeDocument/2006/relationships/slideLayout" Target="../slideLayouts/slideLayout48.xml"/><Relationship Id="rId5" Type="http://schemas.openxmlformats.org/officeDocument/2006/relationships/image" Target="../media/image233.jpeg"/><Relationship Id="rId4" Type="http://schemas.openxmlformats.org/officeDocument/2006/relationships/image" Target="../media/image232.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67.xml.rels><?xml version="1.0" encoding="UTF-8" standalone="yes"?>
<Relationships xmlns="http://schemas.openxmlformats.org/package/2006/relationships"><Relationship Id="rId2" Type="http://schemas.openxmlformats.org/officeDocument/2006/relationships/image" Target="../media/image234.png"/><Relationship Id="rId1" Type="http://schemas.openxmlformats.org/officeDocument/2006/relationships/slideLayout" Target="../slideLayouts/slideLayout48.xml"/></Relationships>
</file>

<file path=ppt/slides/_rels/slide68.xml.rels><?xml version="1.0" encoding="UTF-8" standalone="yes"?>
<Relationships xmlns="http://schemas.openxmlformats.org/package/2006/relationships"><Relationship Id="rId2" Type="http://schemas.openxmlformats.org/officeDocument/2006/relationships/image" Target="../media/image234.png"/><Relationship Id="rId1" Type="http://schemas.openxmlformats.org/officeDocument/2006/relationships/slideLayout" Target="../slideLayouts/slideLayout48.xml"/></Relationships>
</file>

<file path=ppt/slides/_rels/slide69.xml.rels><?xml version="1.0" encoding="UTF-8" standalone="yes"?>
<Relationships xmlns="http://schemas.openxmlformats.org/package/2006/relationships"><Relationship Id="rId2" Type="http://schemas.openxmlformats.org/officeDocument/2006/relationships/image" Target="../media/image234.png"/><Relationship Id="rId1" Type="http://schemas.openxmlformats.org/officeDocument/2006/relationships/slideLayout" Target="../slideLayouts/slideLayout48.xml"/></Relationships>
</file>

<file path=ppt/slides/_rels/slide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44.xml"/></Relationships>
</file>

<file path=ppt/slides/_rels/slide70.xml.rels><?xml version="1.0" encoding="UTF-8" standalone="yes"?>
<Relationships xmlns="http://schemas.openxmlformats.org/package/2006/relationships"><Relationship Id="rId2" Type="http://schemas.openxmlformats.org/officeDocument/2006/relationships/image" Target="../media/image234.png"/><Relationship Id="rId1" Type="http://schemas.openxmlformats.org/officeDocument/2006/relationships/slideLayout" Target="../slideLayouts/slideLayout48.xml"/></Relationships>
</file>

<file path=ppt/slides/_rels/slide71.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image" Target="../media/image235.png"/><Relationship Id="rId1" Type="http://schemas.openxmlformats.org/officeDocument/2006/relationships/slideLayout" Target="../slideLayouts/slideLayout48.xml"/></Relationships>
</file>

<file path=ppt/slides/_rels/slide72.xml.rels><?xml version="1.0" encoding="UTF-8" standalone="yes"?>
<Relationships xmlns="http://schemas.openxmlformats.org/package/2006/relationships"><Relationship Id="rId3" Type="http://schemas.openxmlformats.org/officeDocument/2006/relationships/image" Target="../media/image238.png"/><Relationship Id="rId2" Type="http://schemas.openxmlformats.org/officeDocument/2006/relationships/image" Target="../media/image237.png"/><Relationship Id="rId1" Type="http://schemas.openxmlformats.org/officeDocument/2006/relationships/slideLayout" Target="../slideLayouts/slideLayout48.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48.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75.xml.rels><?xml version="1.0" encoding="UTF-8" standalone="yes"?>
<Relationships xmlns="http://schemas.openxmlformats.org/package/2006/relationships"><Relationship Id="rId3" Type="http://schemas.openxmlformats.org/officeDocument/2006/relationships/image" Target="../media/image239.png"/><Relationship Id="rId2" Type="http://schemas.openxmlformats.org/officeDocument/2006/relationships/notesSlide" Target="../notesSlides/notesSlide39.xml"/><Relationship Id="rId1" Type="http://schemas.openxmlformats.org/officeDocument/2006/relationships/slideLayout" Target="../slideLayouts/slideLayout48.xml"/><Relationship Id="rId4" Type="http://schemas.openxmlformats.org/officeDocument/2006/relationships/image" Target="../media/image240.png"/></Relationships>
</file>

<file path=ppt/slides/_rels/slide76.xml.rels><?xml version="1.0" encoding="UTF-8" standalone="yes"?>
<Relationships xmlns="http://schemas.openxmlformats.org/package/2006/relationships"><Relationship Id="rId3" Type="http://schemas.openxmlformats.org/officeDocument/2006/relationships/oleObject" Target="../embeddings/oleObject3.bin"/><Relationship Id="rId7" Type="http://schemas.openxmlformats.org/officeDocument/2006/relationships/image" Target="../media/image243.png"/><Relationship Id="rId2" Type="http://schemas.openxmlformats.org/officeDocument/2006/relationships/slideLayout" Target="../slideLayouts/slideLayout48.xml"/><Relationship Id="rId1" Type="http://schemas.openxmlformats.org/officeDocument/2006/relationships/vmlDrawing" Target="../drawings/vmlDrawing2.vml"/><Relationship Id="rId6" Type="http://schemas.openxmlformats.org/officeDocument/2006/relationships/image" Target="../media/image242.emf"/><Relationship Id="rId5" Type="http://schemas.openxmlformats.org/officeDocument/2006/relationships/oleObject" Target="../embeddings/oleObject4.bin"/><Relationship Id="rId4" Type="http://schemas.openxmlformats.org/officeDocument/2006/relationships/image" Target="../media/image241.emf"/></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8.xml.rels><?xml version="1.0" encoding="UTF-8" standalone="yes"?>
<Relationships xmlns="http://schemas.openxmlformats.org/package/2006/relationships"><Relationship Id="rId8" Type="http://schemas.openxmlformats.org/officeDocument/2006/relationships/image" Target="../media/image63.jpeg"/><Relationship Id="rId13" Type="http://schemas.openxmlformats.org/officeDocument/2006/relationships/image" Target="../media/image68.jpeg"/><Relationship Id="rId3" Type="http://schemas.openxmlformats.org/officeDocument/2006/relationships/image" Target="../media/image58.jpeg"/><Relationship Id="rId7" Type="http://schemas.openxmlformats.org/officeDocument/2006/relationships/image" Target="../media/image62.jpeg"/><Relationship Id="rId12" Type="http://schemas.openxmlformats.org/officeDocument/2006/relationships/image" Target="../media/image67.jpeg"/><Relationship Id="rId2" Type="http://schemas.openxmlformats.org/officeDocument/2006/relationships/image" Target="../media/image57.jpeg"/><Relationship Id="rId1" Type="http://schemas.openxmlformats.org/officeDocument/2006/relationships/slideLayout" Target="../slideLayouts/slideLayout43.xml"/><Relationship Id="rId6" Type="http://schemas.openxmlformats.org/officeDocument/2006/relationships/image" Target="../media/image61.jpeg"/><Relationship Id="rId11" Type="http://schemas.openxmlformats.org/officeDocument/2006/relationships/image" Target="../media/image66.jpeg"/><Relationship Id="rId5" Type="http://schemas.openxmlformats.org/officeDocument/2006/relationships/image" Target="../media/image60.jpeg"/><Relationship Id="rId15" Type="http://schemas.openxmlformats.org/officeDocument/2006/relationships/image" Target="../media/image70.jpeg"/><Relationship Id="rId10" Type="http://schemas.openxmlformats.org/officeDocument/2006/relationships/image" Target="../media/image65.jpeg"/><Relationship Id="rId4" Type="http://schemas.openxmlformats.org/officeDocument/2006/relationships/image" Target="../media/image59.jpeg"/><Relationship Id="rId9" Type="http://schemas.openxmlformats.org/officeDocument/2006/relationships/image" Target="../media/image64.png"/><Relationship Id="rId14" Type="http://schemas.openxmlformats.org/officeDocument/2006/relationships/image" Target="../media/image69.jpe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81.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notesSlide" Target="../notesSlides/notesSlide40.xml"/><Relationship Id="rId1" Type="http://schemas.openxmlformats.org/officeDocument/2006/relationships/slideLayout" Target="../slideLayouts/slideLayout3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84.xml.rels><?xml version="1.0" encoding="UTF-8" standalone="yes"?>
<Relationships xmlns="http://schemas.openxmlformats.org/package/2006/relationships"><Relationship Id="rId2" Type="http://schemas.openxmlformats.org/officeDocument/2006/relationships/image" Target="../media/image244.jpeg"/><Relationship Id="rId1" Type="http://schemas.openxmlformats.org/officeDocument/2006/relationships/slideLayout" Target="../slideLayouts/slideLayout2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3.xml"/></Relationships>
</file>

<file path=ppt/slides/_rels/slide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jpeg"/><Relationship Id="rId1" Type="http://schemas.openxmlformats.org/officeDocument/2006/relationships/slideLayout" Target="../slideLayouts/slideLayout44.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5.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4.xml"/></Relationships>
</file>

<file path=ppt/slides/_rels/slide93.xml.rels><?xml version="1.0" encoding="UTF-8" standalone="yes"?>
<Relationships xmlns="http://schemas.openxmlformats.org/package/2006/relationships"><Relationship Id="rId2" Type="http://schemas.openxmlformats.org/officeDocument/2006/relationships/image" Target="../media/image245.jpeg"/><Relationship Id="rId1" Type="http://schemas.openxmlformats.org/officeDocument/2006/relationships/slideLayout" Target="../slideLayouts/slideLayout36.xml"/></Relationships>
</file>

<file path=ppt/slides/_rels/slide94.xml.rels><?xml version="1.0" encoding="UTF-8" standalone="yes"?>
<Relationships xmlns="http://schemas.openxmlformats.org/package/2006/relationships"><Relationship Id="rId2" Type="http://schemas.openxmlformats.org/officeDocument/2006/relationships/image" Target="../media/image246.jpeg"/><Relationship Id="rId1" Type="http://schemas.openxmlformats.org/officeDocument/2006/relationships/slideLayout" Target="../slideLayouts/slideLayout23.xml"/></Relationships>
</file>

<file path=ppt/slides/_rels/slide95.xml.rels><?xml version="1.0" encoding="UTF-8" standalone="yes"?>
<Relationships xmlns="http://schemas.openxmlformats.org/package/2006/relationships"><Relationship Id="rId3" Type="http://schemas.openxmlformats.org/officeDocument/2006/relationships/image" Target="../media/image248.png"/><Relationship Id="rId2" Type="http://schemas.openxmlformats.org/officeDocument/2006/relationships/image" Target="../media/image247.png"/><Relationship Id="rId1" Type="http://schemas.openxmlformats.org/officeDocument/2006/relationships/slideLayout" Target="../slideLayouts/slideLayout23.xml"/></Relationships>
</file>

<file path=ppt/slides/_rels/slide96.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34.xml"/><Relationship Id="rId1" Type="http://schemas.openxmlformats.org/officeDocument/2006/relationships/vmlDrawing" Target="../drawings/vmlDrawing3.vml"/><Relationship Id="rId5" Type="http://schemas.openxmlformats.org/officeDocument/2006/relationships/image" Target="../media/image249.emf"/><Relationship Id="rId4" Type="http://schemas.openxmlformats.org/officeDocument/2006/relationships/oleObject" Target="../embeddings/oleObject5.bin"/></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7.xml"/></Relationships>
</file>

<file path=ppt/slides/_rels/slide98.xml.rels><?xml version="1.0" encoding="UTF-8" standalone="yes"?>
<Relationships xmlns="http://schemas.openxmlformats.org/package/2006/relationships"><Relationship Id="rId2" Type="http://schemas.openxmlformats.org/officeDocument/2006/relationships/image" Target="../media/image250.emf"/><Relationship Id="rId1" Type="http://schemas.openxmlformats.org/officeDocument/2006/relationships/slideLayout" Target="../slideLayouts/slideLayout34.xml"/></Relationships>
</file>

<file path=ppt/slides/_rels/slide99.xml.rels><?xml version="1.0" encoding="UTF-8" standalone="yes"?>
<Relationships xmlns="http://schemas.openxmlformats.org/package/2006/relationships"><Relationship Id="rId8" Type="http://schemas.openxmlformats.org/officeDocument/2006/relationships/image" Target="../media/image256.svg"/><Relationship Id="rId13" Type="http://schemas.openxmlformats.org/officeDocument/2006/relationships/image" Target="../media/image261.emf"/><Relationship Id="rId3" Type="http://schemas.openxmlformats.org/officeDocument/2006/relationships/image" Target="../media/image251.png"/><Relationship Id="rId7" Type="http://schemas.openxmlformats.org/officeDocument/2006/relationships/image" Target="../media/image255.png"/><Relationship Id="rId12" Type="http://schemas.openxmlformats.org/officeDocument/2006/relationships/image" Target="../media/image260.svg"/><Relationship Id="rId2" Type="http://schemas.openxmlformats.org/officeDocument/2006/relationships/notesSlide" Target="../notesSlides/notesSlide47.xml"/><Relationship Id="rId16" Type="http://schemas.openxmlformats.org/officeDocument/2006/relationships/image" Target="../media/image264.emf"/><Relationship Id="rId1" Type="http://schemas.openxmlformats.org/officeDocument/2006/relationships/slideLayout" Target="../slideLayouts/slideLayout34.xml"/><Relationship Id="rId6" Type="http://schemas.openxmlformats.org/officeDocument/2006/relationships/image" Target="../media/image254.svg"/><Relationship Id="rId11" Type="http://schemas.openxmlformats.org/officeDocument/2006/relationships/image" Target="../media/image259.png"/><Relationship Id="rId5" Type="http://schemas.openxmlformats.org/officeDocument/2006/relationships/image" Target="../media/image253.png"/><Relationship Id="rId15" Type="http://schemas.openxmlformats.org/officeDocument/2006/relationships/image" Target="../media/image263.emf"/><Relationship Id="rId10" Type="http://schemas.openxmlformats.org/officeDocument/2006/relationships/image" Target="../media/image258.svg"/><Relationship Id="rId4" Type="http://schemas.openxmlformats.org/officeDocument/2006/relationships/image" Target="../media/image252.svg"/><Relationship Id="rId9" Type="http://schemas.openxmlformats.org/officeDocument/2006/relationships/image" Target="../media/image257.png"/><Relationship Id="rId14" Type="http://schemas.openxmlformats.org/officeDocument/2006/relationships/image" Target="../media/image262.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white board with red text and buildings&#10;&#10;Description automatically generated">
            <a:extLst>
              <a:ext uri="{FF2B5EF4-FFF2-40B4-BE49-F238E27FC236}">
                <a16:creationId xmlns:a16="http://schemas.microsoft.com/office/drawing/2014/main" id="{FDA91126-C2DD-115E-CEE9-715A9D5AF8FC}"/>
              </a:ext>
            </a:extLst>
          </p:cNvPr>
          <p:cNvPicPr>
            <a:picLocks noChangeAspect="1"/>
          </p:cNvPicPr>
          <p:nvPr/>
        </p:nvPicPr>
        <p:blipFill>
          <a:blip r:embed="rId3"/>
          <a:stretch>
            <a:fillRect/>
          </a:stretch>
        </p:blipFill>
        <p:spPr>
          <a:xfrm>
            <a:off x="0" y="0"/>
            <a:ext cx="12192000" cy="6858000"/>
          </a:xfrm>
          <a:prstGeom prst="rect">
            <a:avLst/>
          </a:prstGeom>
        </p:spPr>
      </p:pic>
      <p:sp>
        <p:nvSpPr>
          <p:cNvPr id="2" name="TextBox 1">
            <a:extLst>
              <a:ext uri="{FF2B5EF4-FFF2-40B4-BE49-F238E27FC236}">
                <a16:creationId xmlns:a16="http://schemas.microsoft.com/office/drawing/2014/main" id="{BF2CEDE9-F840-29F2-8688-29D6CB80498B}"/>
              </a:ext>
            </a:extLst>
          </p:cNvPr>
          <p:cNvSpPr txBox="1">
            <a:spLocks noGrp="1" noRot="1" noMove="1" noResize="1" noEditPoints="1" noAdjustHandles="1" noChangeArrowheads="1" noChangeShapeType="1"/>
          </p:cNvSpPr>
          <p:nvPr/>
        </p:nvSpPr>
        <p:spPr>
          <a:xfrm>
            <a:off x="198000" y="864000"/>
            <a:ext cx="11796000" cy="4862485"/>
          </a:xfrm>
          <a:prstGeom prst="rect">
            <a:avLst/>
          </a:prstGeom>
          <a:noFill/>
        </p:spPr>
        <p:txBody>
          <a:bodyPr wrap="square" rtlCol="0">
            <a:spAutoFit/>
          </a:bodyPr>
          <a:lstStyle/>
          <a:p>
            <a:endParaRPr lang="en-GB" sz="1500" dirty="0">
              <a:ln w="0"/>
              <a:solidFill>
                <a:schemeClr val="accent2">
                  <a:lumMod val="50000"/>
                </a:schemeClr>
              </a:solidFill>
              <a:effectLst>
                <a:outerShdw blurRad="38100" dist="25400" dir="5400000" algn="ctr" rotWithShape="0">
                  <a:srgbClr val="6E747A">
                    <a:alpha val="43000"/>
                  </a:srgbClr>
                </a:outerShdw>
              </a:effectLst>
            </a:endParaRPr>
          </a:p>
          <a:p>
            <a:r>
              <a:rPr lang="en-GB" sz="1500" dirty="0">
                <a:ln w="0"/>
                <a:solidFill>
                  <a:schemeClr val="accent2">
                    <a:lumMod val="50000"/>
                  </a:schemeClr>
                </a:solidFill>
                <a:effectLst>
                  <a:outerShdw blurRad="38100" dist="25400" dir="5400000" algn="ctr" rotWithShape="0">
                    <a:srgbClr val="6E747A">
                      <a:alpha val="43000"/>
                    </a:srgbClr>
                  </a:outerShdw>
                </a:effectLst>
              </a:rPr>
              <a:t>Preconference Session:</a:t>
            </a:r>
          </a:p>
          <a:p>
            <a:r>
              <a:rPr lang="en-US" sz="4500" dirty="0">
                <a:solidFill>
                  <a:schemeClr val="accent2">
                    <a:lumMod val="50000"/>
                  </a:schemeClr>
                </a:solidFill>
              </a:rPr>
              <a:t>Oligonucleotide Therapeutics </a:t>
            </a:r>
            <a:br>
              <a:rPr lang="en-US" sz="4500" dirty="0">
                <a:solidFill>
                  <a:schemeClr val="accent2">
                    <a:lumMod val="50000"/>
                  </a:schemeClr>
                </a:solidFill>
              </a:rPr>
            </a:br>
            <a:r>
              <a:rPr lang="en-US" sz="4500" dirty="0">
                <a:solidFill>
                  <a:schemeClr val="accent2">
                    <a:lumMod val="50000"/>
                  </a:schemeClr>
                </a:solidFill>
              </a:rPr>
              <a:t>Educational Workshop</a:t>
            </a:r>
            <a:br>
              <a:rPr lang="en-US" sz="2333" dirty="0">
                <a:solidFill>
                  <a:srgbClr val="002060"/>
                </a:solidFill>
              </a:rPr>
            </a:br>
            <a:r>
              <a:rPr lang="en-US" sz="3333" dirty="0">
                <a:solidFill>
                  <a:srgbClr val="C00000"/>
                </a:solidFill>
              </a:rPr>
              <a:t>9:00 – 11:10</a:t>
            </a:r>
          </a:p>
          <a:p>
            <a:endParaRPr lang="en-US" sz="3333" b="1" dirty="0">
              <a:solidFill>
                <a:srgbClr val="0070C0"/>
              </a:solidFill>
              <a:latin typeface="Arial" panose="020B0604020202020204" pitchFamily="34" charset="0"/>
            </a:endParaRPr>
          </a:p>
          <a:p>
            <a:endParaRPr lang="en-US" sz="3333" b="1" dirty="0">
              <a:solidFill>
                <a:srgbClr val="0070C0"/>
              </a:solidFill>
              <a:latin typeface="Arial" panose="020B0604020202020204" pitchFamily="34" charset="0"/>
            </a:endParaRPr>
          </a:p>
          <a:p>
            <a:endParaRPr lang="en-US" sz="3333" b="1" dirty="0">
              <a:solidFill>
                <a:srgbClr val="0070C0"/>
              </a:solidFill>
              <a:latin typeface="Arial" panose="020B0604020202020204" pitchFamily="34" charset="0"/>
            </a:endParaRPr>
          </a:p>
          <a:p>
            <a:r>
              <a:rPr lang="en-US" sz="3333" b="1" dirty="0">
                <a:solidFill>
                  <a:schemeClr val="accent2">
                    <a:lumMod val="50000"/>
                  </a:schemeClr>
                </a:solidFill>
                <a:latin typeface="ArialMT"/>
              </a:rPr>
              <a:t>Chair:</a:t>
            </a:r>
          </a:p>
          <a:p>
            <a:r>
              <a:rPr lang="en-GB" sz="2333" dirty="0">
                <a:solidFill>
                  <a:schemeClr val="accent2">
                    <a:lumMod val="50000"/>
                  </a:schemeClr>
                </a:solidFill>
                <a:latin typeface="ArialMT"/>
              </a:rPr>
              <a:t>Hassan Fakih, </a:t>
            </a:r>
            <a:r>
              <a:rPr lang="en-GB" sz="2333" i="1" dirty="0">
                <a:solidFill>
                  <a:schemeClr val="accent2">
                    <a:lumMod val="50000"/>
                  </a:schemeClr>
                </a:solidFill>
                <a:latin typeface="ArialMT"/>
              </a:rPr>
              <a:t>Ph.D., RNA Therapeutics Institute, UMass Chan Medical School</a:t>
            </a:r>
            <a:endParaRPr lang="en-GB" sz="1500" dirty="0">
              <a:ln w="0"/>
              <a:solidFill>
                <a:schemeClr val="accent2">
                  <a:lumMod val="50000"/>
                </a:schemeClr>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18975033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2" name="Content Placeholder 4"/>
          <p:cNvSpPr txBox="1">
            <a:spLocks noGrp="1"/>
          </p:cNvSpPr>
          <p:nvPr>
            <p:ph type="body" sz="half" idx="1"/>
          </p:nvPr>
        </p:nvSpPr>
        <p:spPr>
          <a:xfrm>
            <a:off x="838200" y="1825625"/>
            <a:ext cx="5644244" cy="3798888"/>
          </a:xfrm>
          <a:prstGeom prst="rect">
            <a:avLst/>
          </a:prstGeom>
        </p:spPr>
        <p:txBody>
          <a:bodyPr/>
          <a:lstStyle/>
          <a:p>
            <a:pPr marL="0" indent="0">
              <a:buSzTx/>
              <a:buNone/>
              <a:defRPr sz="2400"/>
            </a:pPr>
            <a:r>
              <a:t>To deliver genomic-based </a:t>
            </a:r>
            <a:r>
              <a:rPr>
                <a:solidFill>
                  <a:srgbClr val="ED1B2F"/>
                </a:solidFill>
              </a:rPr>
              <a:t>RNA therapies to benefit the health of different populations </a:t>
            </a:r>
            <a:r>
              <a:t>affected by infectious, rare and neglected diseases, or those who have common chronic diseases such as cancer.</a:t>
            </a:r>
          </a:p>
        </p:txBody>
      </p:sp>
      <p:sp>
        <p:nvSpPr>
          <p:cNvPr id="633" name="Title 3"/>
          <p:cNvSpPr txBox="1">
            <a:spLocks noGrp="1"/>
          </p:cNvSpPr>
          <p:nvPr>
            <p:ph type="title"/>
          </p:nvPr>
        </p:nvSpPr>
        <p:spPr>
          <a:prstGeom prst="rect">
            <a:avLst/>
          </a:prstGeom>
        </p:spPr>
        <p:txBody>
          <a:bodyPr/>
          <a:lstStyle/>
          <a:p>
            <a:r>
              <a:t>vISION</a:t>
            </a:r>
          </a:p>
        </p:txBody>
      </p:sp>
      <p:pic>
        <p:nvPicPr>
          <p:cNvPr id="634" name="Picture Placeholder 6" descr="Picture Placeholder 6"/>
          <p:cNvPicPr>
            <a:picLocks noGrp="1" noChangeAspect="1"/>
          </p:cNvPicPr>
          <p:nvPr>
            <p:ph type="pic" idx="21"/>
          </p:nvPr>
        </p:nvPicPr>
        <p:blipFill>
          <a:blip r:embed="rId2"/>
          <a:stretch>
            <a:fillRect/>
          </a:stretch>
        </p:blipFill>
        <p:spPr>
          <a:xfrm>
            <a:off x="7151555" y="1536569"/>
            <a:ext cx="4202245" cy="420224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fade/>
      </p:transition>
    </mc:Choice>
    <mc:Fallback xmlns:a14="http://schemas.microsoft.com/office/drawing/2010/main" xmlns:m="http://schemas.openxmlformats.org/officeDocument/2006/math" xmlns="">
      <p:transition spd="slow">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24C824-F67C-276A-75C6-017EF2C90F91}"/>
              </a:ext>
            </a:extLst>
          </p:cNvPr>
          <p:cNvSpPr>
            <a:spLocks noGrp="1"/>
          </p:cNvSpPr>
          <p:nvPr>
            <p:ph type="title"/>
          </p:nvPr>
        </p:nvSpPr>
        <p:spPr/>
        <p:txBody>
          <a:bodyPr>
            <a:normAutofit/>
          </a:bodyPr>
          <a:lstStyle/>
          <a:p>
            <a:r>
              <a:rPr lang="en-US" dirty="0"/>
              <a:t>Effects of chemistry and sequence on safety profile</a:t>
            </a:r>
          </a:p>
        </p:txBody>
      </p:sp>
      <p:grpSp>
        <p:nvGrpSpPr>
          <p:cNvPr id="5" name="Group 4">
            <a:extLst>
              <a:ext uri="{FF2B5EF4-FFF2-40B4-BE49-F238E27FC236}">
                <a16:creationId xmlns:a16="http://schemas.microsoft.com/office/drawing/2014/main" id="{4C212F34-F71C-491E-3F57-A6FCFF416710}"/>
              </a:ext>
            </a:extLst>
          </p:cNvPr>
          <p:cNvGrpSpPr>
            <a:grpSpLocks/>
          </p:cNvGrpSpPr>
          <p:nvPr/>
        </p:nvGrpSpPr>
        <p:grpSpPr bwMode="auto">
          <a:xfrm>
            <a:off x="1052623" y="2052545"/>
            <a:ext cx="4227400" cy="3099040"/>
            <a:chOff x="3681673" y="1600200"/>
            <a:chExt cx="5326714" cy="4401664"/>
          </a:xfrm>
        </p:grpSpPr>
        <p:sp>
          <p:nvSpPr>
            <p:cNvPr id="6" name="Rectangle 5">
              <a:extLst>
                <a:ext uri="{FF2B5EF4-FFF2-40B4-BE49-F238E27FC236}">
                  <a16:creationId xmlns:a16="http://schemas.microsoft.com/office/drawing/2014/main" id="{94F0A0CD-3E10-406F-51E2-F14009DEEC94}"/>
                </a:ext>
              </a:extLst>
            </p:cNvPr>
            <p:cNvSpPr>
              <a:spLocks noChangeArrowheads="1"/>
            </p:cNvSpPr>
            <p:nvPr/>
          </p:nvSpPr>
          <p:spPr bwMode="auto">
            <a:xfrm>
              <a:off x="5880421" y="2386309"/>
              <a:ext cx="446507" cy="2424066"/>
            </a:xfrm>
            <a:prstGeom prst="rect">
              <a:avLst/>
            </a:prstGeom>
            <a:gradFill rotWithShape="1">
              <a:gsLst>
                <a:gs pos="0">
                  <a:srgbClr val="253C57"/>
                </a:gs>
                <a:gs pos="50000">
                  <a:schemeClr val="accent1"/>
                </a:gs>
                <a:gs pos="100000">
                  <a:srgbClr val="253C57"/>
                </a:gs>
              </a:gsLst>
              <a:lin ang="0" scaled="1"/>
            </a:gradFill>
            <a:ln>
              <a:noFill/>
            </a:ln>
            <a:extLst>
              <a:ext uri="{91240B29-F687-4F45-9708-019B960494DF}">
                <a14:hiddenLine xmlns:a14="http://schemas.microsoft.com/office/drawing/2010/main" w="9525" algn="ctr">
                  <a:solidFill>
                    <a:srgbClr val="000000"/>
                  </a:solidFill>
                  <a:miter lim="800000"/>
                  <a:headEnd/>
                  <a:tailEnd/>
                </a14:hiddenLine>
              </a:ext>
            </a:extLst>
          </p:spPr>
          <p:txBody>
            <a:bodyPr lIns="91434" tIns="45717" rIns="91434" bIns="45717"/>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pPr eaLnBrk="1" hangingPunct="1"/>
              <a:endParaRPr lang="en-US" altLang="en-US" sz="1100" b="1"/>
            </a:p>
          </p:txBody>
        </p:sp>
        <p:sp>
          <p:nvSpPr>
            <p:cNvPr id="7" name="Line 4">
              <a:extLst>
                <a:ext uri="{FF2B5EF4-FFF2-40B4-BE49-F238E27FC236}">
                  <a16:creationId xmlns:a16="http://schemas.microsoft.com/office/drawing/2014/main" id="{17FC55E4-ACE5-2D9A-E7E6-7701DFDCA631}"/>
                </a:ext>
              </a:extLst>
            </p:cNvPr>
            <p:cNvSpPr>
              <a:spLocks noChangeShapeType="1"/>
            </p:cNvSpPr>
            <p:nvPr/>
          </p:nvSpPr>
          <p:spPr bwMode="auto">
            <a:xfrm flipV="1">
              <a:off x="5878513" y="2387600"/>
              <a:ext cx="1587" cy="2422525"/>
            </a:xfrm>
            <a:prstGeom prst="line">
              <a:avLst/>
            </a:prstGeom>
            <a:noFill/>
            <a:ln w="12700" algn="ctr">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endParaRPr lang="en-US"/>
            </a:p>
          </p:txBody>
        </p:sp>
        <p:sp>
          <p:nvSpPr>
            <p:cNvPr id="8" name="Line 5">
              <a:extLst>
                <a:ext uri="{FF2B5EF4-FFF2-40B4-BE49-F238E27FC236}">
                  <a16:creationId xmlns:a16="http://schemas.microsoft.com/office/drawing/2014/main" id="{666A5883-44CE-1F7B-1144-6DA8AA3E41A8}"/>
                </a:ext>
              </a:extLst>
            </p:cNvPr>
            <p:cNvSpPr>
              <a:spLocks noChangeShapeType="1"/>
            </p:cNvSpPr>
            <p:nvPr/>
          </p:nvSpPr>
          <p:spPr bwMode="auto">
            <a:xfrm>
              <a:off x="5878513" y="2387600"/>
              <a:ext cx="1587" cy="2422525"/>
            </a:xfrm>
            <a:prstGeom prst="line">
              <a:avLst/>
            </a:prstGeom>
            <a:noFill/>
            <a:ln w="12700" algn="ctr">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endParaRPr lang="en-US"/>
            </a:p>
          </p:txBody>
        </p:sp>
        <p:sp>
          <p:nvSpPr>
            <p:cNvPr id="9" name="Line 6">
              <a:extLst>
                <a:ext uri="{FF2B5EF4-FFF2-40B4-BE49-F238E27FC236}">
                  <a16:creationId xmlns:a16="http://schemas.microsoft.com/office/drawing/2014/main" id="{9B741F5E-E505-E5AF-0AFA-6B6F40479CCA}"/>
                </a:ext>
              </a:extLst>
            </p:cNvPr>
            <p:cNvSpPr>
              <a:spLocks noChangeShapeType="1"/>
            </p:cNvSpPr>
            <p:nvPr/>
          </p:nvSpPr>
          <p:spPr bwMode="auto">
            <a:xfrm>
              <a:off x="5878513" y="2387600"/>
              <a:ext cx="449262" cy="1588"/>
            </a:xfrm>
            <a:prstGeom prst="line">
              <a:avLst/>
            </a:prstGeom>
            <a:noFill/>
            <a:ln w="12700" algn="ctr">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endParaRPr lang="en-US"/>
            </a:p>
          </p:txBody>
        </p:sp>
        <p:sp>
          <p:nvSpPr>
            <p:cNvPr id="10" name="Line 7">
              <a:extLst>
                <a:ext uri="{FF2B5EF4-FFF2-40B4-BE49-F238E27FC236}">
                  <a16:creationId xmlns:a16="http://schemas.microsoft.com/office/drawing/2014/main" id="{24B650CE-6B43-5944-6FBA-3D73D1697C2A}"/>
                </a:ext>
              </a:extLst>
            </p:cNvPr>
            <p:cNvSpPr>
              <a:spLocks noChangeShapeType="1"/>
            </p:cNvSpPr>
            <p:nvPr/>
          </p:nvSpPr>
          <p:spPr bwMode="auto">
            <a:xfrm flipH="1">
              <a:off x="5878513" y="2387600"/>
              <a:ext cx="449262" cy="1588"/>
            </a:xfrm>
            <a:prstGeom prst="line">
              <a:avLst/>
            </a:prstGeom>
            <a:noFill/>
            <a:ln w="12700" algn="ctr">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endParaRPr lang="en-US"/>
            </a:p>
          </p:txBody>
        </p:sp>
        <p:sp>
          <p:nvSpPr>
            <p:cNvPr id="11" name="Line 8">
              <a:extLst>
                <a:ext uri="{FF2B5EF4-FFF2-40B4-BE49-F238E27FC236}">
                  <a16:creationId xmlns:a16="http://schemas.microsoft.com/office/drawing/2014/main" id="{FF4FEADF-437E-0EF3-EC54-F5ED1BCF7D7A}"/>
                </a:ext>
              </a:extLst>
            </p:cNvPr>
            <p:cNvSpPr>
              <a:spLocks noChangeShapeType="1"/>
            </p:cNvSpPr>
            <p:nvPr/>
          </p:nvSpPr>
          <p:spPr bwMode="auto">
            <a:xfrm flipV="1">
              <a:off x="6327775" y="2387600"/>
              <a:ext cx="1588" cy="2422525"/>
            </a:xfrm>
            <a:prstGeom prst="line">
              <a:avLst/>
            </a:prstGeom>
            <a:noFill/>
            <a:ln w="12700" algn="ctr">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endParaRPr lang="en-US"/>
            </a:p>
          </p:txBody>
        </p:sp>
        <p:sp>
          <p:nvSpPr>
            <p:cNvPr id="12" name="Line 9">
              <a:extLst>
                <a:ext uri="{FF2B5EF4-FFF2-40B4-BE49-F238E27FC236}">
                  <a16:creationId xmlns:a16="http://schemas.microsoft.com/office/drawing/2014/main" id="{D237346E-98F4-5BE3-5677-74F820ECC219}"/>
                </a:ext>
              </a:extLst>
            </p:cNvPr>
            <p:cNvSpPr>
              <a:spLocks noChangeShapeType="1"/>
            </p:cNvSpPr>
            <p:nvPr/>
          </p:nvSpPr>
          <p:spPr bwMode="auto">
            <a:xfrm>
              <a:off x="6327775" y="2387600"/>
              <a:ext cx="1588" cy="2422525"/>
            </a:xfrm>
            <a:prstGeom prst="line">
              <a:avLst/>
            </a:prstGeom>
            <a:noFill/>
            <a:ln w="12700" algn="ctr">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endParaRPr lang="en-US"/>
            </a:p>
          </p:txBody>
        </p:sp>
        <p:sp>
          <p:nvSpPr>
            <p:cNvPr id="13" name="Line 10">
              <a:extLst>
                <a:ext uri="{FF2B5EF4-FFF2-40B4-BE49-F238E27FC236}">
                  <a16:creationId xmlns:a16="http://schemas.microsoft.com/office/drawing/2014/main" id="{5E70B921-28F2-3BDF-E139-CBC5C2AFCFD8}"/>
                </a:ext>
              </a:extLst>
            </p:cNvPr>
            <p:cNvSpPr>
              <a:spLocks noChangeShapeType="1"/>
            </p:cNvSpPr>
            <p:nvPr/>
          </p:nvSpPr>
          <p:spPr bwMode="auto">
            <a:xfrm>
              <a:off x="5878513" y="4810125"/>
              <a:ext cx="449262" cy="1588"/>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endParaRPr lang="en-US"/>
            </a:p>
          </p:txBody>
        </p:sp>
        <p:sp>
          <p:nvSpPr>
            <p:cNvPr id="14" name="Line 11">
              <a:extLst>
                <a:ext uri="{FF2B5EF4-FFF2-40B4-BE49-F238E27FC236}">
                  <a16:creationId xmlns:a16="http://schemas.microsoft.com/office/drawing/2014/main" id="{05F24773-5BD4-E538-6C7A-C788EF99A588}"/>
                </a:ext>
              </a:extLst>
            </p:cNvPr>
            <p:cNvSpPr>
              <a:spLocks noChangeShapeType="1"/>
            </p:cNvSpPr>
            <p:nvPr/>
          </p:nvSpPr>
          <p:spPr bwMode="auto">
            <a:xfrm flipH="1">
              <a:off x="5878513" y="4810125"/>
              <a:ext cx="449262" cy="1588"/>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endParaRPr lang="en-US"/>
            </a:p>
          </p:txBody>
        </p:sp>
        <p:sp>
          <p:nvSpPr>
            <p:cNvPr id="15" name="Rectangle 14">
              <a:extLst>
                <a:ext uri="{FF2B5EF4-FFF2-40B4-BE49-F238E27FC236}">
                  <a16:creationId xmlns:a16="http://schemas.microsoft.com/office/drawing/2014/main" id="{85002065-18B2-7E00-FEA7-9E024A66158E}"/>
                </a:ext>
              </a:extLst>
            </p:cNvPr>
            <p:cNvSpPr>
              <a:spLocks noChangeArrowheads="1"/>
            </p:cNvSpPr>
            <p:nvPr/>
          </p:nvSpPr>
          <p:spPr bwMode="auto">
            <a:xfrm>
              <a:off x="7678518" y="3953049"/>
              <a:ext cx="446508" cy="857326"/>
            </a:xfrm>
            <a:prstGeom prst="rect">
              <a:avLst/>
            </a:prstGeom>
            <a:gradFill rotWithShape="1">
              <a:gsLst>
                <a:gs pos="0">
                  <a:srgbClr val="253C57"/>
                </a:gs>
                <a:gs pos="50000">
                  <a:schemeClr val="accent1"/>
                </a:gs>
                <a:gs pos="100000">
                  <a:srgbClr val="253C57"/>
                </a:gs>
              </a:gsLst>
              <a:lin ang="0" scaled="1"/>
            </a:gradFill>
            <a:ln>
              <a:noFill/>
            </a:ln>
            <a:extLst>
              <a:ext uri="{91240B29-F687-4F45-9708-019B960494DF}">
                <a14:hiddenLine xmlns:a14="http://schemas.microsoft.com/office/drawing/2010/main" w="9525" algn="ctr">
                  <a:solidFill>
                    <a:srgbClr val="000000"/>
                  </a:solidFill>
                  <a:miter lim="800000"/>
                  <a:headEnd/>
                  <a:tailEnd/>
                </a14:hiddenLine>
              </a:ext>
            </a:extLst>
          </p:spPr>
          <p:txBody>
            <a:bodyPr lIns="91434" tIns="45717" rIns="91434" bIns="45717"/>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pPr eaLnBrk="1" hangingPunct="1"/>
              <a:endParaRPr lang="en-US" altLang="en-US" sz="1100" b="1"/>
            </a:p>
          </p:txBody>
        </p:sp>
        <p:sp>
          <p:nvSpPr>
            <p:cNvPr id="16" name="Line 13">
              <a:extLst>
                <a:ext uri="{FF2B5EF4-FFF2-40B4-BE49-F238E27FC236}">
                  <a16:creationId xmlns:a16="http://schemas.microsoft.com/office/drawing/2014/main" id="{D26EC6AE-24F2-AF34-1750-A44FC4522A50}"/>
                </a:ext>
              </a:extLst>
            </p:cNvPr>
            <p:cNvSpPr>
              <a:spLocks noChangeShapeType="1"/>
            </p:cNvSpPr>
            <p:nvPr/>
          </p:nvSpPr>
          <p:spPr bwMode="auto">
            <a:xfrm flipV="1">
              <a:off x="7678738" y="3952875"/>
              <a:ext cx="1587" cy="857250"/>
            </a:xfrm>
            <a:prstGeom prst="line">
              <a:avLst/>
            </a:prstGeom>
            <a:noFill/>
            <a:ln w="12700" algn="ctr">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endParaRPr lang="en-US"/>
            </a:p>
          </p:txBody>
        </p:sp>
        <p:sp>
          <p:nvSpPr>
            <p:cNvPr id="17" name="Line 14">
              <a:extLst>
                <a:ext uri="{FF2B5EF4-FFF2-40B4-BE49-F238E27FC236}">
                  <a16:creationId xmlns:a16="http://schemas.microsoft.com/office/drawing/2014/main" id="{217CC4D8-F250-F7EA-DCFE-08C019BF6FE4}"/>
                </a:ext>
              </a:extLst>
            </p:cNvPr>
            <p:cNvSpPr>
              <a:spLocks noChangeShapeType="1"/>
            </p:cNvSpPr>
            <p:nvPr/>
          </p:nvSpPr>
          <p:spPr bwMode="auto">
            <a:xfrm>
              <a:off x="7678738" y="3952875"/>
              <a:ext cx="1587" cy="857250"/>
            </a:xfrm>
            <a:prstGeom prst="line">
              <a:avLst/>
            </a:prstGeom>
            <a:noFill/>
            <a:ln w="12700" algn="ctr">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endParaRPr lang="en-US"/>
            </a:p>
          </p:txBody>
        </p:sp>
        <p:sp>
          <p:nvSpPr>
            <p:cNvPr id="18" name="Line 15">
              <a:extLst>
                <a:ext uri="{FF2B5EF4-FFF2-40B4-BE49-F238E27FC236}">
                  <a16:creationId xmlns:a16="http://schemas.microsoft.com/office/drawing/2014/main" id="{F131CDFF-5D12-FE88-98AA-9231DE439AF7}"/>
                </a:ext>
              </a:extLst>
            </p:cNvPr>
            <p:cNvSpPr>
              <a:spLocks noChangeShapeType="1"/>
            </p:cNvSpPr>
            <p:nvPr/>
          </p:nvSpPr>
          <p:spPr bwMode="auto">
            <a:xfrm>
              <a:off x="7678738" y="3952875"/>
              <a:ext cx="446087" cy="3175"/>
            </a:xfrm>
            <a:prstGeom prst="line">
              <a:avLst/>
            </a:prstGeom>
            <a:noFill/>
            <a:ln w="12700" algn="ctr">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endParaRPr lang="en-US"/>
            </a:p>
          </p:txBody>
        </p:sp>
        <p:sp>
          <p:nvSpPr>
            <p:cNvPr id="19" name="Line 16">
              <a:extLst>
                <a:ext uri="{FF2B5EF4-FFF2-40B4-BE49-F238E27FC236}">
                  <a16:creationId xmlns:a16="http://schemas.microsoft.com/office/drawing/2014/main" id="{D0B66E64-CF1A-EA12-98C0-D2B120EBE474}"/>
                </a:ext>
              </a:extLst>
            </p:cNvPr>
            <p:cNvSpPr>
              <a:spLocks noChangeShapeType="1"/>
            </p:cNvSpPr>
            <p:nvPr/>
          </p:nvSpPr>
          <p:spPr bwMode="auto">
            <a:xfrm flipH="1">
              <a:off x="7678738" y="3952875"/>
              <a:ext cx="446087" cy="3175"/>
            </a:xfrm>
            <a:prstGeom prst="line">
              <a:avLst/>
            </a:prstGeom>
            <a:noFill/>
            <a:ln w="12700" algn="ctr">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endParaRPr lang="en-US"/>
            </a:p>
          </p:txBody>
        </p:sp>
        <p:sp>
          <p:nvSpPr>
            <p:cNvPr id="20" name="Line 17">
              <a:extLst>
                <a:ext uri="{FF2B5EF4-FFF2-40B4-BE49-F238E27FC236}">
                  <a16:creationId xmlns:a16="http://schemas.microsoft.com/office/drawing/2014/main" id="{AE8BFFDB-1B42-5032-C605-8FD065993856}"/>
                </a:ext>
              </a:extLst>
            </p:cNvPr>
            <p:cNvSpPr>
              <a:spLocks noChangeShapeType="1"/>
            </p:cNvSpPr>
            <p:nvPr/>
          </p:nvSpPr>
          <p:spPr bwMode="auto">
            <a:xfrm flipV="1">
              <a:off x="8124825" y="3952875"/>
              <a:ext cx="1588" cy="857250"/>
            </a:xfrm>
            <a:prstGeom prst="line">
              <a:avLst/>
            </a:prstGeom>
            <a:noFill/>
            <a:ln w="12700" algn="ctr">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endParaRPr lang="en-US"/>
            </a:p>
          </p:txBody>
        </p:sp>
        <p:sp>
          <p:nvSpPr>
            <p:cNvPr id="21" name="Line 18">
              <a:extLst>
                <a:ext uri="{FF2B5EF4-FFF2-40B4-BE49-F238E27FC236}">
                  <a16:creationId xmlns:a16="http://schemas.microsoft.com/office/drawing/2014/main" id="{D7B17960-B40B-CB30-11D3-5CB8F0EA0F92}"/>
                </a:ext>
              </a:extLst>
            </p:cNvPr>
            <p:cNvSpPr>
              <a:spLocks noChangeShapeType="1"/>
            </p:cNvSpPr>
            <p:nvPr/>
          </p:nvSpPr>
          <p:spPr bwMode="auto">
            <a:xfrm>
              <a:off x="8124825" y="3952875"/>
              <a:ext cx="1588" cy="857250"/>
            </a:xfrm>
            <a:prstGeom prst="line">
              <a:avLst/>
            </a:prstGeom>
            <a:noFill/>
            <a:ln w="12700" algn="ctr">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endParaRPr lang="en-US"/>
            </a:p>
          </p:txBody>
        </p:sp>
        <p:sp>
          <p:nvSpPr>
            <p:cNvPr id="22" name="Line 19">
              <a:extLst>
                <a:ext uri="{FF2B5EF4-FFF2-40B4-BE49-F238E27FC236}">
                  <a16:creationId xmlns:a16="http://schemas.microsoft.com/office/drawing/2014/main" id="{576CCB55-039F-3D7B-EDF2-F0E2E2A25D37}"/>
                </a:ext>
              </a:extLst>
            </p:cNvPr>
            <p:cNvSpPr>
              <a:spLocks noChangeShapeType="1"/>
            </p:cNvSpPr>
            <p:nvPr/>
          </p:nvSpPr>
          <p:spPr bwMode="auto">
            <a:xfrm>
              <a:off x="7678738" y="4810125"/>
              <a:ext cx="446087" cy="1588"/>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endParaRPr lang="en-US"/>
            </a:p>
          </p:txBody>
        </p:sp>
        <p:sp>
          <p:nvSpPr>
            <p:cNvPr id="23" name="Line 20">
              <a:extLst>
                <a:ext uri="{FF2B5EF4-FFF2-40B4-BE49-F238E27FC236}">
                  <a16:creationId xmlns:a16="http://schemas.microsoft.com/office/drawing/2014/main" id="{C76F9751-1D48-4AD4-0DB0-7F02556B9933}"/>
                </a:ext>
              </a:extLst>
            </p:cNvPr>
            <p:cNvSpPr>
              <a:spLocks noChangeShapeType="1"/>
            </p:cNvSpPr>
            <p:nvPr/>
          </p:nvSpPr>
          <p:spPr bwMode="auto">
            <a:xfrm flipH="1">
              <a:off x="7678738" y="4810125"/>
              <a:ext cx="446087" cy="1588"/>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endParaRPr lang="en-US"/>
            </a:p>
          </p:txBody>
        </p:sp>
        <p:sp>
          <p:nvSpPr>
            <p:cNvPr id="24" name="Rectangle 23">
              <a:extLst>
                <a:ext uri="{FF2B5EF4-FFF2-40B4-BE49-F238E27FC236}">
                  <a16:creationId xmlns:a16="http://schemas.microsoft.com/office/drawing/2014/main" id="{0B480196-C8AB-D4C8-9CB5-39C31D1809D8}"/>
                </a:ext>
              </a:extLst>
            </p:cNvPr>
            <p:cNvSpPr>
              <a:spLocks noChangeArrowheads="1"/>
            </p:cNvSpPr>
            <p:nvPr/>
          </p:nvSpPr>
          <p:spPr bwMode="auto">
            <a:xfrm>
              <a:off x="5431500" y="3802402"/>
              <a:ext cx="448921" cy="1007973"/>
            </a:xfrm>
            <a:prstGeom prst="rect">
              <a:avLst/>
            </a:prstGeom>
            <a:gradFill rotWithShape="1">
              <a:gsLst>
                <a:gs pos="0">
                  <a:srgbClr val="592524"/>
                </a:gs>
                <a:gs pos="50000">
                  <a:schemeClr val="accent2"/>
                </a:gs>
                <a:gs pos="100000">
                  <a:srgbClr val="592524"/>
                </a:gs>
              </a:gsLst>
              <a:lin ang="0" scaled="1"/>
            </a:gradFill>
            <a:ln>
              <a:noFill/>
            </a:ln>
            <a:extLst>
              <a:ext uri="{91240B29-F687-4F45-9708-019B960494DF}">
                <a14:hiddenLine xmlns:a14="http://schemas.microsoft.com/office/drawing/2010/main" w="9525" algn="ctr">
                  <a:solidFill>
                    <a:srgbClr val="000000"/>
                  </a:solidFill>
                  <a:miter lim="800000"/>
                  <a:headEnd/>
                  <a:tailEnd/>
                </a14:hiddenLine>
              </a:ext>
            </a:extLst>
          </p:spPr>
          <p:txBody>
            <a:bodyPr lIns="91434" tIns="45717" rIns="91434" bIns="45717"/>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pPr eaLnBrk="1" hangingPunct="1"/>
              <a:endParaRPr lang="en-US" altLang="en-US" sz="1100" b="1">
                <a:solidFill>
                  <a:srgbClr val="C0504D"/>
                </a:solidFill>
              </a:endParaRPr>
            </a:p>
          </p:txBody>
        </p:sp>
        <p:sp>
          <p:nvSpPr>
            <p:cNvPr id="25" name="Line 22">
              <a:extLst>
                <a:ext uri="{FF2B5EF4-FFF2-40B4-BE49-F238E27FC236}">
                  <a16:creationId xmlns:a16="http://schemas.microsoft.com/office/drawing/2014/main" id="{209F95C3-3364-342C-A626-DF9F7674B346}"/>
                </a:ext>
              </a:extLst>
            </p:cNvPr>
            <p:cNvSpPr>
              <a:spLocks noChangeShapeType="1"/>
            </p:cNvSpPr>
            <p:nvPr/>
          </p:nvSpPr>
          <p:spPr bwMode="auto">
            <a:xfrm flipV="1">
              <a:off x="5430838" y="3802063"/>
              <a:ext cx="1587" cy="1008062"/>
            </a:xfrm>
            <a:prstGeom prst="line">
              <a:avLst/>
            </a:prstGeom>
            <a:noFill/>
            <a:ln w="12700" algn="ctr">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endParaRPr lang="en-US"/>
            </a:p>
          </p:txBody>
        </p:sp>
        <p:sp>
          <p:nvSpPr>
            <p:cNvPr id="26" name="Line 23">
              <a:extLst>
                <a:ext uri="{FF2B5EF4-FFF2-40B4-BE49-F238E27FC236}">
                  <a16:creationId xmlns:a16="http://schemas.microsoft.com/office/drawing/2014/main" id="{D31E2FC3-9A5B-AF94-5A91-FE50EB8B3F81}"/>
                </a:ext>
              </a:extLst>
            </p:cNvPr>
            <p:cNvSpPr>
              <a:spLocks noChangeShapeType="1"/>
            </p:cNvSpPr>
            <p:nvPr/>
          </p:nvSpPr>
          <p:spPr bwMode="auto">
            <a:xfrm>
              <a:off x="5430838" y="3802063"/>
              <a:ext cx="1587" cy="1008062"/>
            </a:xfrm>
            <a:prstGeom prst="line">
              <a:avLst/>
            </a:prstGeom>
            <a:noFill/>
            <a:ln w="12700" algn="ctr">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endParaRPr lang="en-US"/>
            </a:p>
          </p:txBody>
        </p:sp>
        <p:sp>
          <p:nvSpPr>
            <p:cNvPr id="27" name="Line 24">
              <a:extLst>
                <a:ext uri="{FF2B5EF4-FFF2-40B4-BE49-F238E27FC236}">
                  <a16:creationId xmlns:a16="http://schemas.microsoft.com/office/drawing/2014/main" id="{1D36C2E6-CF83-B90F-9643-5B9E18506B66}"/>
                </a:ext>
              </a:extLst>
            </p:cNvPr>
            <p:cNvSpPr>
              <a:spLocks noChangeShapeType="1"/>
            </p:cNvSpPr>
            <p:nvPr/>
          </p:nvSpPr>
          <p:spPr bwMode="auto">
            <a:xfrm>
              <a:off x="5430838" y="3802063"/>
              <a:ext cx="447675" cy="1587"/>
            </a:xfrm>
            <a:prstGeom prst="line">
              <a:avLst/>
            </a:prstGeom>
            <a:noFill/>
            <a:ln w="12700" algn="ctr">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endParaRPr lang="en-US"/>
            </a:p>
          </p:txBody>
        </p:sp>
        <p:sp>
          <p:nvSpPr>
            <p:cNvPr id="28" name="Line 25">
              <a:extLst>
                <a:ext uri="{FF2B5EF4-FFF2-40B4-BE49-F238E27FC236}">
                  <a16:creationId xmlns:a16="http://schemas.microsoft.com/office/drawing/2014/main" id="{4FC15A83-DC4D-77C0-CA89-95E51B34EAEF}"/>
                </a:ext>
              </a:extLst>
            </p:cNvPr>
            <p:cNvSpPr>
              <a:spLocks noChangeShapeType="1"/>
            </p:cNvSpPr>
            <p:nvPr/>
          </p:nvSpPr>
          <p:spPr bwMode="auto">
            <a:xfrm flipH="1">
              <a:off x="5430838" y="3802063"/>
              <a:ext cx="447675" cy="1587"/>
            </a:xfrm>
            <a:prstGeom prst="line">
              <a:avLst/>
            </a:prstGeom>
            <a:noFill/>
            <a:ln w="12700" algn="ctr">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endParaRPr lang="en-US"/>
            </a:p>
          </p:txBody>
        </p:sp>
        <p:sp>
          <p:nvSpPr>
            <p:cNvPr id="29" name="Line 26">
              <a:extLst>
                <a:ext uri="{FF2B5EF4-FFF2-40B4-BE49-F238E27FC236}">
                  <a16:creationId xmlns:a16="http://schemas.microsoft.com/office/drawing/2014/main" id="{E56CC683-CCBC-7428-6D43-DAE5ED2E7F49}"/>
                </a:ext>
              </a:extLst>
            </p:cNvPr>
            <p:cNvSpPr>
              <a:spLocks noChangeShapeType="1"/>
            </p:cNvSpPr>
            <p:nvPr/>
          </p:nvSpPr>
          <p:spPr bwMode="auto">
            <a:xfrm flipV="1">
              <a:off x="5878513" y="3802063"/>
              <a:ext cx="0" cy="1008062"/>
            </a:xfrm>
            <a:prstGeom prst="line">
              <a:avLst/>
            </a:prstGeom>
            <a:noFill/>
            <a:ln w="12700" algn="ctr">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endParaRPr lang="en-US"/>
            </a:p>
          </p:txBody>
        </p:sp>
        <p:sp>
          <p:nvSpPr>
            <p:cNvPr id="30" name="Line 27">
              <a:extLst>
                <a:ext uri="{FF2B5EF4-FFF2-40B4-BE49-F238E27FC236}">
                  <a16:creationId xmlns:a16="http://schemas.microsoft.com/office/drawing/2014/main" id="{59329033-0FC0-35A0-3DAF-213AB2B3E3A1}"/>
                </a:ext>
              </a:extLst>
            </p:cNvPr>
            <p:cNvSpPr>
              <a:spLocks noChangeShapeType="1"/>
            </p:cNvSpPr>
            <p:nvPr/>
          </p:nvSpPr>
          <p:spPr bwMode="auto">
            <a:xfrm>
              <a:off x="5878513" y="3802063"/>
              <a:ext cx="0" cy="1008062"/>
            </a:xfrm>
            <a:prstGeom prst="line">
              <a:avLst/>
            </a:prstGeom>
            <a:noFill/>
            <a:ln w="12700" algn="ctr">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endParaRPr lang="en-US"/>
            </a:p>
          </p:txBody>
        </p:sp>
        <p:sp>
          <p:nvSpPr>
            <p:cNvPr id="31" name="Line 28">
              <a:extLst>
                <a:ext uri="{FF2B5EF4-FFF2-40B4-BE49-F238E27FC236}">
                  <a16:creationId xmlns:a16="http://schemas.microsoft.com/office/drawing/2014/main" id="{4222441F-6E02-D334-A76B-AC35F4573F9B}"/>
                </a:ext>
              </a:extLst>
            </p:cNvPr>
            <p:cNvSpPr>
              <a:spLocks noChangeShapeType="1"/>
            </p:cNvSpPr>
            <p:nvPr/>
          </p:nvSpPr>
          <p:spPr bwMode="auto">
            <a:xfrm>
              <a:off x="5430838" y="4810125"/>
              <a:ext cx="447675" cy="1588"/>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endParaRPr lang="en-US"/>
            </a:p>
          </p:txBody>
        </p:sp>
        <p:sp>
          <p:nvSpPr>
            <p:cNvPr id="32" name="Line 29">
              <a:extLst>
                <a:ext uri="{FF2B5EF4-FFF2-40B4-BE49-F238E27FC236}">
                  <a16:creationId xmlns:a16="http://schemas.microsoft.com/office/drawing/2014/main" id="{E71B5D38-556C-9EEB-91BF-C3551E055017}"/>
                </a:ext>
              </a:extLst>
            </p:cNvPr>
            <p:cNvSpPr>
              <a:spLocks noChangeShapeType="1"/>
            </p:cNvSpPr>
            <p:nvPr/>
          </p:nvSpPr>
          <p:spPr bwMode="auto">
            <a:xfrm flipH="1">
              <a:off x="5430838" y="4810125"/>
              <a:ext cx="447675" cy="1588"/>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endParaRPr lang="en-US"/>
            </a:p>
          </p:txBody>
        </p:sp>
        <p:sp>
          <p:nvSpPr>
            <p:cNvPr id="33" name="Rectangle 32">
              <a:extLst>
                <a:ext uri="{FF2B5EF4-FFF2-40B4-BE49-F238E27FC236}">
                  <a16:creationId xmlns:a16="http://schemas.microsoft.com/office/drawing/2014/main" id="{01A068FB-A872-1821-F7B7-C392F3C01593}"/>
                </a:ext>
              </a:extLst>
            </p:cNvPr>
            <p:cNvSpPr>
              <a:spLocks noChangeArrowheads="1"/>
            </p:cNvSpPr>
            <p:nvPr/>
          </p:nvSpPr>
          <p:spPr bwMode="auto">
            <a:xfrm>
              <a:off x="7229597" y="4248867"/>
              <a:ext cx="446508" cy="561508"/>
            </a:xfrm>
            <a:prstGeom prst="rect">
              <a:avLst/>
            </a:prstGeom>
            <a:gradFill rotWithShape="1">
              <a:gsLst>
                <a:gs pos="0">
                  <a:srgbClr val="592524"/>
                </a:gs>
                <a:gs pos="50000">
                  <a:schemeClr val="accent2"/>
                </a:gs>
                <a:gs pos="100000">
                  <a:srgbClr val="592524"/>
                </a:gs>
              </a:gsLst>
              <a:lin ang="0" scaled="1"/>
            </a:gradFill>
            <a:ln>
              <a:noFill/>
            </a:ln>
            <a:extLst>
              <a:ext uri="{91240B29-F687-4F45-9708-019B960494DF}">
                <a14:hiddenLine xmlns:a14="http://schemas.microsoft.com/office/drawing/2010/main" w="9525" algn="ctr">
                  <a:solidFill>
                    <a:srgbClr val="000000"/>
                  </a:solidFill>
                  <a:miter lim="800000"/>
                  <a:headEnd/>
                  <a:tailEnd/>
                </a14:hiddenLine>
              </a:ext>
            </a:extLst>
          </p:spPr>
          <p:txBody>
            <a:bodyPr lIns="91434" tIns="45717" rIns="91434" bIns="45717"/>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pPr eaLnBrk="1" hangingPunct="1"/>
              <a:endParaRPr lang="en-US" altLang="en-US" sz="1100" b="1">
                <a:solidFill>
                  <a:srgbClr val="C0504D"/>
                </a:solidFill>
              </a:endParaRPr>
            </a:p>
          </p:txBody>
        </p:sp>
        <p:sp>
          <p:nvSpPr>
            <p:cNvPr id="34" name="Line 31">
              <a:extLst>
                <a:ext uri="{FF2B5EF4-FFF2-40B4-BE49-F238E27FC236}">
                  <a16:creationId xmlns:a16="http://schemas.microsoft.com/office/drawing/2014/main" id="{AD39998C-3267-8394-3BC2-A28640FFF520}"/>
                </a:ext>
              </a:extLst>
            </p:cNvPr>
            <p:cNvSpPr>
              <a:spLocks noChangeShapeType="1"/>
            </p:cNvSpPr>
            <p:nvPr/>
          </p:nvSpPr>
          <p:spPr bwMode="auto">
            <a:xfrm flipV="1">
              <a:off x="7227888" y="4249738"/>
              <a:ext cx="1587" cy="560387"/>
            </a:xfrm>
            <a:prstGeom prst="line">
              <a:avLst/>
            </a:prstGeom>
            <a:noFill/>
            <a:ln w="12700" algn="ctr">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endParaRPr lang="en-US"/>
            </a:p>
          </p:txBody>
        </p:sp>
        <p:sp>
          <p:nvSpPr>
            <p:cNvPr id="35" name="Line 32">
              <a:extLst>
                <a:ext uri="{FF2B5EF4-FFF2-40B4-BE49-F238E27FC236}">
                  <a16:creationId xmlns:a16="http://schemas.microsoft.com/office/drawing/2014/main" id="{7930CCDA-892F-FD1A-C891-49E29A0C09D3}"/>
                </a:ext>
              </a:extLst>
            </p:cNvPr>
            <p:cNvSpPr>
              <a:spLocks noChangeShapeType="1"/>
            </p:cNvSpPr>
            <p:nvPr/>
          </p:nvSpPr>
          <p:spPr bwMode="auto">
            <a:xfrm>
              <a:off x="7227888" y="4249738"/>
              <a:ext cx="1587" cy="560387"/>
            </a:xfrm>
            <a:prstGeom prst="line">
              <a:avLst/>
            </a:prstGeom>
            <a:noFill/>
            <a:ln w="12700" algn="ctr">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endParaRPr lang="en-US"/>
            </a:p>
          </p:txBody>
        </p:sp>
        <p:sp>
          <p:nvSpPr>
            <p:cNvPr id="36" name="Line 33">
              <a:extLst>
                <a:ext uri="{FF2B5EF4-FFF2-40B4-BE49-F238E27FC236}">
                  <a16:creationId xmlns:a16="http://schemas.microsoft.com/office/drawing/2014/main" id="{15210089-1679-7979-93E4-01E1585022D3}"/>
                </a:ext>
              </a:extLst>
            </p:cNvPr>
            <p:cNvSpPr>
              <a:spLocks noChangeShapeType="1"/>
            </p:cNvSpPr>
            <p:nvPr/>
          </p:nvSpPr>
          <p:spPr bwMode="auto">
            <a:xfrm>
              <a:off x="7227888" y="4249738"/>
              <a:ext cx="447675" cy="1587"/>
            </a:xfrm>
            <a:prstGeom prst="line">
              <a:avLst/>
            </a:prstGeom>
            <a:noFill/>
            <a:ln w="12700" algn="ctr">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endParaRPr lang="en-US"/>
            </a:p>
          </p:txBody>
        </p:sp>
        <p:sp>
          <p:nvSpPr>
            <p:cNvPr id="37" name="Line 34">
              <a:extLst>
                <a:ext uri="{FF2B5EF4-FFF2-40B4-BE49-F238E27FC236}">
                  <a16:creationId xmlns:a16="http://schemas.microsoft.com/office/drawing/2014/main" id="{CC432DED-EC50-E7BC-22F9-CF008B0381F2}"/>
                </a:ext>
              </a:extLst>
            </p:cNvPr>
            <p:cNvSpPr>
              <a:spLocks noChangeShapeType="1"/>
            </p:cNvSpPr>
            <p:nvPr/>
          </p:nvSpPr>
          <p:spPr bwMode="auto">
            <a:xfrm flipH="1">
              <a:off x="7227888" y="4249738"/>
              <a:ext cx="447675" cy="1587"/>
            </a:xfrm>
            <a:prstGeom prst="line">
              <a:avLst/>
            </a:prstGeom>
            <a:noFill/>
            <a:ln w="12700" algn="ctr">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endParaRPr lang="en-US"/>
            </a:p>
          </p:txBody>
        </p:sp>
        <p:sp>
          <p:nvSpPr>
            <p:cNvPr id="38" name="Line 35">
              <a:extLst>
                <a:ext uri="{FF2B5EF4-FFF2-40B4-BE49-F238E27FC236}">
                  <a16:creationId xmlns:a16="http://schemas.microsoft.com/office/drawing/2014/main" id="{195796C7-425B-DE4D-9519-7A87133AE693}"/>
                </a:ext>
              </a:extLst>
            </p:cNvPr>
            <p:cNvSpPr>
              <a:spLocks noChangeShapeType="1"/>
            </p:cNvSpPr>
            <p:nvPr/>
          </p:nvSpPr>
          <p:spPr bwMode="auto">
            <a:xfrm flipV="1">
              <a:off x="7675563" y="4249738"/>
              <a:ext cx="1587" cy="560387"/>
            </a:xfrm>
            <a:prstGeom prst="line">
              <a:avLst/>
            </a:prstGeom>
            <a:noFill/>
            <a:ln w="12700" algn="ctr">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endParaRPr lang="en-US"/>
            </a:p>
          </p:txBody>
        </p:sp>
        <p:sp>
          <p:nvSpPr>
            <p:cNvPr id="39" name="Line 36">
              <a:extLst>
                <a:ext uri="{FF2B5EF4-FFF2-40B4-BE49-F238E27FC236}">
                  <a16:creationId xmlns:a16="http://schemas.microsoft.com/office/drawing/2014/main" id="{9CF8C2A7-0FE5-A2F0-D320-253F2D427B2A}"/>
                </a:ext>
              </a:extLst>
            </p:cNvPr>
            <p:cNvSpPr>
              <a:spLocks noChangeShapeType="1"/>
            </p:cNvSpPr>
            <p:nvPr/>
          </p:nvSpPr>
          <p:spPr bwMode="auto">
            <a:xfrm>
              <a:off x="7675563" y="4249738"/>
              <a:ext cx="1587" cy="560387"/>
            </a:xfrm>
            <a:prstGeom prst="line">
              <a:avLst/>
            </a:prstGeom>
            <a:noFill/>
            <a:ln w="12700" algn="ctr">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endParaRPr lang="en-US"/>
            </a:p>
          </p:txBody>
        </p:sp>
        <p:sp>
          <p:nvSpPr>
            <p:cNvPr id="40" name="Line 37">
              <a:extLst>
                <a:ext uri="{FF2B5EF4-FFF2-40B4-BE49-F238E27FC236}">
                  <a16:creationId xmlns:a16="http://schemas.microsoft.com/office/drawing/2014/main" id="{DD02F2CD-9AF4-0F01-B6FE-60DA52D61C64}"/>
                </a:ext>
              </a:extLst>
            </p:cNvPr>
            <p:cNvSpPr>
              <a:spLocks noChangeShapeType="1"/>
            </p:cNvSpPr>
            <p:nvPr/>
          </p:nvSpPr>
          <p:spPr bwMode="auto">
            <a:xfrm>
              <a:off x="7227888" y="4810125"/>
              <a:ext cx="447675" cy="1588"/>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endParaRPr lang="en-US"/>
            </a:p>
          </p:txBody>
        </p:sp>
        <p:sp>
          <p:nvSpPr>
            <p:cNvPr id="41" name="Line 38">
              <a:extLst>
                <a:ext uri="{FF2B5EF4-FFF2-40B4-BE49-F238E27FC236}">
                  <a16:creationId xmlns:a16="http://schemas.microsoft.com/office/drawing/2014/main" id="{CAADB816-77F5-6B88-2B79-A37329877F43}"/>
                </a:ext>
              </a:extLst>
            </p:cNvPr>
            <p:cNvSpPr>
              <a:spLocks noChangeShapeType="1"/>
            </p:cNvSpPr>
            <p:nvPr/>
          </p:nvSpPr>
          <p:spPr bwMode="auto">
            <a:xfrm flipH="1">
              <a:off x="7227888" y="4810125"/>
              <a:ext cx="447675" cy="1588"/>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endParaRPr lang="en-US"/>
            </a:p>
          </p:txBody>
        </p:sp>
        <p:sp>
          <p:nvSpPr>
            <p:cNvPr id="42" name="Rectangle 41">
              <a:extLst>
                <a:ext uri="{FF2B5EF4-FFF2-40B4-BE49-F238E27FC236}">
                  <a16:creationId xmlns:a16="http://schemas.microsoft.com/office/drawing/2014/main" id="{A442A2A1-24F4-8BC8-4269-2E3B3E8FC76F}"/>
                </a:ext>
              </a:extLst>
            </p:cNvPr>
            <p:cNvSpPr>
              <a:spLocks noChangeArrowheads="1"/>
            </p:cNvSpPr>
            <p:nvPr/>
          </p:nvSpPr>
          <p:spPr bwMode="auto">
            <a:xfrm>
              <a:off x="4999473" y="4191348"/>
              <a:ext cx="448921" cy="621765"/>
            </a:xfrm>
            <a:prstGeom prst="rect">
              <a:avLst/>
            </a:prstGeom>
            <a:gradFill rotWithShape="1">
              <a:gsLst>
                <a:gs pos="0">
                  <a:srgbClr val="3B003B"/>
                </a:gs>
                <a:gs pos="50000">
                  <a:schemeClr val="folHlink"/>
                </a:gs>
                <a:gs pos="100000">
                  <a:srgbClr val="3B003B"/>
                </a:gs>
              </a:gsLst>
              <a:lin ang="0" scaled="1"/>
            </a:gradFill>
            <a:ln>
              <a:noFill/>
            </a:ln>
            <a:extLst>
              <a:ext uri="{91240B29-F687-4F45-9708-019B960494DF}">
                <a14:hiddenLine xmlns:a14="http://schemas.microsoft.com/office/drawing/2010/main" w="9525" algn="ctr">
                  <a:solidFill>
                    <a:srgbClr val="000000"/>
                  </a:solidFill>
                  <a:miter lim="800000"/>
                  <a:headEnd/>
                  <a:tailEnd/>
                </a14:hiddenLine>
              </a:ext>
            </a:extLst>
          </p:spPr>
          <p:txBody>
            <a:bodyPr lIns="91434" tIns="45717" rIns="91434" bIns="45717"/>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pPr eaLnBrk="1" hangingPunct="1"/>
              <a:endParaRPr lang="en-US" altLang="en-US" sz="1100" b="1"/>
            </a:p>
          </p:txBody>
        </p:sp>
        <p:sp>
          <p:nvSpPr>
            <p:cNvPr id="43" name="Line 42">
              <a:extLst>
                <a:ext uri="{FF2B5EF4-FFF2-40B4-BE49-F238E27FC236}">
                  <a16:creationId xmlns:a16="http://schemas.microsoft.com/office/drawing/2014/main" id="{477BAD3D-5B57-33CA-E8E2-E28B75F04B11}"/>
                </a:ext>
              </a:extLst>
            </p:cNvPr>
            <p:cNvSpPr>
              <a:spLocks noChangeShapeType="1"/>
            </p:cNvSpPr>
            <p:nvPr/>
          </p:nvSpPr>
          <p:spPr bwMode="auto">
            <a:xfrm flipV="1">
              <a:off x="5427663" y="4186238"/>
              <a:ext cx="3175" cy="623887"/>
            </a:xfrm>
            <a:prstGeom prst="line">
              <a:avLst/>
            </a:prstGeom>
            <a:noFill/>
            <a:ln w="12700" algn="ctr">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endParaRPr lang="en-US"/>
            </a:p>
          </p:txBody>
        </p:sp>
        <p:sp>
          <p:nvSpPr>
            <p:cNvPr id="44" name="Line 43">
              <a:extLst>
                <a:ext uri="{FF2B5EF4-FFF2-40B4-BE49-F238E27FC236}">
                  <a16:creationId xmlns:a16="http://schemas.microsoft.com/office/drawing/2014/main" id="{C22887AE-5735-97FF-CB38-D54FD21AFE86}"/>
                </a:ext>
              </a:extLst>
            </p:cNvPr>
            <p:cNvSpPr>
              <a:spLocks noChangeShapeType="1"/>
            </p:cNvSpPr>
            <p:nvPr/>
          </p:nvSpPr>
          <p:spPr bwMode="auto">
            <a:xfrm>
              <a:off x="5427663" y="4186238"/>
              <a:ext cx="3175" cy="623887"/>
            </a:xfrm>
            <a:prstGeom prst="line">
              <a:avLst/>
            </a:prstGeom>
            <a:noFill/>
            <a:ln w="12700" algn="ctr">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endParaRPr lang="en-US"/>
            </a:p>
          </p:txBody>
        </p:sp>
        <p:sp>
          <p:nvSpPr>
            <p:cNvPr id="45" name="Line 44">
              <a:extLst>
                <a:ext uri="{FF2B5EF4-FFF2-40B4-BE49-F238E27FC236}">
                  <a16:creationId xmlns:a16="http://schemas.microsoft.com/office/drawing/2014/main" id="{A3B8E5E4-FE86-79A7-8FC7-392B9E7D77D8}"/>
                </a:ext>
              </a:extLst>
            </p:cNvPr>
            <p:cNvSpPr>
              <a:spLocks noChangeShapeType="1"/>
            </p:cNvSpPr>
            <p:nvPr/>
          </p:nvSpPr>
          <p:spPr bwMode="auto">
            <a:xfrm>
              <a:off x="4979988" y="4810125"/>
              <a:ext cx="447675" cy="1588"/>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endParaRPr lang="en-US"/>
            </a:p>
          </p:txBody>
        </p:sp>
        <p:sp>
          <p:nvSpPr>
            <p:cNvPr id="46" name="Line 45">
              <a:extLst>
                <a:ext uri="{FF2B5EF4-FFF2-40B4-BE49-F238E27FC236}">
                  <a16:creationId xmlns:a16="http://schemas.microsoft.com/office/drawing/2014/main" id="{78565A4B-95D8-6332-904A-D35CDCAEEB0E}"/>
                </a:ext>
              </a:extLst>
            </p:cNvPr>
            <p:cNvSpPr>
              <a:spLocks noChangeShapeType="1"/>
            </p:cNvSpPr>
            <p:nvPr/>
          </p:nvSpPr>
          <p:spPr bwMode="auto">
            <a:xfrm flipH="1">
              <a:off x="4979988" y="4810125"/>
              <a:ext cx="447675" cy="1588"/>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endParaRPr lang="en-US"/>
            </a:p>
          </p:txBody>
        </p:sp>
        <p:sp>
          <p:nvSpPr>
            <p:cNvPr id="47" name="Rectangle 46">
              <a:extLst>
                <a:ext uri="{FF2B5EF4-FFF2-40B4-BE49-F238E27FC236}">
                  <a16:creationId xmlns:a16="http://schemas.microsoft.com/office/drawing/2014/main" id="{E5AF1CF0-7E70-766B-EF99-03409829D84E}"/>
                </a:ext>
              </a:extLst>
            </p:cNvPr>
            <p:cNvSpPr>
              <a:spLocks noChangeArrowheads="1"/>
            </p:cNvSpPr>
            <p:nvPr/>
          </p:nvSpPr>
          <p:spPr bwMode="auto">
            <a:xfrm>
              <a:off x="6778263" y="4224217"/>
              <a:ext cx="448921" cy="586158"/>
            </a:xfrm>
            <a:prstGeom prst="rect">
              <a:avLst/>
            </a:prstGeom>
            <a:gradFill rotWithShape="1">
              <a:gsLst>
                <a:gs pos="0">
                  <a:srgbClr val="3B003B"/>
                </a:gs>
                <a:gs pos="50000">
                  <a:schemeClr val="folHlink"/>
                </a:gs>
                <a:gs pos="100000">
                  <a:srgbClr val="3B003B"/>
                </a:gs>
              </a:gsLst>
              <a:lin ang="0" scaled="1"/>
            </a:gradFill>
            <a:ln>
              <a:noFill/>
            </a:ln>
            <a:extLst>
              <a:ext uri="{91240B29-F687-4F45-9708-019B960494DF}">
                <a14:hiddenLine xmlns:a14="http://schemas.microsoft.com/office/drawing/2010/main" w="9525" algn="ctr">
                  <a:solidFill>
                    <a:srgbClr val="000000"/>
                  </a:solidFill>
                  <a:miter lim="800000"/>
                  <a:headEnd/>
                  <a:tailEnd/>
                </a14:hiddenLine>
              </a:ext>
            </a:extLst>
          </p:spPr>
          <p:txBody>
            <a:bodyPr lIns="91434" tIns="45717" rIns="91434" bIns="45717"/>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pPr eaLnBrk="1" hangingPunct="1"/>
              <a:endParaRPr lang="en-US" altLang="en-US" sz="1100" b="1"/>
            </a:p>
          </p:txBody>
        </p:sp>
        <p:sp>
          <p:nvSpPr>
            <p:cNvPr id="48" name="Line 47">
              <a:extLst>
                <a:ext uri="{FF2B5EF4-FFF2-40B4-BE49-F238E27FC236}">
                  <a16:creationId xmlns:a16="http://schemas.microsoft.com/office/drawing/2014/main" id="{05723199-0881-0662-C17E-63E6741B0920}"/>
                </a:ext>
              </a:extLst>
            </p:cNvPr>
            <p:cNvSpPr>
              <a:spLocks noChangeShapeType="1"/>
            </p:cNvSpPr>
            <p:nvPr/>
          </p:nvSpPr>
          <p:spPr bwMode="auto">
            <a:xfrm flipV="1">
              <a:off x="6778625" y="4225925"/>
              <a:ext cx="1588" cy="584200"/>
            </a:xfrm>
            <a:prstGeom prst="line">
              <a:avLst/>
            </a:prstGeom>
            <a:noFill/>
            <a:ln w="12700" algn="ctr">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endParaRPr lang="en-US"/>
            </a:p>
          </p:txBody>
        </p:sp>
        <p:sp>
          <p:nvSpPr>
            <p:cNvPr id="49" name="Line 48">
              <a:extLst>
                <a:ext uri="{FF2B5EF4-FFF2-40B4-BE49-F238E27FC236}">
                  <a16:creationId xmlns:a16="http://schemas.microsoft.com/office/drawing/2014/main" id="{5571D4E5-0821-A355-5E8C-1BB8E8B15CB2}"/>
                </a:ext>
              </a:extLst>
            </p:cNvPr>
            <p:cNvSpPr>
              <a:spLocks noChangeShapeType="1"/>
            </p:cNvSpPr>
            <p:nvPr/>
          </p:nvSpPr>
          <p:spPr bwMode="auto">
            <a:xfrm>
              <a:off x="6778625" y="4225925"/>
              <a:ext cx="1588" cy="584200"/>
            </a:xfrm>
            <a:prstGeom prst="line">
              <a:avLst/>
            </a:prstGeom>
            <a:noFill/>
            <a:ln w="12700" algn="ctr">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endParaRPr lang="en-US"/>
            </a:p>
          </p:txBody>
        </p:sp>
        <p:sp>
          <p:nvSpPr>
            <p:cNvPr id="50" name="Line 49">
              <a:extLst>
                <a:ext uri="{FF2B5EF4-FFF2-40B4-BE49-F238E27FC236}">
                  <a16:creationId xmlns:a16="http://schemas.microsoft.com/office/drawing/2014/main" id="{84CBF3E2-02F5-4CC9-19F3-662788CD4A41}"/>
                </a:ext>
              </a:extLst>
            </p:cNvPr>
            <p:cNvSpPr>
              <a:spLocks noChangeShapeType="1"/>
            </p:cNvSpPr>
            <p:nvPr/>
          </p:nvSpPr>
          <p:spPr bwMode="auto">
            <a:xfrm>
              <a:off x="6778625" y="4225925"/>
              <a:ext cx="447675" cy="0"/>
            </a:xfrm>
            <a:prstGeom prst="line">
              <a:avLst/>
            </a:prstGeom>
            <a:noFill/>
            <a:ln w="12700" algn="ctr">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endParaRPr lang="en-US"/>
            </a:p>
          </p:txBody>
        </p:sp>
        <p:sp>
          <p:nvSpPr>
            <p:cNvPr id="51" name="Line 50">
              <a:extLst>
                <a:ext uri="{FF2B5EF4-FFF2-40B4-BE49-F238E27FC236}">
                  <a16:creationId xmlns:a16="http://schemas.microsoft.com/office/drawing/2014/main" id="{8472DF82-76E5-A7E5-E659-D97D23B9D8BA}"/>
                </a:ext>
              </a:extLst>
            </p:cNvPr>
            <p:cNvSpPr>
              <a:spLocks noChangeShapeType="1"/>
            </p:cNvSpPr>
            <p:nvPr/>
          </p:nvSpPr>
          <p:spPr bwMode="auto">
            <a:xfrm flipH="1">
              <a:off x="6778625" y="4225925"/>
              <a:ext cx="447675" cy="0"/>
            </a:xfrm>
            <a:prstGeom prst="line">
              <a:avLst/>
            </a:prstGeom>
            <a:noFill/>
            <a:ln w="12700" algn="ctr">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endParaRPr lang="en-US"/>
            </a:p>
          </p:txBody>
        </p:sp>
        <p:sp>
          <p:nvSpPr>
            <p:cNvPr id="52" name="Line 51">
              <a:extLst>
                <a:ext uri="{FF2B5EF4-FFF2-40B4-BE49-F238E27FC236}">
                  <a16:creationId xmlns:a16="http://schemas.microsoft.com/office/drawing/2014/main" id="{683719C3-270E-2ED9-CFCA-5A11E5A211FD}"/>
                </a:ext>
              </a:extLst>
            </p:cNvPr>
            <p:cNvSpPr>
              <a:spLocks noChangeShapeType="1"/>
            </p:cNvSpPr>
            <p:nvPr/>
          </p:nvSpPr>
          <p:spPr bwMode="auto">
            <a:xfrm flipV="1">
              <a:off x="7226300" y="4225925"/>
              <a:ext cx="1588" cy="584200"/>
            </a:xfrm>
            <a:prstGeom prst="line">
              <a:avLst/>
            </a:prstGeom>
            <a:noFill/>
            <a:ln w="12700" algn="ctr">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endParaRPr lang="en-US"/>
            </a:p>
          </p:txBody>
        </p:sp>
        <p:sp>
          <p:nvSpPr>
            <p:cNvPr id="53" name="Line 52">
              <a:extLst>
                <a:ext uri="{FF2B5EF4-FFF2-40B4-BE49-F238E27FC236}">
                  <a16:creationId xmlns:a16="http://schemas.microsoft.com/office/drawing/2014/main" id="{CB5A4FE1-591F-1506-5258-D861C6F6C646}"/>
                </a:ext>
              </a:extLst>
            </p:cNvPr>
            <p:cNvSpPr>
              <a:spLocks noChangeShapeType="1"/>
            </p:cNvSpPr>
            <p:nvPr/>
          </p:nvSpPr>
          <p:spPr bwMode="auto">
            <a:xfrm>
              <a:off x="7226300" y="4225925"/>
              <a:ext cx="1588" cy="584200"/>
            </a:xfrm>
            <a:prstGeom prst="line">
              <a:avLst/>
            </a:prstGeom>
            <a:noFill/>
            <a:ln w="12700" algn="ctr">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endParaRPr lang="en-US"/>
            </a:p>
          </p:txBody>
        </p:sp>
        <p:sp>
          <p:nvSpPr>
            <p:cNvPr id="54" name="Line 53">
              <a:extLst>
                <a:ext uri="{FF2B5EF4-FFF2-40B4-BE49-F238E27FC236}">
                  <a16:creationId xmlns:a16="http://schemas.microsoft.com/office/drawing/2014/main" id="{BCA6BEBA-5F65-3302-B93E-512A3E358ED7}"/>
                </a:ext>
              </a:extLst>
            </p:cNvPr>
            <p:cNvSpPr>
              <a:spLocks noChangeShapeType="1"/>
            </p:cNvSpPr>
            <p:nvPr/>
          </p:nvSpPr>
          <p:spPr bwMode="auto">
            <a:xfrm>
              <a:off x="6778625" y="4810125"/>
              <a:ext cx="447675" cy="1588"/>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endParaRPr lang="en-US"/>
            </a:p>
          </p:txBody>
        </p:sp>
        <p:sp>
          <p:nvSpPr>
            <p:cNvPr id="55" name="Line 54">
              <a:extLst>
                <a:ext uri="{FF2B5EF4-FFF2-40B4-BE49-F238E27FC236}">
                  <a16:creationId xmlns:a16="http://schemas.microsoft.com/office/drawing/2014/main" id="{B6A84114-1BCD-2385-F548-3C679AC411A7}"/>
                </a:ext>
              </a:extLst>
            </p:cNvPr>
            <p:cNvSpPr>
              <a:spLocks noChangeShapeType="1"/>
            </p:cNvSpPr>
            <p:nvPr/>
          </p:nvSpPr>
          <p:spPr bwMode="auto">
            <a:xfrm flipH="1">
              <a:off x="6778625" y="4810125"/>
              <a:ext cx="447675" cy="1588"/>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endParaRPr lang="en-US"/>
            </a:p>
          </p:txBody>
        </p:sp>
        <p:sp>
          <p:nvSpPr>
            <p:cNvPr id="56" name="Rectangle 55">
              <a:extLst>
                <a:ext uri="{FF2B5EF4-FFF2-40B4-BE49-F238E27FC236}">
                  <a16:creationId xmlns:a16="http://schemas.microsoft.com/office/drawing/2014/main" id="{4F69B2C8-595E-7A69-702A-A30A04580EF0}"/>
                </a:ext>
              </a:extLst>
            </p:cNvPr>
            <p:cNvSpPr>
              <a:spLocks noChangeArrowheads="1"/>
            </p:cNvSpPr>
            <p:nvPr/>
          </p:nvSpPr>
          <p:spPr bwMode="auto">
            <a:xfrm>
              <a:off x="5076556" y="1600200"/>
              <a:ext cx="2418055" cy="318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0" tIns="0" rIns="0" bIns="0">
              <a:spAutoFit/>
            </a:bodyPr>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pPr eaLnBrk="1" hangingPunct="1">
                <a:spcBef>
                  <a:spcPct val="0"/>
                </a:spcBef>
                <a:buFontTx/>
                <a:buNone/>
              </a:pPr>
              <a:r>
                <a:rPr lang="en-US" altLang="en-US" sz="1200" b="1"/>
                <a:t>Mouse Spleen Weight</a:t>
              </a:r>
              <a:endParaRPr lang="en-US" altLang="en-US" sz="1100" b="1"/>
            </a:p>
          </p:txBody>
        </p:sp>
        <p:sp>
          <p:nvSpPr>
            <p:cNvPr id="57" name="Line 56">
              <a:extLst>
                <a:ext uri="{FF2B5EF4-FFF2-40B4-BE49-F238E27FC236}">
                  <a16:creationId xmlns:a16="http://schemas.microsoft.com/office/drawing/2014/main" id="{B1776EE1-2769-EF4D-19DC-6AA4E3CE846B}"/>
                </a:ext>
              </a:extLst>
            </p:cNvPr>
            <p:cNvSpPr>
              <a:spLocks noChangeShapeType="1"/>
            </p:cNvSpPr>
            <p:nvPr/>
          </p:nvSpPr>
          <p:spPr bwMode="auto">
            <a:xfrm>
              <a:off x="4756150" y="4810125"/>
              <a:ext cx="3597275" cy="1588"/>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endParaRPr lang="en-US"/>
            </a:p>
          </p:txBody>
        </p:sp>
        <p:sp>
          <p:nvSpPr>
            <p:cNvPr id="58" name="Rectangle 57">
              <a:extLst>
                <a:ext uri="{FF2B5EF4-FFF2-40B4-BE49-F238E27FC236}">
                  <a16:creationId xmlns:a16="http://schemas.microsoft.com/office/drawing/2014/main" id="{BAFD171E-8B3F-8FE7-7E93-9D9A9044BE6E}"/>
                </a:ext>
              </a:extLst>
            </p:cNvPr>
            <p:cNvSpPr>
              <a:spLocks noChangeArrowheads="1"/>
            </p:cNvSpPr>
            <p:nvPr/>
          </p:nvSpPr>
          <p:spPr bwMode="auto">
            <a:xfrm>
              <a:off x="5218113" y="4891088"/>
              <a:ext cx="1025922" cy="637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0" tIns="0" rIns="0" bIns="0">
              <a:spAutoFit/>
            </a:bodyPr>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pPr eaLnBrk="1" hangingPunct="1">
                <a:spcBef>
                  <a:spcPct val="0"/>
                </a:spcBef>
                <a:buFontTx/>
                <a:buNone/>
              </a:pPr>
              <a:r>
                <a:rPr lang="en-US" altLang="en-US" sz="1200" b="1"/>
                <a:t>ISIS 5132</a:t>
              </a:r>
            </a:p>
            <a:p>
              <a:pPr eaLnBrk="1" hangingPunct="1">
                <a:spcBef>
                  <a:spcPct val="0"/>
                </a:spcBef>
                <a:buFontTx/>
                <a:buNone/>
              </a:pPr>
              <a:r>
                <a:rPr lang="en-US" altLang="en-US" sz="1200" b="1"/>
                <a:t> PS ODN</a:t>
              </a:r>
            </a:p>
          </p:txBody>
        </p:sp>
        <p:sp>
          <p:nvSpPr>
            <p:cNvPr id="59" name="Rectangle 58">
              <a:extLst>
                <a:ext uri="{FF2B5EF4-FFF2-40B4-BE49-F238E27FC236}">
                  <a16:creationId xmlns:a16="http://schemas.microsoft.com/office/drawing/2014/main" id="{0AE65ADD-25A9-F7EE-FA79-5008CC290EC1}"/>
                </a:ext>
              </a:extLst>
            </p:cNvPr>
            <p:cNvSpPr/>
            <p:nvPr/>
          </p:nvSpPr>
          <p:spPr>
            <a:xfrm>
              <a:off x="6964106" y="4889807"/>
              <a:ext cx="1156093" cy="638201"/>
            </a:xfrm>
            <a:prstGeom prst="rect">
              <a:avLst/>
            </a:prstGeom>
            <a:noFill/>
            <a:ln>
              <a:noFill/>
              <a:miter lim="800000"/>
            </a:ln>
          </p:spPr>
          <p:txBody>
            <a:bodyPr wrap="none" lIns="0" tIns="0" rIns="0" bIns="0">
              <a:spAutoFit/>
            </a:bodyPr>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pPr marL="0" indent="0" eaLnBrk="1" hangingPunct="1">
                <a:spcBef>
                  <a:spcPct val="0"/>
                </a:spcBef>
                <a:buFontTx/>
                <a:buNone/>
              </a:pPr>
              <a:r>
                <a:rPr sz="1200" b="1">
                  <a:ln w="9525" cap="flat" cmpd="sng" algn="ctr">
                    <a:noFill/>
                    <a:prstDash val="solid"/>
                    <a:round/>
                    <a:headEnd type="none" w="med" len="med"/>
                    <a:tailEnd type="none" w="med" len="med"/>
                  </a:ln>
                  <a:solidFill>
                    <a:srgbClr val="000000"/>
                  </a:solidFill>
                  <a:sym typeface="Wingdings"/>
                </a:rPr>
                <a:t>ISIS 13650</a:t>
              </a:r>
            </a:p>
            <a:p>
              <a:pPr marL="0" indent="0" eaLnBrk="1" hangingPunct="1">
                <a:spcBef>
                  <a:spcPct val="0"/>
                </a:spcBef>
                <a:buFontTx/>
                <a:buNone/>
              </a:pPr>
              <a:r>
                <a:rPr sz="1200" b="1">
                  <a:ln w="9525" cap="flat" cmpd="sng" algn="ctr">
                    <a:noFill/>
                    <a:prstDash val="solid"/>
                    <a:round/>
                    <a:headEnd type="none" w="med" len="med"/>
                    <a:tailEnd type="none" w="med" len="med"/>
                  </a:ln>
                  <a:solidFill>
                    <a:srgbClr val="000000"/>
                  </a:solidFill>
                  <a:sym typeface="Wingdings"/>
                </a:rPr>
                <a:t>2’-MOE</a:t>
              </a:r>
              <a:endParaRPr sz="1200" b="1"/>
            </a:p>
          </p:txBody>
        </p:sp>
        <p:sp>
          <p:nvSpPr>
            <p:cNvPr id="60" name="Line 59">
              <a:extLst>
                <a:ext uri="{FF2B5EF4-FFF2-40B4-BE49-F238E27FC236}">
                  <a16:creationId xmlns:a16="http://schemas.microsoft.com/office/drawing/2014/main" id="{CC65EC1A-60F1-DDC0-6614-373A65C46B44}"/>
                </a:ext>
              </a:extLst>
            </p:cNvPr>
            <p:cNvSpPr>
              <a:spLocks noChangeShapeType="1"/>
            </p:cNvSpPr>
            <p:nvPr/>
          </p:nvSpPr>
          <p:spPr bwMode="auto">
            <a:xfrm flipV="1">
              <a:off x="4756150" y="2168525"/>
              <a:ext cx="1588" cy="2641600"/>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endParaRPr lang="en-US"/>
            </a:p>
          </p:txBody>
        </p:sp>
        <p:sp>
          <p:nvSpPr>
            <p:cNvPr id="61" name="Line 60">
              <a:extLst>
                <a:ext uri="{FF2B5EF4-FFF2-40B4-BE49-F238E27FC236}">
                  <a16:creationId xmlns:a16="http://schemas.microsoft.com/office/drawing/2014/main" id="{D025ECBF-26E5-CFEB-4E3B-9DA7635B2A46}"/>
                </a:ext>
              </a:extLst>
            </p:cNvPr>
            <p:cNvSpPr>
              <a:spLocks noChangeShapeType="1"/>
            </p:cNvSpPr>
            <p:nvPr/>
          </p:nvSpPr>
          <p:spPr bwMode="auto">
            <a:xfrm flipH="1">
              <a:off x="4691063" y="4810125"/>
              <a:ext cx="65087" cy="1588"/>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endParaRPr lang="en-US"/>
            </a:p>
          </p:txBody>
        </p:sp>
        <p:sp>
          <p:nvSpPr>
            <p:cNvPr id="62" name="Rectangle 61">
              <a:extLst>
                <a:ext uri="{FF2B5EF4-FFF2-40B4-BE49-F238E27FC236}">
                  <a16:creationId xmlns:a16="http://schemas.microsoft.com/office/drawing/2014/main" id="{3764E7FB-C69E-5108-4732-FCE8B9259C23}"/>
                </a:ext>
              </a:extLst>
            </p:cNvPr>
            <p:cNvSpPr>
              <a:spLocks noChangeArrowheads="1"/>
            </p:cNvSpPr>
            <p:nvPr/>
          </p:nvSpPr>
          <p:spPr bwMode="auto">
            <a:xfrm>
              <a:off x="4498975" y="4705351"/>
              <a:ext cx="129155" cy="318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0" tIns="0" rIns="0" bIns="0">
              <a:spAutoFit/>
            </a:bodyPr>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pPr eaLnBrk="1" hangingPunct="1">
                <a:spcBef>
                  <a:spcPct val="0"/>
                </a:spcBef>
                <a:buFontTx/>
                <a:buNone/>
              </a:pPr>
              <a:r>
                <a:rPr lang="en-US" altLang="en-US" sz="1200" b="1"/>
                <a:t>0</a:t>
              </a:r>
            </a:p>
          </p:txBody>
        </p:sp>
        <p:sp>
          <p:nvSpPr>
            <p:cNvPr id="63" name="Line 62">
              <a:extLst>
                <a:ext uri="{FF2B5EF4-FFF2-40B4-BE49-F238E27FC236}">
                  <a16:creationId xmlns:a16="http://schemas.microsoft.com/office/drawing/2014/main" id="{F4CA8557-D028-7ED5-C872-E66F3B0553BC}"/>
                </a:ext>
              </a:extLst>
            </p:cNvPr>
            <p:cNvSpPr>
              <a:spLocks noChangeShapeType="1"/>
            </p:cNvSpPr>
            <p:nvPr/>
          </p:nvSpPr>
          <p:spPr bwMode="auto">
            <a:xfrm flipH="1">
              <a:off x="4691063" y="4149725"/>
              <a:ext cx="65087" cy="1588"/>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endParaRPr lang="en-US"/>
            </a:p>
          </p:txBody>
        </p:sp>
        <p:sp>
          <p:nvSpPr>
            <p:cNvPr id="64" name="Rectangle 63">
              <a:extLst>
                <a:ext uri="{FF2B5EF4-FFF2-40B4-BE49-F238E27FC236}">
                  <a16:creationId xmlns:a16="http://schemas.microsoft.com/office/drawing/2014/main" id="{8FD9FD06-8912-5E01-0D67-2348C39EE770}"/>
                </a:ext>
              </a:extLst>
            </p:cNvPr>
            <p:cNvSpPr>
              <a:spLocks noChangeArrowheads="1"/>
            </p:cNvSpPr>
            <p:nvPr/>
          </p:nvSpPr>
          <p:spPr bwMode="auto">
            <a:xfrm>
              <a:off x="4498975" y="4046537"/>
              <a:ext cx="129155" cy="318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0" tIns="0" rIns="0" bIns="0">
              <a:spAutoFit/>
            </a:bodyPr>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pPr eaLnBrk="1" hangingPunct="1">
                <a:spcBef>
                  <a:spcPct val="0"/>
                </a:spcBef>
                <a:buFontTx/>
                <a:buNone/>
              </a:pPr>
              <a:r>
                <a:rPr lang="en-US" altLang="en-US" sz="1200" b="1"/>
                <a:t>1</a:t>
              </a:r>
            </a:p>
          </p:txBody>
        </p:sp>
        <p:sp>
          <p:nvSpPr>
            <p:cNvPr id="65" name="Line 64">
              <a:extLst>
                <a:ext uri="{FF2B5EF4-FFF2-40B4-BE49-F238E27FC236}">
                  <a16:creationId xmlns:a16="http://schemas.microsoft.com/office/drawing/2014/main" id="{33717AC9-9732-1865-FB5B-B2FC5E2AD92E}"/>
                </a:ext>
              </a:extLst>
            </p:cNvPr>
            <p:cNvSpPr>
              <a:spLocks noChangeShapeType="1"/>
            </p:cNvSpPr>
            <p:nvPr/>
          </p:nvSpPr>
          <p:spPr bwMode="auto">
            <a:xfrm flipH="1">
              <a:off x="4691063" y="3490913"/>
              <a:ext cx="65087" cy="1587"/>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endParaRPr lang="en-US"/>
            </a:p>
          </p:txBody>
        </p:sp>
        <p:sp>
          <p:nvSpPr>
            <p:cNvPr id="66" name="Rectangle 65">
              <a:extLst>
                <a:ext uri="{FF2B5EF4-FFF2-40B4-BE49-F238E27FC236}">
                  <a16:creationId xmlns:a16="http://schemas.microsoft.com/office/drawing/2014/main" id="{723CDA5E-C481-74BA-CBF3-0600A9110CC3}"/>
                </a:ext>
              </a:extLst>
            </p:cNvPr>
            <p:cNvSpPr>
              <a:spLocks noChangeArrowheads="1"/>
            </p:cNvSpPr>
            <p:nvPr/>
          </p:nvSpPr>
          <p:spPr bwMode="auto">
            <a:xfrm>
              <a:off x="4498975" y="3386137"/>
              <a:ext cx="129155" cy="318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0" tIns="0" rIns="0" bIns="0">
              <a:spAutoFit/>
            </a:bodyPr>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pPr eaLnBrk="1" hangingPunct="1">
                <a:spcBef>
                  <a:spcPct val="0"/>
                </a:spcBef>
                <a:buFontTx/>
                <a:buNone/>
              </a:pPr>
              <a:r>
                <a:rPr lang="en-US" altLang="en-US" sz="1200" b="1"/>
                <a:t>2</a:t>
              </a:r>
            </a:p>
          </p:txBody>
        </p:sp>
        <p:sp>
          <p:nvSpPr>
            <p:cNvPr id="67" name="Line 66">
              <a:extLst>
                <a:ext uri="{FF2B5EF4-FFF2-40B4-BE49-F238E27FC236}">
                  <a16:creationId xmlns:a16="http://schemas.microsoft.com/office/drawing/2014/main" id="{99525DB9-7112-3BA6-19D1-4B9E1D105976}"/>
                </a:ext>
              </a:extLst>
            </p:cNvPr>
            <p:cNvSpPr>
              <a:spLocks noChangeShapeType="1"/>
            </p:cNvSpPr>
            <p:nvPr/>
          </p:nvSpPr>
          <p:spPr bwMode="auto">
            <a:xfrm flipH="1">
              <a:off x="4691063" y="2830513"/>
              <a:ext cx="65087" cy="1587"/>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endParaRPr lang="en-US"/>
            </a:p>
          </p:txBody>
        </p:sp>
        <p:sp>
          <p:nvSpPr>
            <p:cNvPr id="68" name="Rectangle 67">
              <a:extLst>
                <a:ext uri="{FF2B5EF4-FFF2-40B4-BE49-F238E27FC236}">
                  <a16:creationId xmlns:a16="http://schemas.microsoft.com/office/drawing/2014/main" id="{23D3CDCC-313E-AFD4-B924-02B05784F2CC}"/>
                </a:ext>
              </a:extLst>
            </p:cNvPr>
            <p:cNvSpPr>
              <a:spLocks noChangeArrowheads="1"/>
            </p:cNvSpPr>
            <p:nvPr/>
          </p:nvSpPr>
          <p:spPr bwMode="auto">
            <a:xfrm>
              <a:off x="4498975" y="2724149"/>
              <a:ext cx="129155" cy="318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0" tIns="0" rIns="0" bIns="0">
              <a:spAutoFit/>
            </a:bodyPr>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pPr eaLnBrk="1" hangingPunct="1">
                <a:spcBef>
                  <a:spcPct val="0"/>
                </a:spcBef>
                <a:buFontTx/>
                <a:buNone/>
              </a:pPr>
              <a:r>
                <a:rPr lang="en-US" altLang="en-US" sz="1200" b="1"/>
                <a:t>3</a:t>
              </a:r>
            </a:p>
          </p:txBody>
        </p:sp>
        <p:sp>
          <p:nvSpPr>
            <p:cNvPr id="69" name="Line 68">
              <a:extLst>
                <a:ext uri="{FF2B5EF4-FFF2-40B4-BE49-F238E27FC236}">
                  <a16:creationId xmlns:a16="http://schemas.microsoft.com/office/drawing/2014/main" id="{C1EFFCA8-CA38-92ED-475E-890BD7363DAE}"/>
                </a:ext>
              </a:extLst>
            </p:cNvPr>
            <p:cNvSpPr>
              <a:spLocks noChangeShapeType="1"/>
            </p:cNvSpPr>
            <p:nvPr/>
          </p:nvSpPr>
          <p:spPr bwMode="auto">
            <a:xfrm flipH="1">
              <a:off x="4691063" y="2168525"/>
              <a:ext cx="65087" cy="1588"/>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endParaRPr lang="en-US"/>
            </a:p>
          </p:txBody>
        </p:sp>
        <p:sp>
          <p:nvSpPr>
            <p:cNvPr id="70" name="Rectangle 69">
              <a:extLst>
                <a:ext uri="{FF2B5EF4-FFF2-40B4-BE49-F238E27FC236}">
                  <a16:creationId xmlns:a16="http://schemas.microsoft.com/office/drawing/2014/main" id="{81FF89F1-FF39-831F-446A-329F0359A662}"/>
                </a:ext>
              </a:extLst>
            </p:cNvPr>
            <p:cNvSpPr>
              <a:spLocks noChangeArrowheads="1"/>
            </p:cNvSpPr>
            <p:nvPr/>
          </p:nvSpPr>
          <p:spPr bwMode="auto">
            <a:xfrm>
              <a:off x="4498975" y="2065339"/>
              <a:ext cx="129155" cy="318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0" tIns="0" rIns="0" bIns="0">
              <a:spAutoFit/>
            </a:bodyPr>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pPr eaLnBrk="1" hangingPunct="1">
                <a:spcBef>
                  <a:spcPct val="0"/>
                </a:spcBef>
                <a:buFontTx/>
                <a:buNone/>
              </a:pPr>
              <a:r>
                <a:rPr lang="en-US" altLang="en-US" sz="1200" b="1"/>
                <a:t>4</a:t>
              </a:r>
            </a:p>
          </p:txBody>
        </p:sp>
        <p:sp>
          <p:nvSpPr>
            <p:cNvPr id="71" name="Rectangle 70">
              <a:extLst>
                <a:ext uri="{FF2B5EF4-FFF2-40B4-BE49-F238E27FC236}">
                  <a16:creationId xmlns:a16="http://schemas.microsoft.com/office/drawing/2014/main" id="{0D0405D5-96E4-BBE2-4BB5-9F4243D5FD8B}"/>
                </a:ext>
              </a:extLst>
            </p:cNvPr>
            <p:cNvSpPr>
              <a:spLocks noChangeArrowheads="1"/>
            </p:cNvSpPr>
            <p:nvPr/>
          </p:nvSpPr>
          <p:spPr bwMode="auto">
            <a:xfrm>
              <a:off x="8075615" y="2159001"/>
              <a:ext cx="884584" cy="318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0" tIns="0" rIns="0" bIns="0">
              <a:spAutoFit/>
            </a:bodyPr>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pPr eaLnBrk="1" hangingPunct="1">
                <a:spcBef>
                  <a:spcPct val="0"/>
                </a:spcBef>
                <a:buFontTx/>
                <a:buNone/>
              </a:pPr>
              <a:r>
                <a:rPr lang="en-US" altLang="en-US" sz="1200" b="1"/>
                <a:t>2 mg/kg</a:t>
              </a:r>
            </a:p>
          </p:txBody>
        </p:sp>
        <p:sp>
          <p:nvSpPr>
            <p:cNvPr id="72" name="Rectangle 71">
              <a:extLst>
                <a:ext uri="{FF2B5EF4-FFF2-40B4-BE49-F238E27FC236}">
                  <a16:creationId xmlns:a16="http://schemas.microsoft.com/office/drawing/2014/main" id="{4C1D738B-3C2B-C001-1D9A-E84325E3D985}"/>
                </a:ext>
              </a:extLst>
            </p:cNvPr>
            <p:cNvSpPr>
              <a:spLocks noChangeArrowheads="1"/>
            </p:cNvSpPr>
            <p:nvPr/>
          </p:nvSpPr>
          <p:spPr bwMode="auto">
            <a:xfrm>
              <a:off x="7589217" y="2274008"/>
              <a:ext cx="352379" cy="147909"/>
            </a:xfrm>
            <a:prstGeom prst="rect">
              <a:avLst/>
            </a:prstGeom>
            <a:gradFill rotWithShape="1">
              <a:gsLst>
                <a:gs pos="0">
                  <a:srgbClr val="3B003B"/>
                </a:gs>
                <a:gs pos="50000">
                  <a:schemeClr val="folHlink"/>
                </a:gs>
                <a:gs pos="100000">
                  <a:srgbClr val="3B003B"/>
                </a:gs>
              </a:gsLst>
              <a:lin ang="0" scaled="1"/>
            </a:gradFill>
            <a:ln>
              <a:noFill/>
            </a:ln>
            <a:extLst>
              <a:ext uri="{91240B29-F687-4F45-9708-019B960494DF}">
                <a14:hiddenLine xmlns:a14="http://schemas.microsoft.com/office/drawing/2010/main" w="9525" algn="ctr">
                  <a:solidFill>
                    <a:srgbClr val="000000"/>
                  </a:solidFill>
                  <a:miter lim="800000"/>
                  <a:headEnd/>
                  <a:tailEnd/>
                </a14:hiddenLine>
              </a:ext>
            </a:extLst>
          </p:spPr>
          <p:txBody>
            <a:bodyPr lIns="91434" tIns="45717" rIns="91434" bIns="45717"/>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pPr eaLnBrk="1" hangingPunct="1"/>
              <a:endParaRPr lang="en-US" altLang="en-US" sz="1100" b="1"/>
            </a:p>
          </p:txBody>
        </p:sp>
        <p:sp>
          <p:nvSpPr>
            <p:cNvPr id="73" name="Rectangle 72">
              <a:extLst>
                <a:ext uri="{FF2B5EF4-FFF2-40B4-BE49-F238E27FC236}">
                  <a16:creationId xmlns:a16="http://schemas.microsoft.com/office/drawing/2014/main" id="{12DD6856-349C-9B2D-7E1A-40ACEA0E7504}"/>
                </a:ext>
              </a:extLst>
            </p:cNvPr>
            <p:cNvSpPr>
              <a:spLocks noChangeArrowheads="1"/>
            </p:cNvSpPr>
            <p:nvPr/>
          </p:nvSpPr>
          <p:spPr bwMode="auto">
            <a:xfrm>
              <a:off x="7594600" y="2281238"/>
              <a:ext cx="339725" cy="133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lIns="91434" tIns="45717" rIns="91434" bIns="45717"/>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pPr eaLnBrk="1" hangingPunct="1">
                <a:spcBef>
                  <a:spcPct val="0"/>
                </a:spcBef>
                <a:buFontTx/>
                <a:buNone/>
              </a:pPr>
              <a:endParaRPr lang="en-US" altLang="en-US" sz="1100" b="1"/>
            </a:p>
          </p:txBody>
        </p:sp>
        <p:sp>
          <p:nvSpPr>
            <p:cNvPr id="74" name="Rectangle 73">
              <a:extLst>
                <a:ext uri="{FF2B5EF4-FFF2-40B4-BE49-F238E27FC236}">
                  <a16:creationId xmlns:a16="http://schemas.microsoft.com/office/drawing/2014/main" id="{F905B815-D0C1-29C8-EDC9-CCAD8C011E69}"/>
                </a:ext>
              </a:extLst>
            </p:cNvPr>
            <p:cNvSpPr>
              <a:spLocks noChangeArrowheads="1"/>
            </p:cNvSpPr>
            <p:nvPr/>
          </p:nvSpPr>
          <p:spPr bwMode="auto">
            <a:xfrm>
              <a:off x="7986714" y="2541587"/>
              <a:ext cx="1013736" cy="318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0" tIns="0" rIns="0" bIns="0">
              <a:spAutoFit/>
            </a:bodyPr>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pPr eaLnBrk="1" hangingPunct="1">
                <a:spcBef>
                  <a:spcPct val="0"/>
                </a:spcBef>
                <a:buFontTx/>
                <a:buNone/>
              </a:pPr>
              <a:r>
                <a:rPr lang="en-US" altLang="en-US" sz="1200" b="1"/>
                <a:t>10 mg/kg</a:t>
              </a:r>
            </a:p>
          </p:txBody>
        </p:sp>
        <p:sp>
          <p:nvSpPr>
            <p:cNvPr id="75" name="Rectangle 74">
              <a:extLst>
                <a:ext uri="{FF2B5EF4-FFF2-40B4-BE49-F238E27FC236}">
                  <a16:creationId xmlns:a16="http://schemas.microsoft.com/office/drawing/2014/main" id="{F63CBA7B-FA06-DA33-F7DA-8A24B30C5BA9}"/>
                </a:ext>
              </a:extLst>
            </p:cNvPr>
            <p:cNvSpPr>
              <a:spLocks noChangeArrowheads="1"/>
            </p:cNvSpPr>
            <p:nvPr/>
          </p:nvSpPr>
          <p:spPr bwMode="auto">
            <a:xfrm>
              <a:off x="7589217" y="2632824"/>
              <a:ext cx="352379" cy="145171"/>
            </a:xfrm>
            <a:prstGeom prst="rect">
              <a:avLst/>
            </a:prstGeom>
            <a:gradFill rotWithShape="1">
              <a:gsLst>
                <a:gs pos="0">
                  <a:srgbClr val="592524"/>
                </a:gs>
                <a:gs pos="50000">
                  <a:schemeClr val="accent2"/>
                </a:gs>
                <a:gs pos="100000">
                  <a:srgbClr val="592524"/>
                </a:gs>
              </a:gsLst>
              <a:lin ang="0" scaled="1"/>
            </a:gradFill>
            <a:ln>
              <a:noFill/>
            </a:ln>
            <a:extLst>
              <a:ext uri="{91240B29-F687-4F45-9708-019B960494DF}">
                <a14:hiddenLine xmlns:a14="http://schemas.microsoft.com/office/drawing/2010/main" w="9525" algn="ctr">
                  <a:solidFill>
                    <a:srgbClr val="000000"/>
                  </a:solidFill>
                  <a:miter lim="800000"/>
                  <a:headEnd/>
                  <a:tailEnd/>
                </a14:hiddenLine>
              </a:ext>
            </a:extLst>
          </p:spPr>
          <p:txBody>
            <a:bodyPr lIns="91434" tIns="45717" rIns="91434" bIns="45717"/>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pPr eaLnBrk="1" hangingPunct="1"/>
              <a:endParaRPr lang="en-US" altLang="en-US" sz="1100" b="1">
                <a:solidFill>
                  <a:srgbClr val="C0504D"/>
                </a:solidFill>
              </a:endParaRPr>
            </a:p>
          </p:txBody>
        </p:sp>
        <p:sp>
          <p:nvSpPr>
            <p:cNvPr id="76" name="Rectangle 75">
              <a:extLst>
                <a:ext uri="{FF2B5EF4-FFF2-40B4-BE49-F238E27FC236}">
                  <a16:creationId xmlns:a16="http://schemas.microsoft.com/office/drawing/2014/main" id="{731ACF9D-762D-3806-A689-74F896636B9E}"/>
                </a:ext>
              </a:extLst>
            </p:cNvPr>
            <p:cNvSpPr>
              <a:spLocks noChangeArrowheads="1"/>
            </p:cNvSpPr>
            <p:nvPr/>
          </p:nvSpPr>
          <p:spPr bwMode="auto">
            <a:xfrm>
              <a:off x="7994651" y="2905126"/>
              <a:ext cx="1013736" cy="318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0" tIns="0" rIns="0" bIns="0">
              <a:spAutoFit/>
            </a:bodyPr>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pPr eaLnBrk="1" hangingPunct="1">
                <a:spcBef>
                  <a:spcPct val="0"/>
                </a:spcBef>
                <a:buFontTx/>
                <a:buNone/>
              </a:pPr>
              <a:r>
                <a:rPr lang="en-US" altLang="en-US" sz="1200" b="1"/>
                <a:t>50 mg/kg</a:t>
              </a:r>
            </a:p>
          </p:txBody>
        </p:sp>
        <p:sp>
          <p:nvSpPr>
            <p:cNvPr id="77" name="Rectangle 76">
              <a:extLst>
                <a:ext uri="{FF2B5EF4-FFF2-40B4-BE49-F238E27FC236}">
                  <a16:creationId xmlns:a16="http://schemas.microsoft.com/office/drawing/2014/main" id="{67736547-7FE3-7F32-C58E-B3D2613FDB1C}"/>
                </a:ext>
              </a:extLst>
            </p:cNvPr>
            <p:cNvSpPr>
              <a:spLocks noChangeArrowheads="1"/>
            </p:cNvSpPr>
            <p:nvPr/>
          </p:nvSpPr>
          <p:spPr bwMode="auto">
            <a:xfrm>
              <a:off x="7588250" y="2944813"/>
              <a:ext cx="350838" cy="146050"/>
            </a:xfrm>
            <a:prstGeom prst="rect">
              <a:avLst/>
            </a:prstGeom>
            <a:solidFill>
              <a:srgbClr val="000000"/>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lIns="91434" tIns="45717" rIns="91434" bIns="45717"/>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pPr eaLnBrk="1" hangingPunct="1">
                <a:spcBef>
                  <a:spcPct val="0"/>
                </a:spcBef>
                <a:buFontTx/>
                <a:buNone/>
              </a:pPr>
              <a:endParaRPr lang="en-US" altLang="en-US" sz="1100" b="1"/>
            </a:p>
          </p:txBody>
        </p:sp>
        <p:sp>
          <p:nvSpPr>
            <p:cNvPr id="78" name="Rectangle 77">
              <a:extLst>
                <a:ext uri="{FF2B5EF4-FFF2-40B4-BE49-F238E27FC236}">
                  <a16:creationId xmlns:a16="http://schemas.microsoft.com/office/drawing/2014/main" id="{343F320E-821B-7C6A-6D5F-83748F85EB3A}"/>
                </a:ext>
              </a:extLst>
            </p:cNvPr>
            <p:cNvSpPr>
              <a:spLocks noChangeArrowheads="1"/>
            </p:cNvSpPr>
            <p:nvPr/>
          </p:nvSpPr>
          <p:spPr bwMode="auto">
            <a:xfrm>
              <a:off x="7594044" y="2956032"/>
              <a:ext cx="340310" cy="134215"/>
            </a:xfrm>
            <a:prstGeom prst="rect">
              <a:avLst/>
            </a:prstGeom>
            <a:gradFill rotWithShape="1">
              <a:gsLst>
                <a:gs pos="0">
                  <a:srgbClr val="253C57"/>
                </a:gs>
                <a:gs pos="50000">
                  <a:schemeClr val="accent1"/>
                </a:gs>
                <a:gs pos="100000">
                  <a:srgbClr val="253C57"/>
                </a:gs>
              </a:gsLst>
              <a:lin ang="0" scaled="1"/>
            </a:gradFill>
            <a:ln w="12700" algn="ctr">
              <a:solidFill>
                <a:srgbClr val="000000"/>
              </a:solidFill>
              <a:miter lim="800000"/>
              <a:headEnd/>
              <a:tailEnd/>
            </a:ln>
          </p:spPr>
          <p:txBody>
            <a:bodyPr lIns="91434" tIns="45717" rIns="91434" bIns="45717"/>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pPr eaLnBrk="1" hangingPunct="1"/>
              <a:endParaRPr lang="en-US" altLang="en-US" sz="1100" b="1"/>
            </a:p>
          </p:txBody>
        </p:sp>
        <p:sp>
          <p:nvSpPr>
            <p:cNvPr id="79" name="Rectangle 78">
              <a:extLst>
                <a:ext uri="{FF2B5EF4-FFF2-40B4-BE49-F238E27FC236}">
                  <a16:creationId xmlns:a16="http://schemas.microsoft.com/office/drawing/2014/main" id="{AB43B189-1CE2-81C7-F16B-00E8E34B821A}"/>
                </a:ext>
              </a:extLst>
            </p:cNvPr>
            <p:cNvSpPr>
              <a:spLocks noChangeArrowheads="1"/>
            </p:cNvSpPr>
            <p:nvPr/>
          </p:nvSpPr>
          <p:spPr bwMode="auto">
            <a:xfrm rot="16200000">
              <a:off x="3013869" y="2977617"/>
              <a:ext cx="1897062" cy="5614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0" tIns="0" rIns="0" bIns="0">
              <a:spAutoFit/>
            </a:bodyPr>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pPr algn="ctr" eaLnBrk="1" hangingPunct="1">
                <a:spcBef>
                  <a:spcPct val="0"/>
                </a:spcBef>
                <a:buFontTx/>
                <a:buNone/>
              </a:pPr>
              <a:r>
                <a:rPr lang="en-US" altLang="en-US" sz="1200" b="1"/>
                <a:t>Spleen/BW ratio</a:t>
              </a:r>
            </a:p>
          </p:txBody>
        </p:sp>
        <p:sp>
          <p:nvSpPr>
            <p:cNvPr id="80" name="Rectangle 79">
              <a:extLst>
                <a:ext uri="{FF2B5EF4-FFF2-40B4-BE49-F238E27FC236}">
                  <a16:creationId xmlns:a16="http://schemas.microsoft.com/office/drawing/2014/main" id="{24A91A1E-F473-DF86-C319-5908D8DCE3FD}"/>
                </a:ext>
              </a:extLst>
            </p:cNvPr>
            <p:cNvSpPr>
              <a:spLocks noChangeArrowheads="1"/>
            </p:cNvSpPr>
            <p:nvPr/>
          </p:nvSpPr>
          <p:spPr bwMode="auto">
            <a:xfrm rot="16200000">
              <a:off x="3431206" y="3170368"/>
              <a:ext cx="1814857" cy="2807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0" tIns="0" rIns="0" bIns="0">
              <a:spAutoFit/>
            </a:bodyPr>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pPr eaLnBrk="1" hangingPunct="1">
                <a:spcBef>
                  <a:spcPct val="0"/>
                </a:spcBef>
                <a:buFontTx/>
                <a:buNone/>
              </a:pPr>
              <a:r>
                <a:rPr lang="en-US" altLang="en-US" sz="1200" b="1"/>
                <a:t>(fold increase)</a:t>
              </a:r>
            </a:p>
          </p:txBody>
        </p:sp>
        <p:sp>
          <p:nvSpPr>
            <p:cNvPr id="81" name="Rectangle 80">
              <a:extLst>
                <a:ext uri="{FF2B5EF4-FFF2-40B4-BE49-F238E27FC236}">
                  <a16:creationId xmlns:a16="http://schemas.microsoft.com/office/drawing/2014/main" id="{DE00459C-8DD7-D2BD-A52F-756BA01D16AC}"/>
                </a:ext>
              </a:extLst>
            </p:cNvPr>
            <p:cNvSpPr>
              <a:spLocks noChangeArrowheads="1"/>
            </p:cNvSpPr>
            <p:nvPr/>
          </p:nvSpPr>
          <p:spPr bwMode="auto">
            <a:xfrm>
              <a:off x="4800599" y="5550373"/>
              <a:ext cx="3351162" cy="4514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91434" tIns="45717" rIns="91434" bIns="45717" anchor="ctr">
              <a:spAutoFit/>
            </a:bodyPr>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pPr eaLnBrk="1" hangingPunct="1">
                <a:spcBef>
                  <a:spcPct val="0"/>
                </a:spcBef>
                <a:buFontTx/>
                <a:buNone/>
              </a:pPr>
              <a:r>
                <a:rPr lang="en-US" altLang="en-US" sz="1100" b="1"/>
                <a:t>TCCCGCCTGTGACATGCATT</a:t>
              </a:r>
              <a:r>
                <a:rPr lang="en-US" altLang="en-US" sz="1100" b="1" i="1"/>
                <a:t> </a:t>
              </a:r>
            </a:p>
          </p:txBody>
        </p:sp>
      </p:grpSp>
      <p:grpSp>
        <p:nvGrpSpPr>
          <p:cNvPr id="83" name="Group 82">
            <a:extLst>
              <a:ext uri="{FF2B5EF4-FFF2-40B4-BE49-F238E27FC236}">
                <a16:creationId xmlns:a16="http://schemas.microsoft.com/office/drawing/2014/main" id="{4CB25B41-9A06-CBF8-D958-07F3331E6D60}"/>
              </a:ext>
            </a:extLst>
          </p:cNvPr>
          <p:cNvGrpSpPr>
            <a:grpSpLocks/>
          </p:cNvGrpSpPr>
          <p:nvPr/>
        </p:nvGrpSpPr>
        <p:grpSpPr bwMode="auto">
          <a:xfrm>
            <a:off x="6018703" y="1600228"/>
            <a:ext cx="5107488" cy="4650887"/>
            <a:chOff x="4313104" y="3918857"/>
            <a:chExt cx="5108450" cy="3338393"/>
          </a:xfrm>
        </p:grpSpPr>
        <p:grpSp>
          <p:nvGrpSpPr>
            <p:cNvPr id="84" name="Group 83">
              <a:extLst>
                <a:ext uri="{FF2B5EF4-FFF2-40B4-BE49-F238E27FC236}">
                  <a16:creationId xmlns:a16="http://schemas.microsoft.com/office/drawing/2014/main" id="{E7CEBBC2-012C-C551-B4C7-8D9B58630BBF}"/>
                </a:ext>
              </a:extLst>
            </p:cNvPr>
            <p:cNvGrpSpPr>
              <a:grpSpLocks/>
            </p:cNvGrpSpPr>
            <p:nvPr/>
          </p:nvGrpSpPr>
          <p:grpSpPr bwMode="auto">
            <a:xfrm>
              <a:off x="4313104" y="4133461"/>
              <a:ext cx="5108450" cy="3123789"/>
              <a:chOff x="-289482" y="4133461"/>
              <a:chExt cx="5108450" cy="3123789"/>
            </a:xfrm>
          </p:grpSpPr>
          <p:pic>
            <p:nvPicPr>
              <p:cNvPr id="87" name="Picture 86">
                <a:extLst>
                  <a:ext uri="{FF2B5EF4-FFF2-40B4-BE49-F238E27FC236}">
                    <a16:creationId xmlns:a16="http://schemas.microsoft.com/office/drawing/2014/main" id="{04006231-EFFC-2759-3A67-FED5B13E2B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379" t="1591" r="3450" b="4381"/>
              <a:stretch>
                <a:fillRect/>
              </a:stretch>
            </p:blipFill>
            <p:spPr bwMode="auto">
              <a:xfrm>
                <a:off x="100042" y="4133461"/>
                <a:ext cx="4329404" cy="26032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88" name="TextBox 1">
                <a:extLst>
                  <a:ext uri="{FF2B5EF4-FFF2-40B4-BE49-F238E27FC236}">
                    <a16:creationId xmlns:a16="http://schemas.microsoft.com/office/drawing/2014/main" id="{96B589E9-34B9-E779-FF0F-F1D0DF98332E}"/>
                  </a:ext>
                </a:extLst>
              </p:cNvPr>
              <p:cNvSpPr>
                <a:spLocks noChangeArrowheads="1"/>
              </p:cNvSpPr>
              <p:nvPr/>
            </p:nvSpPr>
            <p:spPr bwMode="auto">
              <a:xfrm>
                <a:off x="840866" y="5303641"/>
                <a:ext cx="2731067" cy="247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pPr eaLnBrk="1" hangingPunct="1">
                  <a:spcBef>
                    <a:spcPct val="0"/>
                  </a:spcBef>
                  <a:buFontTx/>
                  <a:buNone/>
                </a:pPr>
                <a:r>
                  <a:rPr lang="en-US" altLang="en-US" sz="1600"/>
                  <a:t>Acceptable for Development</a:t>
                </a:r>
              </a:p>
            </p:txBody>
          </p:sp>
          <p:sp>
            <p:nvSpPr>
              <p:cNvPr id="89" name="TextBox 15">
                <a:extLst>
                  <a:ext uri="{FF2B5EF4-FFF2-40B4-BE49-F238E27FC236}">
                    <a16:creationId xmlns:a16="http://schemas.microsoft.com/office/drawing/2014/main" id="{EAD95F05-40B4-1F54-85F0-E6BEDD90B2C7}"/>
                  </a:ext>
                </a:extLst>
              </p:cNvPr>
              <p:cNvSpPr/>
              <p:nvPr/>
            </p:nvSpPr>
            <p:spPr>
              <a:xfrm>
                <a:off x="-289482" y="6992145"/>
                <a:ext cx="5108450" cy="265105"/>
              </a:xfrm>
              <a:prstGeom prst="rect">
                <a:avLst/>
              </a:prstGeom>
              <a:noFill/>
              <a:ln>
                <a:noFill/>
                <a:miter lim="800000"/>
              </a:ln>
            </p:spPr>
            <p:txBody>
              <a:bodyPr wrap="none">
                <a:spAutoFit/>
              </a:bodyPr>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pPr marL="0" indent="0" eaLnBrk="1" hangingPunct="1">
                  <a:spcBef>
                    <a:spcPct val="0"/>
                  </a:spcBef>
                  <a:buFontTx/>
                  <a:buNone/>
                </a:pPr>
                <a:r>
                  <a:rPr sz="1800" dirty="0">
                    <a:ln w="9525" cap="flat" cmpd="sng" algn="ctr">
                      <a:noFill/>
                      <a:prstDash val="solid"/>
                      <a:round/>
                      <a:headEnd type="none" w="med" len="med"/>
                      <a:tailEnd type="none" w="med" len="med"/>
                    </a:ln>
                    <a:solidFill>
                      <a:srgbClr val="000000"/>
                    </a:solidFill>
                    <a:sym typeface="Wingdings"/>
                  </a:rPr>
                  <a:t>5-10-5  MOE </a:t>
                </a:r>
                <a:r>
                  <a:rPr sz="1800" u="sng" dirty="0">
                    <a:ln w="9525" cap="flat" cmpd="sng" algn="ctr">
                      <a:noFill/>
                      <a:prstDash val="solid"/>
                      <a:round/>
                      <a:headEnd type="none" w="med" len="med"/>
                      <a:tailEnd type="none" w="med" len="med"/>
                    </a:ln>
                    <a:solidFill>
                      <a:srgbClr val="000000"/>
                    </a:solidFill>
                    <a:sym typeface="Wingdings"/>
                  </a:rPr>
                  <a:t>100</a:t>
                </a:r>
                <a:r>
                  <a:rPr sz="1800" dirty="0">
                    <a:ln w="9525" cap="flat" cmpd="sng" algn="ctr">
                      <a:noFill/>
                      <a:prstDash val="solid"/>
                      <a:round/>
                      <a:headEnd type="none" w="med" len="med"/>
                      <a:tailEnd type="none" w="med" len="med"/>
                    </a:ln>
                    <a:solidFill>
                      <a:srgbClr val="000000"/>
                    </a:solidFill>
                    <a:sym typeface="Wingdings"/>
                  </a:rPr>
                  <a:t> mg/kg/week ≥3 weeks</a:t>
                </a:r>
                <a:r>
                  <a:rPr lang="en-US" sz="1800" dirty="0">
                    <a:ln w="9525" cap="flat" cmpd="sng" algn="ctr">
                      <a:noFill/>
                      <a:prstDash val="solid"/>
                      <a:round/>
                      <a:headEnd type="none" w="med" len="med"/>
                      <a:tailEnd type="none" w="med" len="med"/>
                    </a:ln>
                    <a:solidFill>
                      <a:srgbClr val="000000"/>
                    </a:solidFill>
                    <a:sym typeface="Wingdings"/>
                  </a:rPr>
                  <a:t>, mouse</a:t>
                </a:r>
                <a:endParaRPr sz="1800" dirty="0"/>
              </a:p>
            </p:txBody>
          </p:sp>
        </p:grpSp>
        <p:sp>
          <p:nvSpPr>
            <p:cNvPr id="85" name="Rectangle 84">
              <a:extLst>
                <a:ext uri="{FF2B5EF4-FFF2-40B4-BE49-F238E27FC236}">
                  <a16:creationId xmlns:a16="http://schemas.microsoft.com/office/drawing/2014/main" id="{B52E4C32-4369-48E2-7D32-C719D502BED9}"/>
                </a:ext>
              </a:extLst>
            </p:cNvPr>
            <p:cNvSpPr>
              <a:spLocks noChangeArrowheads="1"/>
            </p:cNvSpPr>
            <p:nvPr/>
          </p:nvSpPr>
          <p:spPr bwMode="auto">
            <a:xfrm>
              <a:off x="4599992" y="3918857"/>
              <a:ext cx="4469360" cy="2873826"/>
            </a:xfrm>
            <a:prstGeom prst="rect">
              <a:avLst/>
            </a:prstGeom>
            <a:noFill/>
            <a:ln w="28575"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lIns="92075" tIns="46038" rIns="92075" bIns="46038"/>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pPr>
                <a:spcBef>
                  <a:spcPct val="0"/>
                </a:spcBef>
                <a:buFontTx/>
                <a:buNone/>
              </a:pPr>
              <a:endParaRPr lang="en-US" altLang="en-US" sz="1400" b="1"/>
            </a:p>
          </p:txBody>
        </p:sp>
        <p:sp>
          <p:nvSpPr>
            <p:cNvPr id="86" name="TextBox 9">
              <a:extLst>
                <a:ext uri="{FF2B5EF4-FFF2-40B4-BE49-F238E27FC236}">
                  <a16:creationId xmlns:a16="http://schemas.microsoft.com/office/drawing/2014/main" id="{9E708159-CEE0-1D8E-154B-B3127AA04F60}"/>
                </a:ext>
              </a:extLst>
            </p:cNvPr>
            <p:cNvSpPr>
              <a:spLocks noChangeArrowheads="1"/>
            </p:cNvSpPr>
            <p:nvPr/>
          </p:nvSpPr>
          <p:spPr bwMode="auto">
            <a:xfrm rot="16200000">
              <a:off x="4344109" y="5234471"/>
              <a:ext cx="751455" cy="2770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pPr eaLnBrk="1" hangingPunct="1">
                <a:spcBef>
                  <a:spcPct val="0"/>
                </a:spcBef>
                <a:buFontTx/>
                <a:buNone/>
              </a:pPr>
              <a:r>
                <a:rPr lang="en-US" altLang="en-US" sz="1200" b="1"/>
                <a:t>ALT (IU/mL)</a:t>
              </a:r>
            </a:p>
          </p:txBody>
        </p:sp>
      </p:grpSp>
      <p:sp>
        <p:nvSpPr>
          <p:cNvPr id="90" name="Left Brace 89">
            <a:extLst>
              <a:ext uri="{FF2B5EF4-FFF2-40B4-BE49-F238E27FC236}">
                <a16:creationId xmlns:a16="http://schemas.microsoft.com/office/drawing/2014/main" id="{31BEA796-8AA9-7709-48FD-FA935BC39748}"/>
              </a:ext>
            </a:extLst>
          </p:cNvPr>
          <p:cNvSpPr>
            <a:spLocks noChangeArrowheads="1"/>
          </p:cNvSpPr>
          <p:nvPr/>
        </p:nvSpPr>
        <p:spPr bwMode="auto">
          <a:xfrm rot="5400000">
            <a:off x="8226066" y="2498560"/>
            <a:ext cx="381000" cy="3084856"/>
          </a:xfrm>
          <a:prstGeom prst="leftBrace">
            <a:avLst>
              <a:gd name="adj1" fmla="val 8329"/>
              <a:gd name="adj2" fmla="val 50319"/>
            </a:avLst>
          </a:prstGeom>
          <a:noFill/>
          <a:ln w="28575" algn="ctr">
            <a:solidFill>
              <a:srgbClr val="00B050"/>
            </a:solidFill>
            <a:round/>
            <a:headEnd/>
            <a:tailEnd/>
          </a:ln>
          <a:extLst>
            <a:ext uri="{909E8E84-426E-40DD-AFC4-6F175D3DCCD1}">
              <a14:hiddenFill xmlns:a14="http://schemas.microsoft.com/office/drawing/2010/main">
                <a:solidFill>
                  <a:srgbClr val="FFFFFF"/>
                </a:solidFill>
              </a14:hiddenFill>
            </a:ext>
          </a:extLst>
        </p:spPr>
        <p:txBody>
          <a:bodyPr anchor="ctr"/>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pPr algn="ctr" eaLnBrk="1" hangingPunct="1"/>
            <a:endParaRPr lang="en-US" altLang="en-US">
              <a:latin typeface="Calibri" panose="020F0502020204030204" pitchFamily="34" charset="0"/>
            </a:endParaRPr>
          </a:p>
        </p:txBody>
      </p:sp>
      <p:sp>
        <p:nvSpPr>
          <p:cNvPr id="91" name="TextBox 15">
            <a:extLst>
              <a:ext uri="{FF2B5EF4-FFF2-40B4-BE49-F238E27FC236}">
                <a16:creationId xmlns:a16="http://schemas.microsoft.com/office/drawing/2014/main" id="{4B791C3C-E4DD-9B8A-F4DA-AA73AE8E246E}"/>
              </a:ext>
            </a:extLst>
          </p:cNvPr>
          <p:cNvSpPr>
            <a:spLocks noChangeArrowheads="1"/>
          </p:cNvSpPr>
          <p:nvPr/>
        </p:nvSpPr>
        <p:spPr bwMode="auto">
          <a:xfrm>
            <a:off x="8301111" y="5603903"/>
            <a:ext cx="793807"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defPPr>
              <a:defRPr lang="en-US"/>
            </a:defPPr>
            <a:lvl1pPr algn="l" rtl="0" fontAlgn="base">
              <a:spcBef>
                <a:spcPct val="0"/>
              </a:spcBef>
              <a:spcAft>
                <a:spcPct val="0"/>
              </a:spcAft>
              <a:buSzPct val="100000"/>
              <a:defRPr kern="1200">
                <a:solidFill>
                  <a:srgbClr val="000000"/>
                </a:solidFill>
                <a:latin typeface="Arial" panose="020B0604020202020204" pitchFamily="34" charset="0"/>
                <a:ea typeface="+mn-ea"/>
                <a:cs typeface="+mn-cs"/>
              </a:defRPr>
            </a:lvl1pPr>
            <a:lvl2pPr marL="457200" algn="l" rtl="0" fontAlgn="base">
              <a:spcBef>
                <a:spcPct val="0"/>
              </a:spcBef>
              <a:spcAft>
                <a:spcPct val="0"/>
              </a:spcAft>
              <a:buSzPct val="100000"/>
              <a:defRPr kern="1200">
                <a:solidFill>
                  <a:srgbClr val="000000"/>
                </a:solidFill>
                <a:latin typeface="Arial" panose="020B0604020202020204" pitchFamily="34" charset="0"/>
                <a:ea typeface="+mn-ea"/>
                <a:cs typeface="+mn-cs"/>
              </a:defRPr>
            </a:lvl2pPr>
            <a:lvl3pPr marL="914400" algn="l" rtl="0" fontAlgn="base">
              <a:spcBef>
                <a:spcPct val="0"/>
              </a:spcBef>
              <a:spcAft>
                <a:spcPct val="0"/>
              </a:spcAft>
              <a:buSzPct val="100000"/>
              <a:defRPr kern="1200">
                <a:solidFill>
                  <a:srgbClr val="000000"/>
                </a:solidFill>
                <a:latin typeface="Arial" panose="020B0604020202020204" pitchFamily="34" charset="0"/>
                <a:ea typeface="+mn-ea"/>
                <a:cs typeface="+mn-cs"/>
              </a:defRPr>
            </a:lvl3pPr>
            <a:lvl4pPr marL="1371600" algn="l" rtl="0" fontAlgn="base">
              <a:spcBef>
                <a:spcPct val="0"/>
              </a:spcBef>
              <a:spcAft>
                <a:spcPct val="0"/>
              </a:spcAft>
              <a:buSzPct val="100000"/>
              <a:defRPr kern="1200">
                <a:solidFill>
                  <a:srgbClr val="000000"/>
                </a:solidFill>
                <a:latin typeface="Arial" panose="020B0604020202020204" pitchFamily="34" charset="0"/>
                <a:ea typeface="+mn-ea"/>
                <a:cs typeface="+mn-cs"/>
              </a:defRPr>
            </a:lvl4pPr>
            <a:lvl5pPr marL="1828800" algn="l" rtl="0" fontAlgn="base">
              <a:spcBef>
                <a:spcPct val="0"/>
              </a:spcBef>
              <a:spcAft>
                <a:spcPct val="0"/>
              </a:spcAft>
              <a:buSzPct val="100000"/>
              <a:defRPr kern="1200">
                <a:solidFill>
                  <a:srgbClr val="000000"/>
                </a:solidFill>
                <a:latin typeface="Arial" panose="020B0604020202020204" pitchFamily="34" charset="0"/>
                <a:ea typeface="+mn-ea"/>
                <a:cs typeface="+mn-cs"/>
              </a:defRPr>
            </a:lvl5pPr>
            <a:lvl6pPr marL="2286000" algn="l" defTabSz="914400" rtl="0" eaLnBrk="1" latinLnBrk="0" hangingPunct="1">
              <a:defRPr kern="1200">
                <a:solidFill>
                  <a:srgbClr val="000000"/>
                </a:solidFill>
                <a:latin typeface="Arial" panose="020B0604020202020204" pitchFamily="34" charset="0"/>
                <a:ea typeface="+mn-ea"/>
                <a:cs typeface="+mn-cs"/>
              </a:defRPr>
            </a:lvl6pPr>
            <a:lvl7pPr marL="2743200" algn="l" defTabSz="914400" rtl="0" eaLnBrk="1" latinLnBrk="0" hangingPunct="1">
              <a:defRPr kern="1200">
                <a:solidFill>
                  <a:srgbClr val="000000"/>
                </a:solidFill>
                <a:latin typeface="Arial" panose="020B0604020202020204" pitchFamily="34" charset="0"/>
                <a:ea typeface="+mn-ea"/>
                <a:cs typeface="+mn-cs"/>
              </a:defRPr>
            </a:lvl7pPr>
            <a:lvl8pPr marL="3200400" algn="l" defTabSz="914400" rtl="0" eaLnBrk="1" latinLnBrk="0" hangingPunct="1">
              <a:defRPr kern="1200">
                <a:solidFill>
                  <a:srgbClr val="000000"/>
                </a:solidFill>
                <a:latin typeface="Arial" panose="020B0604020202020204" pitchFamily="34" charset="0"/>
                <a:ea typeface="+mn-ea"/>
                <a:cs typeface="+mn-cs"/>
              </a:defRPr>
            </a:lvl8pPr>
            <a:lvl9pPr marL="3657600" algn="l" defTabSz="914400" rtl="0" eaLnBrk="1" latinLnBrk="0" hangingPunct="1">
              <a:defRPr kern="1200">
                <a:solidFill>
                  <a:srgbClr val="000000"/>
                </a:solidFill>
                <a:latin typeface="Arial" panose="020B0604020202020204" pitchFamily="34" charset="0"/>
                <a:ea typeface="+mn-ea"/>
                <a:cs typeface="+mn-cs"/>
              </a:defRPr>
            </a:lvl9pPr>
          </a:lstStyle>
          <a:p>
            <a:pPr eaLnBrk="1" hangingPunct="1">
              <a:spcBef>
                <a:spcPct val="0"/>
              </a:spcBef>
              <a:buFontTx/>
              <a:buNone/>
            </a:pPr>
            <a:r>
              <a:rPr lang="en-US" altLang="en-US" sz="1400"/>
              <a:t>ASO ID</a:t>
            </a:r>
          </a:p>
        </p:txBody>
      </p:sp>
      <p:sp>
        <p:nvSpPr>
          <p:cNvPr id="2" name="TextBox 1">
            <a:extLst>
              <a:ext uri="{FF2B5EF4-FFF2-40B4-BE49-F238E27FC236}">
                <a16:creationId xmlns:a16="http://schemas.microsoft.com/office/drawing/2014/main" id="{A44F945A-B09D-6C83-3320-372894C5BE26}"/>
              </a:ext>
            </a:extLst>
          </p:cNvPr>
          <p:cNvSpPr txBox="1"/>
          <p:nvPr/>
        </p:nvSpPr>
        <p:spPr>
          <a:xfrm>
            <a:off x="1165678" y="1055690"/>
            <a:ext cx="4431741" cy="369332"/>
          </a:xfrm>
          <a:prstGeom prst="rect">
            <a:avLst/>
          </a:prstGeom>
          <a:solidFill>
            <a:schemeClr val="accent1">
              <a:lumMod val="75000"/>
            </a:schemeClr>
          </a:solidFill>
        </p:spPr>
        <p:txBody>
          <a:bodyPr wrap="square" lIns="91440" tIns="45720" rIns="91440" bIns="45720" rtlCol="0" anchor="t">
            <a:spAutoFit/>
          </a:bodyPr>
          <a:lstStyle/>
          <a:p>
            <a:pPr algn="ctr"/>
            <a:r>
              <a:rPr lang="en-US" dirty="0">
                <a:solidFill>
                  <a:schemeClr val="bg1"/>
                </a:solidFill>
              </a:rPr>
              <a:t>Chemistry-dependent Inflammatory Effect</a:t>
            </a:r>
            <a:endParaRPr lang="en-US" dirty="0">
              <a:solidFill>
                <a:schemeClr val="bg1"/>
              </a:solidFill>
              <a:cs typeface="Arial"/>
            </a:endParaRPr>
          </a:p>
        </p:txBody>
      </p:sp>
      <p:sp>
        <p:nvSpPr>
          <p:cNvPr id="4" name="TextBox 3">
            <a:extLst>
              <a:ext uri="{FF2B5EF4-FFF2-40B4-BE49-F238E27FC236}">
                <a16:creationId xmlns:a16="http://schemas.microsoft.com/office/drawing/2014/main" id="{11515836-5FF9-4310-2BE3-C20FDCBBECE3}"/>
              </a:ext>
            </a:extLst>
          </p:cNvPr>
          <p:cNvSpPr txBox="1"/>
          <p:nvPr/>
        </p:nvSpPr>
        <p:spPr>
          <a:xfrm>
            <a:off x="6286882" y="1075614"/>
            <a:ext cx="4487174" cy="369332"/>
          </a:xfrm>
          <a:prstGeom prst="rect">
            <a:avLst/>
          </a:prstGeom>
          <a:solidFill>
            <a:schemeClr val="accent1">
              <a:lumMod val="75000"/>
            </a:schemeClr>
          </a:solidFill>
        </p:spPr>
        <p:txBody>
          <a:bodyPr wrap="square" lIns="91440" tIns="45720" rIns="91440" bIns="45720" rtlCol="0" anchor="t">
            <a:spAutoFit/>
          </a:bodyPr>
          <a:lstStyle/>
          <a:p>
            <a:pPr algn="ctr"/>
            <a:r>
              <a:rPr lang="en-US" dirty="0">
                <a:solidFill>
                  <a:schemeClr val="bg1"/>
                </a:solidFill>
              </a:rPr>
              <a:t>Sequence-dependent liver (ALT) effect</a:t>
            </a:r>
            <a:endParaRPr lang="en-US" dirty="0">
              <a:solidFill>
                <a:schemeClr val="bg1"/>
              </a:solidFill>
              <a:cs typeface="Arial"/>
            </a:endParaRPr>
          </a:p>
        </p:txBody>
      </p:sp>
    </p:spTree>
    <p:extLst>
      <p:ext uri="{BB962C8B-B14F-4D97-AF65-F5344CB8AC3E}">
        <p14:creationId xmlns:p14="http://schemas.microsoft.com/office/powerpoint/2010/main" val="200548445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C11B6C-99A8-8FDD-E50F-88F21C32313D}"/>
              </a:ext>
            </a:extLst>
          </p:cNvPr>
          <p:cNvSpPr>
            <a:spLocks noGrp="1"/>
          </p:cNvSpPr>
          <p:nvPr>
            <p:ph type="title"/>
          </p:nvPr>
        </p:nvSpPr>
        <p:spPr/>
        <p:txBody>
          <a:bodyPr>
            <a:normAutofit/>
          </a:bodyPr>
          <a:lstStyle/>
          <a:p>
            <a:r>
              <a:rPr lang="en-US" dirty="0"/>
              <a:t>Next generation chemistry: </a:t>
            </a:r>
            <a:r>
              <a:rPr lang="en-US" dirty="0" err="1"/>
              <a:t>MsPA</a:t>
            </a:r>
            <a:r>
              <a:rPr lang="en-US" dirty="0"/>
              <a:t> further improves ASO drug profile</a:t>
            </a:r>
          </a:p>
        </p:txBody>
      </p:sp>
      <p:pic>
        <p:nvPicPr>
          <p:cNvPr id="5" name="Center Chem Structure">
            <a:extLst>
              <a:ext uri="{FF2B5EF4-FFF2-40B4-BE49-F238E27FC236}">
                <a16:creationId xmlns:a16="http://schemas.microsoft.com/office/drawing/2014/main" id="{BC448197-5F7E-44D1-B0EF-B61A181F55F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241004" y="1538459"/>
            <a:ext cx="1690736" cy="2709033"/>
          </a:xfrm>
          <a:prstGeom prst="rect">
            <a:avLst/>
          </a:prstGeom>
        </p:spPr>
      </p:pic>
      <p:sp>
        <p:nvSpPr>
          <p:cNvPr id="10" name="Blue circle">
            <a:extLst>
              <a:ext uri="{FF2B5EF4-FFF2-40B4-BE49-F238E27FC236}">
                <a16:creationId xmlns:a16="http://schemas.microsoft.com/office/drawing/2014/main" id="{D32BB06C-7459-3689-0C4A-81481592B8FF}"/>
              </a:ext>
            </a:extLst>
          </p:cNvPr>
          <p:cNvSpPr/>
          <p:nvPr/>
        </p:nvSpPr>
        <p:spPr>
          <a:xfrm>
            <a:off x="6223593" y="2253462"/>
            <a:ext cx="864700" cy="892481"/>
          </a:xfrm>
          <a:prstGeom prst="ellipse">
            <a:avLst/>
          </a:prstGeom>
          <a:gradFill flip="none" rotWithShape="1">
            <a:gsLst>
              <a:gs pos="0">
                <a:schemeClr val="accent1">
                  <a:tint val="66000"/>
                  <a:satMod val="160000"/>
                  <a:alpha val="40000"/>
                </a:schemeClr>
              </a:gs>
              <a:gs pos="50000">
                <a:schemeClr val="accent1">
                  <a:tint val="44500"/>
                  <a:satMod val="160000"/>
                  <a:alpha val="25000"/>
                </a:schemeClr>
              </a:gs>
              <a:gs pos="100000">
                <a:schemeClr val="accent1">
                  <a:tint val="23500"/>
                  <a:satMod val="160000"/>
                  <a:alpha val="0"/>
                </a:schemeClr>
              </a:gs>
            </a:gsLst>
            <a:path path="circle">
              <a:fillToRect l="50000" t="50000" r="50000" b="50000"/>
            </a:path>
            <a:tileRect/>
          </a:gra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latin typeface="Arial"/>
            </a:endParaRPr>
          </a:p>
        </p:txBody>
      </p:sp>
      <p:sp>
        <p:nvSpPr>
          <p:cNvPr id="20" name="TextBox 19">
            <a:extLst>
              <a:ext uri="{FF2B5EF4-FFF2-40B4-BE49-F238E27FC236}">
                <a16:creationId xmlns:a16="http://schemas.microsoft.com/office/drawing/2014/main" id="{8BA9834C-09C3-468B-FD66-DAE2B8C03883}"/>
              </a:ext>
            </a:extLst>
          </p:cNvPr>
          <p:cNvSpPr txBox="1"/>
          <p:nvPr/>
        </p:nvSpPr>
        <p:spPr>
          <a:xfrm>
            <a:off x="4098705" y="3628005"/>
            <a:ext cx="1766734" cy="261610"/>
          </a:xfrm>
          <a:prstGeom prst="rect">
            <a:avLst/>
          </a:prstGeom>
          <a:noFill/>
        </p:spPr>
        <p:txBody>
          <a:bodyPr wrap="square" rtlCol="0">
            <a:spAutoFit/>
          </a:bodyPr>
          <a:lstStyle/>
          <a:p>
            <a:pPr algn="ctr">
              <a:buClr>
                <a:srgbClr val="139173"/>
              </a:buClr>
              <a:defRPr/>
            </a:pPr>
            <a:r>
              <a:rPr lang="en-US" sz="1100" b="1" err="1">
                <a:solidFill>
                  <a:srgbClr val="0093CD"/>
                </a:solidFill>
                <a:latin typeface="Arial"/>
              </a:rPr>
              <a:t>Phosphorothioate</a:t>
            </a:r>
            <a:r>
              <a:rPr lang="en-US" sz="1100" b="1">
                <a:solidFill>
                  <a:srgbClr val="0093CD"/>
                </a:solidFill>
                <a:latin typeface="Arial"/>
              </a:rPr>
              <a:t> (PS)</a:t>
            </a:r>
          </a:p>
        </p:txBody>
      </p:sp>
      <p:sp>
        <p:nvSpPr>
          <p:cNvPr id="45" name="TextBox 44">
            <a:extLst>
              <a:ext uri="{FF2B5EF4-FFF2-40B4-BE49-F238E27FC236}">
                <a16:creationId xmlns:a16="http://schemas.microsoft.com/office/drawing/2014/main" id="{976B5502-5703-CD98-0D88-890D90A153E2}"/>
              </a:ext>
            </a:extLst>
          </p:cNvPr>
          <p:cNvSpPr txBox="1"/>
          <p:nvPr/>
        </p:nvSpPr>
        <p:spPr>
          <a:xfrm>
            <a:off x="542896" y="1776532"/>
            <a:ext cx="3499920" cy="2123658"/>
          </a:xfrm>
          <a:prstGeom prst="rect">
            <a:avLst/>
          </a:prstGeom>
          <a:noFill/>
        </p:spPr>
        <p:txBody>
          <a:bodyPr wrap="square" lIns="91440" tIns="45720" rIns="91440" bIns="45720" rtlCol="0">
            <a:spAutoFit/>
          </a:bodyPr>
          <a:lstStyle/>
          <a:p>
            <a:r>
              <a:rPr lang="en-US" sz="2000"/>
              <a:t>Full PS ASO </a:t>
            </a:r>
          </a:p>
          <a:p>
            <a:pPr marL="569912" indent="-342900">
              <a:buFont typeface="Arial" panose="020B0604020202020204" pitchFamily="34" charset="0"/>
              <a:buChar char="•"/>
              <a:tabLst>
                <a:tab pos="627063" algn="l"/>
              </a:tabLst>
              <a:defRPr/>
            </a:pPr>
            <a:r>
              <a:rPr lang="en-US" sz="1600">
                <a:solidFill>
                  <a:srgbClr val="000000"/>
                </a:solidFill>
              </a:rPr>
              <a:t>Supports </a:t>
            </a:r>
            <a:r>
              <a:rPr lang="en-US" sz="1600" err="1">
                <a:solidFill>
                  <a:srgbClr val="000000"/>
                </a:solidFill>
              </a:rPr>
              <a:t>RNAseH</a:t>
            </a:r>
            <a:r>
              <a:rPr lang="en-US" sz="1600">
                <a:solidFill>
                  <a:srgbClr val="000000"/>
                </a:solidFill>
              </a:rPr>
              <a:t> activity</a:t>
            </a:r>
          </a:p>
          <a:p>
            <a:pPr marL="569912" indent="-342900">
              <a:buFont typeface="Arial" panose="020B0604020202020204" pitchFamily="34" charset="0"/>
              <a:buChar char="•"/>
              <a:tabLst>
                <a:tab pos="627063" algn="l"/>
              </a:tabLst>
              <a:defRPr/>
            </a:pPr>
            <a:r>
              <a:rPr lang="en-US" sz="1600">
                <a:solidFill>
                  <a:srgbClr val="000000"/>
                </a:solidFill>
              </a:rPr>
              <a:t>Improves stability</a:t>
            </a:r>
          </a:p>
          <a:p>
            <a:pPr marL="569912" indent="-342900">
              <a:buFont typeface="Arial" panose="020B0604020202020204" pitchFamily="34" charset="0"/>
              <a:buChar char="•"/>
              <a:tabLst>
                <a:tab pos="627063" algn="l"/>
              </a:tabLst>
              <a:defRPr/>
            </a:pPr>
            <a:r>
              <a:rPr lang="en-US" sz="1600">
                <a:solidFill>
                  <a:srgbClr val="000000"/>
                </a:solidFill>
              </a:rPr>
              <a:t>Improves PK properties</a:t>
            </a:r>
            <a:endParaRPr lang="en-US" sz="1600">
              <a:solidFill>
                <a:srgbClr val="000000"/>
              </a:solidFill>
              <a:latin typeface="Arial"/>
            </a:endParaRPr>
          </a:p>
          <a:p>
            <a:pPr marL="569912"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tab pos="627063" algn="l"/>
              </a:tabLst>
              <a:defRPr/>
            </a:pPr>
            <a:r>
              <a:rPr lang="en-US" sz="1600">
                <a:solidFill>
                  <a:srgbClr val="000000"/>
                </a:solidFill>
                <a:latin typeface="Arial"/>
              </a:rPr>
              <a:t>N</a:t>
            </a:r>
            <a:r>
              <a:rPr kumimoji="0" lang="en-US" sz="1600" b="0" i="0" u="none" strike="noStrike" kern="1200" cap="none" spc="0" normalizeH="0" baseline="0" noProof="0">
                <a:ln>
                  <a:noFill/>
                </a:ln>
                <a:solidFill>
                  <a:srgbClr val="000000"/>
                </a:solidFill>
                <a:effectLst/>
                <a:uLnTx/>
                <a:uFillTx/>
                <a:latin typeface="Arial"/>
                <a:ea typeface="+mn-ea"/>
                <a:cs typeface="+mn-cs"/>
              </a:rPr>
              <a:t>on-specific protein binding</a:t>
            </a:r>
            <a:endParaRPr kumimoji="0" lang="en-US" sz="2000" b="0" i="0" u="none" strike="noStrike" kern="1200" cap="none" spc="0" normalizeH="0" baseline="0" noProof="0">
              <a:ln>
                <a:noFill/>
              </a:ln>
              <a:solidFill>
                <a:srgbClr val="000000"/>
              </a:solidFill>
              <a:effectLst/>
              <a:uLnTx/>
              <a:uFillTx/>
              <a:latin typeface="Arial"/>
              <a:ea typeface="+mn-ea"/>
              <a:cs typeface="+mn-cs"/>
            </a:endParaRPr>
          </a:p>
          <a:p>
            <a:pPr marL="741363" indent="-173038">
              <a:buFont typeface="Arial" panose="020B0604020202020204" pitchFamily="34" charset="0"/>
              <a:buChar char="•"/>
              <a:tabLst>
                <a:tab pos="627063" algn="l"/>
              </a:tabLst>
              <a:defRPr/>
            </a:pPr>
            <a:r>
              <a:rPr lang="en-US" sz="1400">
                <a:solidFill>
                  <a:srgbClr val="000000"/>
                </a:solidFill>
              </a:rPr>
              <a:t>Complement factors</a:t>
            </a:r>
          </a:p>
          <a:p>
            <a:pPr marL="741363" marR="0" lvl="0" indent="-173038" algn="l" defTabSz="914400" rtl="0" eaLnBrk="1" fontAlgn="auto" latinLnBrk="0" hangingPunct="1">
              <a:lnSpc>
                <a:spcPct val="100000"/>
              </a:lnSpc>
              <a:spcBef>
                <a:spcPts val="0"/>
              </a:spcBef>
              <a:spcAft>
                <a:spcPts val="0"/>
              </a:spcAft>
              <a:buClrTx/>
              <a:buSzTx/>
              <a:buFont typeface="Arial" panose="020B0604020202020204" pitchFamily="34" charset="0"/>
              <a:buChar char="•"/>
              <a:tabLst>
                <a:tab pos="627063" algn="l"/>
              </a:tabLst>
              <a:defRPr/>
            </a:pPr>
            <a:r>
              <a:rPr lang="en-US" sz="1400">
                <a:solidFill>
                  <a:srgbClr val="000000"/>
                </a:solidFill>
                <a:latin typeface="Arial"/>
              </a:rPr>
              <a:t>Immune receptors </a:t>
            </a:r>
          </a:p>
          <a:p>
            <a:pPr algn="ctr"/>
            <a:endParaRPr lang="en-US" sz="2000"/>
          </a:p>
        </p:txBody>
      </p:sp>
      <p:sp>
        <p:nvSpPr>
          <p:cNvPr id="46" name="TextBox 45">
            <a:extLst>
              <a:ext uri="{FF2B5EF4-FFF2-40B4-BE49-F238E27FC236}">
                <a16:creationId xmlns:a16="http://schemas.microsoft.com/office/drawing/2014/main" id="{13203A75-3A9E-9BD3-CEEC-84DD8E43F34D}"/>
              </a:ext>
            </a:extLst>
          </p:cNvPr>
          <p:cNvSpPr txBox="1"/>
          <p:nvPr/>
        </p:nvSpPr>
        <p:spPr>
          <a:xfrm>
            <a:off x="7086372" y="4869597"/>
            <a:ext cx="4287240" cy="1138773"/>
          </a:xfrm>
          <a:prstGeom prst="rect">
            <a:avLst/>
          </a:prstGeom>
          <a:noFill/>
        </p:spPr>
        <p:txBody>
          <a:bodyPr wrap="square" lIns="91440" tIns="45720" rIns="91440" bIns="45720" rtlCol="0" anchor="t">
            <a:spAutoFit/>
          </a:bodyPr>
          <a:lstStyle/>
          <a:p>
            <a:r>
              <a:rPr lang="en-US" sz="2000" dirty="0" err="1"/>
              <a:t>MsPA</a:t>
            </a:r>
            <a:r>
              <a:rPr lang="en-US" sz="2000" dirty="0"/>
              <a:t> ENaC ASO </a:t>
            </a:r>
          </a:p>
          <a:p>
            <a:pPr marL="569595" indent="-342900">
              <a:buFont typeface="Arial" panose="020B0604020202020204" pitchFamily="34" charset="0"/>
              <a:buChar char="•"/>
              <a:tabLst>
                <a:tab pos="627063" algn="l"/>
              </a:tabLst>
              <a:defRPr/>
            </a:pPr>
            <a:r>
              <a:rPr lang="en-US" sz="1600" dirty="0">
                <a:solidFill>
                  <a:srgbClr val="000000"/>
                </a:solidFill>
              </a:rPr>
              <a:t>Reduces total PS content</a:t>
            </a:r>
            <a:endParaRPr lang="en-US" sz="1600" dirty="0">
              <a:solidFill>
                <a:srgbClr val="000000"/>
              </a:solidFill>
              <a:cs typeface="Arial"/>
            </a:endParaRPr>
          </a:p>
          <a:p>
            <a:pPr marL="569595" indent="-342900">
              <a:buFont typeface="Arial" panose="020B0604020202020204" pitchFamily="34" charset="0"/>
              <a:buChar char="•"/>
              <a:tabLst>
                <a:tab pos="627063" algn="l"/>
              </a:tabLst>
              <a:defRPr/>
            </a:pPr>
            <a:r>
              <a:rPr lang="en-US" sz="1600" dirty="0">
                <a:solidFill>
                  <a:srgbClr val="000000"/>
                </a:solidFill>
                <a:latin typeface="Arial"/>
              </a:rPr>
              <a:t>↓ N</a:t>
            </a:r>
            <a:r>
              <a:rPr kumimoji="0" lang="en-US" sz="1600" b="0" i="0" u="none" strike="noStrike" kern="1200" cap="none" spc="0" normalizeH="0" baseline="0" noProof="0" dirty="0">
                <a:ln>
                  <a:noFill/>
                </a:ln>
                <a:solidFill>
                  <a:srgbClr val="000000"/>
                </a:solidFill>
                <a:effectLst/>
                <a:uLnTx/>
                <a:uFillTx/>
                <a:latin typeface="Arial"/>
                <a:ea typeface="+mn-ea"/>
                <a:cs typeface="+mn-cs"/>
              </a:rPr>
              <a:t>on-specific protein </a:t>
            </a:r>
            <a:r>
              <a:rPr lang="en-US" sz="1600" dirty="0">
                <a:solidFill>
                  <a:srgbClr val="000000"/>
                </a:solidFill>
                <a:latin typeface="Arial"/>
              </a:rPr>
              <a:t>binding</a:t>
            </a:r>
          </a:p>
          <a:p>
            <a:pPr marL="569595" indent="-342900">
              <a:buFont typeface="Arial" panose="020B0604020202020204" pitchFamily="34" charset="0"/>
              <a:buChar char="•"/>
              <a:tabLst>
                <a:tab pos="627063" algn="l"/>
              </a:tabLst>
              <a:defRPr/>
            </a:pPr>
            <a:r>
              <a:rPr lang="en-US" sz="1600" dirty="0">
                <a:solidFill>
                  <a:srgbClr val="000000"/>
                </a:solidFill>
                <a:latin typeface="Arial"/>
                <a:cs typeface="Arial"/>
              </a:rPr>
              <a:t>Can improve activity and DOA</a:t>
            </a:r>
          </a:p>
        </p:txBody>
      </p:sp>
      <p:graphicFrame>
        <p:nvGraphicFramePr>
          <p:cNvPr id="47" name="Object 46">
            <a:extLst>
              <a:ext uri="{FF2B5EF4-FFF2-40B4-BE49-F238E27FC236}">
                <a16:creationId xmlns:a16="http://schemas.microsoft.com/office/drawing/2014/main" id="{5CA57C8A-B940-75F6-D226-81C6E855B1F3}"/>
              </a:ext>
            </a:extLst>
          </p:cNvPr>
          <p:cNvGraphicFramePr>
            <a:graphicFrameLocks noChangeAspect="1"/>
          </p:cNvGraphicFramePr>
          <p:nvPr/>
        </p:nvGraphicFramePr>
        <p:xfrm>
          <a:off x="4414315" y="4246722"/>
          <a:ext cx="2071795" cy="2137532"/>
        </p:xfrm>
        <a:graphic>
          <a:graphicData uri="http://schemas.openxmlformats.org/presentationml/2006/ole">
            <mc:AlternateContent xmlns:mc="http://schemas.openxmlformats.org/markup-compatibility/2006">
              <mc:Choice xmlns:v="urn:schemas-microsoft-com:vml" Requires="v">
                <p:oleObj spid="_x0000_s3076" name="CS ChemDraw Drawing" r:id="rId5" imgW="1697299" imgH="1734043" progId="ChemDraw.Document.6.0">
                  <p:embed/>
                </p:oleObj>
              </mc:Choice>
              <mc:Fallback>
                <p:oleObj name="CS ChemDraw Drawing" r:id="rId5" imgW="1697299" imgH="1734043" progId="ChemDraw.Document.6.0">
                  <p:embed/>
                  <p:pic>
                    <p:nvPicPr>
                      <p:cNvPr id="47" name="Object 46">
                        <a:extLst>
                          <a:ext uri="{FF2B5EF4-FFF2-40B4-BE49-F238E27FC236}">
                            <a16:creationId xmlns:a16="http://schemas.microsoft.com/office/drawing/2014/main" id="{5CA57C8A-B940-75F6-D226-81C6E855B1F3}"/>
                          </a:ext>
                        </a:extLst>
                      </p:cNvPr>
                      <p:cNvPicPr/>
                      <p:nvPr/>
                    </p:nvPicPr>
                    <p:blipFill>
                      <a:blip r:embed="rId6"/>
                      <a:stretch>
                        <a:fillRect/>
                      </a:stretch>
                    </p:blipFill>
                    <p:spPr>
                      <a:xfrm>
                        <a:off x="4414315" y="4246722"/>
                        <a:ext cx="2071795" cy="2137532"/>
                      </a:xfrm>
                      <a:prstGeom prst="rect">
                        <a:avLst/>
                      </a:prstGeom>
                    </p:spPr>
                  </p:pic>
                </p:oleObj>
              </mc:Fallback>
            </mc:AlternateContent>
          </a:graphicData>
        </a:graphic>
      </p:graphicFrame>
      <p:cxnSp>
        <p:nvCxnSpPr>
          <p:cNvPr id="51" name="Straight Arrow Connector 50">
            <a:extLst>
              <a:ext uri="{FF2B5EF4-FFF2-40B4-BE49-F238E27FC236}">
                <a16:creationId xmlns:a16="http://schemas.microsoft.com/office/drawing/2014/main" id="{9B18116C-69EF-B1D2-0EE8-76CB68716F4B}"/>
              </a:ext>
            </a:extLst>
          </p:cNvPr>
          <p:cNvCxnSpPr>
            <a:cxnSpLocks/>
          </p:cNvCxnSpPr>
          <p:nvPr/>
        </p:nvCxnSpPr>
        <p:spPr>
          <a:xfrm flipH="1">
            <a:off x="5752664" y="3179562"/>
            <a:ext cx="695028" cy="1314990"/>
          </a:xfrm>
          <a:prstGeom prst="straightConnector1">
            <a:avLst/>
          </a:prstGeom>
          <a:ln w="19050" cap="rnd">
            <a:solidFill>
              <a:schemeClr val="accent1"/>
            </a:solidFill>
            <a:tailEnd type="triangle" w="lg" len="lg"/>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A9976DFB-A6F9-AAAA-789C-B4AAE4C461FF}"/>
              </a:ext>
            </a:extLst>
          </p:cNvPr>
          <p:cNvSpPr txBox="1"/>
          <p:nvPr/>
        </p:nvSpPr>
        <p:spPr>
          <a:xfrm>
            <a:off x="4263077" y="6387663"/>
            <a:ext cx="2374826" cy="261610"/>
          </a:xfrm>
          <a:prstGeom prst="rect">
            <a:avLst/>
          </a:prstGeom>
          <a:noFill/>
        </p:spPr>
        <p:txBody>
          <a:bodyPr wrap="square" rtlCol="0">
            <a:spAutoFit/>
          </a:bodyPr>
          <a:lstStyle/>
          <a:p>
            <a:pPr algn="ctr">
              <a:buClr>
                <a:srgbClr val="139173"/>
              </a:buClr>
              <a:defRPr/>
            </a:pPr>
            <a:r>
              <a:rPr lang="en-US" sz="1100" b="1" err="1">
                <a:solidFill>
                  <a:srgbClr val="0093CD"/>
                </a:solidFill>
                <a:latin typeface="Arial"/>
              </a:rPr>
              <a:t>Mesyl</a:t>
            </a:r>
            <a:r>
              <a:rPr lang="en-US" sz="1100" b="1">
                <a:solidFill>
                  <a:srgbClr val="0093CD"/>
                </a:solidFill>
                <a:latin typeface="Arial"/>
              </a:rPr>
              <a:t> </a:t>
            </a:r>
            <a:r>
              <a:rPr lang="en-US" sz="1100" b="1" err="1">
                <a:solidFill>
                  <a:srgbClr val="0093CD"/>
                </a:solidFill>
                <a:latin typeface="Arial"/>
              </a:rPr>
              <a:t>phophoramidate</a:t>
            </a:r>
            <a:r>
              <a:rPr lang="en-US" sz="1100" b="1">
                <a:solidFill>
                  <a:srgbClr val="0093CD"/>
                </a:solidFill>
                <a:latin typeface="Arial"/>
              </a:rPr>
              <a:t> (</a:t>
            </a:r>
            <a:r>
              <a:rPr lang="en-US" sz="1100" b="1" err="1">
                <a:solidFill>
                  <a:srgbClr val="0093CD"/>
                </a:solidFill>
                <a:latin typeface="Arial"/>
              </a:rPr>
              <a:t>MsPA</a:t>
            </a:r>
            <a:r>
              <a:rPr lang="en-US" sz="1100" b="1">
                <a:solidFill>
                  <a:srgbClr val="0093CD"/>
                </a:solidFill>
                <a:latin typeface="Arial"/>
              </a:rPr>
              <a:t>)</a:t>
            </a:r>
          </a:p>
        </p:txBody>
      </p:sp>
      <p:grpSp>
        <p:nvGrpSpPr>
          <p:cNvPr id="25" name="Group 24">
            <a:extLst>
              <a:ext uri="{FF2B5EF4-FFF2-40B4-BE49-F238E27FC236}">
                <a16:creationId xmlns:a16="http://schemas.microsoft.com/office/drawing/2014/main" id="{126082E8-68D7-17B6-67E9-6455737A4AD8}"/>
              </a:ext>
            </a:extLst>
          </p:cNvPr>
          <p:cNvGrpSpPr/>
          <p:nvPr/>
        </p:nvGrpSpPr>
        <p:grpSpPr>
          <a:xfrm>
            <a:off x="4081234" y="1927985"/>
            <a:ext cx="2035235" cy="1677702"/>
            <a:chOff x="3560663" y="1656722"/>
            <a:chExt cx="1586767" cy="1387984"/>
          </a:xfrm>
        </p:grpSpPr>
        <p:pic>
          <p:nvPicPr>
            <p:cNvPr id="27" name="Phos Mod">
              <a:extLst>
                <a:ext uri="{FF2B5EF4-FFF2-40B4-BE49-F238E27FC236}">
                  <a16:creationId xmlns:a16="http://schemas.microsoft.com/office/drawing/2014/main" id="{CB2C2B0B-D93F-4914-225A-29B52A1A4BD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560663" y="1656722"/>
              <a:ext cx="993361" cy="1387984"/>
            </a:xfrm>
            <a:prstGeom prst="rect">
              <a:avLst/>
            </a:prstGeom>
          </p:spPr>
        </p:pic>
        <p:cxnSp>
          <p:nvCxnSpPr>
            <p:cNvPr id="31" name="Straight Arrow Connector 30">
              <a:extLst>
                <a:ext uri="{FF2B5EF4-FFF2-40B4-BE49-F238E27FC236}">
                  <a16:creationId xmlns:a16="http://schemas.microsoft.com/office/drawing/2014/main" id="{A3701DBC-0B16-FA19-BC87-59DD8AA7C406}"/>
                </a:ext>
              </a:extLst>
            </p:cNvPr>
            <p:cNvCxnSpPr>
              <a:cxnSpLocks/>
            </p:cNvCxnSpPr>
            <p:nvPr/>
          </p:nvCxnSpPr>
          <p:spPr>
            <a:xfrm flipH="1">
              <a:off x="4520956" y="2201263"/>
              <a:ext cx="626474" cy="0"/>
            </a:xfrm>
            <a:prstGeom prst="straightConnector1">
              <a:avLst/>
            </a:prstGeom>
            <a:ln w="19050" cap="rnd">
              <a:solidFill>
                <a:schemeClr val="accent1"/>
              </a:solidFill>
              <a:tailEnd type="triangle" w="lg" len="lg"/>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5908646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AFA78B0-A709-A5CA-1DF9-DB928703D529}"/>
              </a:ext>
            </a:extLst>
          </p:cNvPr>
          <p:cNvSpPr>
            <a:spLocks noGrp="1"/>
          </p:cNvSpPr>
          <p:nvPr>
            <p:ph type="title"/>
          </p:nvPr>
        </p:nvSpPr>
        <p:spPr/>
        <p:txBody>
          <a:bodyPr>
            <a:normAutofit fontScale="90000"/>
          </a:bodyPr>
          <a:lstStyle/>
          <a:p>
            <a:r>
              <a:rPr lang="en-US" dirty="0" err="1"/>
              <a:t>MsPA</a:t>
            </a:r>
            <a:r>
              <a:rPr lang="en-US" dirty="0"/>
              <a:t> increases safety profile and enables less frequent dosing</a:t>
            </a:r>
            <a:br>
              <a:rPr lang="en-US" dirty="0"/>
            </a:br>
            <a:endParaRPr lang="en-US" sz="2200" dirty="0"/>
          </a:p>
        </p:txBody>
      </p:sp>
      <p:pic>
        <p:nvPicPr>
          <p:cNvPr id="5132" name="Picture 12">
            <a:extLst>
              <a:ext uri="{FF2B5EF4-FFF2-40B4-BE49-F238E27FC236}">
                <a16:creationId xmlns:a16="http://schemas.microsoft.com/office/drawing/2014/main" id="{C9463EFB-CCCC-A0C2-DD19-57FE5E725B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95024" y="2253331"/>
            <a:ext cx="3600450" cy="302895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 name="Object 2">
            <a:extLst>
              <a:ext uri="{FF2B5EF4-FFF2-40B4-BE49-F238E27FC236}">
                <a16:creationId xmlns:a16="http://schemas.microsoft.com/office/drawing/2014/main" id="{AEC52133-2498-5B04-6B11-90AD125505E8}"/>
              </a:ext>
            </a:extLst>
          </p:cNvPr>
          <p:cNvGraphicFramePr>
            <a:graphicFrameLocks noChangeAspect="1"/>
          </p:cNvGraphicFramePr>
          <p:nvPr/>
        </p:nvGraphicFramePr>
        <p:xfrm>
          <a:off x="2153936" y="1713504"/>
          <a:ext cx="3211008" cy="2369375"/>
        </p:xfrm>
        <a:graphic>
          <a:graphicData uri="http://schemas.openxmlformats.org/presentationml/2006/ole">
            <mc:AlternateContent xmlns:mc="http://schemas.openxmlformats.org/markup-compatibility/2006">
              <mc:Choice xmlns:v="urn:schemas-microsoft-com:vml" Requires="v">
                <p:oleObj spid="_x0000_s4100" name="Prism 9" r:id="rId4" imgW="3800872" imgH="2698634" progId="Prism9.Document">
                  <p:embed/>
                </p:oleObj>
              </mc:Choice>
              <mc:Fallback>
                <p:oleObj name="Prism 9" r:id="rId4" imgW="3800872" imgH="2698634" progId="Prism9.Document">
                  <p:embed/>
                  <p:pic>
                    <p:nvPicPr>
                      <p:cNvPr id="3" name="Object 2">
                        <a:extLst>
                          <a:ext uri="{FF2B5EF4-FFF2-40B4-BE49-F238E27FC236}">
                            <a16:creationId xmlns:a16="http://schemas.microsoft.com/office/drawing/2014/main" id="{AEC52133-2498-5B04-6B11-90AD125505E8}"/>
                          </a:ext>
                        </a:extLst>
                      </p:cNvPr>
                      <p:cNvPicPr/>
                      <p:nvPr/>
                    </p:nvPicPr>
                    <p:blipFill>
                      <a:blip r:embed="rId5"/>
                      <a:stretch>
                        <a:fillRect/>
                      </a:stretch>
                    </p:blipFill>
                    <p:spPr>
                      <a:xfrm>
                        <a:off x="2153936" y="1713504"/>
                        <a:ext cx="3211008" cy="2369375"/>
                      </a:xfrm>
                      <a:prstGeom prst="rect">
                        <a:avLst/>
                      </a:prstGeom>
                    </p:spPr>
                  </p:pic>
                </p:oleObj>
              </mc:Fallback>
            </mc:AlternateContent>
          </a:graphicData>
        </a:graphic>
      </p:graphicFrame>
      <p:pic>
        <p:nvPicPr>
          <p:cNvPr id="5" name="Picture 4">
            <a:extLst>
              <a:ext uri="{FF2B5EF4-FFF2-40B4-BE49-F238E27FC236}">
                <a16:creationId xmlns:a16="http://schemas.microsoft.com/office/drawing/2014/main" id="{C6596D10-F32B-48AE-E31D-8B8AC3025CAB}"/>
              </a:ext>
            </a:extLst>
          </p:cNvPr>
          <p:cNvPicPr>
            <a:picLocks noChangeAspect="1"/>
          </p:cNvPicPr>
          <p:nvPr/>
        </p:nvPicPr>
        <p:blipFill rotWithShape="1">
          <a:blip r:embed="rId6"/>
          <a:srcRect l="-1406" t="3802" r="15927" b="-3802"/>
          <a:stretch/>
        </p:blipFill>
        <p:spPr>
          <a:xfrm>
            <a:off x="2347368" y="4073366"/>
            <a:ext cx="2824144" cy="2428507"/>
          </a:xfrm>
          <a:prstGeom prst="rect">
            <a:avLst/>
          </a:prstGeom>
        </p:spPr>
      </p:pic>
      <p:sp>
        <p:nvSpPr>
          <p:cNvPr id="6" name="TextBox 5">
            <a:extLst>
              <a:ext uri="{FF2B5EF4-FFF2-40B4-BE49-F238E27FC236}">
                <a16:creationId xmlns:a16="http://schemas.microsoft.com/office/drawing/2014/main" id="{D0116FDD-4EA0-3DA4-F825-0883090A0DAC}"/>
              </a:ext>
            </a:extLst>
          </p:cNvPr>
          <p:cNvSpPr txBox="1"/>
          <p:nvPr/>
        </p:nvSpPr>
        <p:spPr>
          <a:xfrm>
            <a:off x="4706527" y="1923010"/>
            <a:ext cx="1300840" cy="1477328"/>
          </a:xfrm>
          <a:prstGeom prst="rect">
            <a:avLst/>
          </a:prstGeom>
          <a:noFill/>
        </p:spPr>
        <p:txBody>
          <a:bodyPr wrap="square" lIns="91440" tIns="45720" rIns="91440" bIns="45720" anchor="t">
            <a:spAutoFit/>
          </a:bodyPr>
          <a:lstStyle/>
          <a:p>
            <a:pPr>
              <a:defRPr/>
            </a:pPr>
            <a:r>
              <a:rPr kumimoji="0" lang="en-US" b="0" i="0" u="none" strike="noStrike" kern="1200" cap="none" spc="0" normalizeH="0" baseline="0" noProof="0">
                <a:ln>
                  <a:noFill/>
                </a:ln>
                <a:solidFill>
                  <a:srgbClr val="0070C0"/>
                </a:solidFill>
                <a:effectLst/>
                <a:uLnTx/>
                <a:uFillTx/>
                <a:latin typeface="Arial"/>
                <a:ea typeface="+mn-ea"/>
                <a:cs typeface="+mn-cs"/>
              </a:rPr>
              <a:t>PS ASO</a:t>
            </a:r>
            <a:r>
              <a:rPr lang="en-US">
                <a:solidFill>
                  <a:srgbClr val="0070C0"/>
                </a:solidFill>
                <a:latin typeface="Arial"/>
              </a:rPr>
              <a:t>  </a:t>
            </a:r>
            <a:r>
              <a:rPr kumimoji="0" lang="en-US" b="0" i="0" u="none" strike="noStrike" kern="1200" cap="none" spc="0" normalizeH="0" baseline="0" noProof="0">
                <a:ln>
                  <a:noFill/>
                </a:ln>
                <a:solidFill>
                  <a:srgbClr val="0070C0"/>
                </a:solidFill>
                <a:effectLst/>
                <a:uLnTx/>
                <a:uFillTx/>
                <a:latin typeface="Arial"/>
                <a:ea typeface="+mn-ea"/>
                <a:cs typeface="+mn-cs"/>
              </a:rPr>
              <a:t> </a:t>
            </a:r>
          </a:p>
          <a:p>
            <a:pPr>
              <a:defRPr/>
            </a:pPr>
            <a:endParaRPr lang="en-US">
              <a:solidFill>
                <a:srgbClr val="0070C0"/>
              </a:solidFill>
              <a:latin typeface="Arial"/>
            </a:endParaRPr>
          </a:p>
          <a:p>
            <a:pPr>
              <a:defRPr/>
            </a:pPr>
            <a:endParaRPr lang="en-US">
              <a:solidFill>
                <a:srgbClr val="0070C0"/>
              </a:solidFill>
              <a:latin typeface="Arial"/>
            </a:endParaRPr>
          </a:p>
          <a:p>
            <a:pPr>
              <a:defRPr/>
            </a:pPr>
            <a:endParaRPr lang="en-US">
              <a:solidFill>
                <a:srgbClr val="FF0000"/>
              </a:solidFill>
              <a:latin typeface="Arial"/>
            </a:endParaRPr>
          </a:p>
          <a:p>
            <a:pPr>
              <a:defRPr/>
            </a:pPr>
            <a:r>
              <a:rPr kumimoji="0" lang="en-US" b="0" i="0" u="none" strike="noStrike" kern="1200" cap="none" spc="0" normalizeH="0" baseline="0" noProof="0" err="1">
                <a:ln>
                  <a:noFill/>
                </a:ln>
                <a:solidFill>
                  <a:srgbClr val="FF0000"/>
                </a:solidFill>
                <a:effectLst/>
                <a:uLnTx/>
                <a:uFillTx/>
                <a:latin typeface="Arial"/>
                <a:ea typeface="+mn-ea"/>
                <a:cs typeface="+mn-cs"/>
              </a:rPr>
              <a:t>MsPA</a:t>
            </a:r>
            <a:r>
              <a:rPr kumimoji="0" lang="en-US" b="0" i="0" u="none" strike="noStrike" kern="1200" cap="none" spc="0" normalizeH="0" baseline="0" noProof="0">
                <a:ln>
                  <a:noFill/>
                </a:ln>
                <a:solidFill>
                  <a:srgbClr val="FF0000"/>
                </a:solidFill>
                <a:effectLst/>
                <a:uLnTx/>
                <a:uFillTx/>
                <a:latin typeface="Arial"/>
                <a:ea typeface="+mn-ea"/>
                <a:cs typeface="+mn-cs"/>
              </a:rPr>
              <a:t> ASO</a:t>
            </a:r>
            <a:endParaRPr lang="en-US" b="0" i="0" u="none" strike="noStrike" kern="1200" cap="none" spc="0" normalizeH="0" baseline="0" noProof="0">
              <a:ln>
                <a:noFill/>
              </a:ln>
              <a:solidFill>
                <a:srgbClr val="FF0000"/>
              </a:solidFill>
              <a:effectLst/>
              <a:uLnTx/>
              <a:uFillTx/>
              <a:latin typeface="Arial"/>
              <a:cs typeface="Arial"/>
            </a:endParaRPr>
          </a:p>
        </p:txBody>
      </p:sp>
      <p:sp>
        <p:nvSpPr>
          <p:cNvPr id="7" name="TextBox 6">
            <a:extLst>
              <a:ext uri="{FF2B5EF4-FFF2-40B4-BE49-F238E27FC236}">
                <a16:creationId xmlns:a16="http://schemas.microsoft.com/office/drawing/2014/main" id="{EF482511-AF65-FBD5-151A-3DA5AC04A954}"/>
              </a:ext>
            </a:extLst>
          </p:cNvPr>
          <p:cNvSpPr txBox="1"/>
          <p:nvPr/>
        </p:nvSpPr>
        <p:spPr>
          <a:xfrm rot="16200000">
            <a:off x="1072216" y="2356808"/>
            <a:ext cx="1617259" cy="738664"/>
          </a:xfrm>
          <a:prstGeom prst="rect">
            <a:avLst/>
          </a:prstGeom>
          <a:noFill/>
        </p:spPr>
        <p:txBody>
          <a:bodyPr wrap="square" lIns="91440" tIns="45720" rIns="91440" bIns="4572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Arial"/>
                <a:ea typeface="+mn-ea"/>
                <a:cs typeface="+mn-cs"/>
              </a:rPr>
              <a:t>Complement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Arial"/>
                <a:ea typeface="+mn-ea"/>
                <a:cs typeface="+mn-cs"/>
              </a:rPr>
              <a:t>activation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Arial"/>
                <a:ea typeface="+mn-ea"/>
                <a:cs typeface="+mn-cs"/>
              </a:rPr>
              <a:t>in NHP serum</a:t>
            </a:r>
          </a:p>
        </p:txBody>
      </p:sp>
      <p:sp>
        <p:nvSpPr>
          <p:cNvPr id="8" name="TextBox 7">
            <a:extLst>
              <a:ext uri="{FF2B5EF4-FFF2-40B4-BE49-F238E27FC236}">
                <a16:creationId xmlns:a16="http://schemas.microsoft.com/office/drawing/2014/main" id="{03E2A9F2-AA87-6CBC-1F62-E89A0EB05BA6}"/>
              </a:ext>
            </a:extLst>
          </p:cNvPr>
          <p:cNvSpPr txBox="1"/>
          <p:nvPr/>
        </p:nvSpPr>
        <p:spPr>
          <a:xfrm rot="16200000">
            <a:off x="732510" y="4723825"/>
            <a:ext cx="2266698" cy="738664"/>
          </a:xfrm>
          <a:prstGeom prst="rect">
            <a:avLst/>
          </a:prstGeom>
          <a:noFill/>
        </p:spPr>
        <p:txBody>
          <a:bodyPr wrap="square" lIns="91440" tIns="45720" rIns="91440" bIns="4572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Arial"/>
                <a:ea typeface="+mn-ea"/>
                <a:cs typeface="+mn-cs"/>
              </a:rPr>
              <a:t>Immuno-</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Arial"/>
                <a:ea typeface="+mn-ea"/>
                <a:cs typeface="+mn-cs"/>
              </a:rPr>
              <a:t>stimulation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Arial"/>
                <a:ea typeface="+mn-ea"/>
                <a:cs typeface="+mn-cs"/>
              </a:rPr>
              <a:t>in human PBMC</a:t>
            </a:r>
          </a:p>
        </p:txBody>
      </p:sp>
      <p:sp>
        <p:nvSpPr>
          <p:cNvPr id="9" name="TextBox 8">
            <a:extLst>
              <a:ext uri="{FF2B5EF4-FFF2-40B4-BE49-F238E27FC236}">
                <a16:creationId xmlns:a16="http://schemas.microsoft.com/office/drawing/2014/main" id="{2EA19E9B-59F0-1643-4CCB-71F5A1B51BA4}"/>
              </a:ext>
            </a:extLst>
          </p:cNvPr>
          <p:cNvSpPr txBox="1"/>
          <p:nvPr/>
        </p:nvSpPr>
        <p:spPr>
          <a:xfrm>
            <a:off x="2813250" y="1998074"/>
            <a:ext cx="609027" cy="338554"/>
          </a:xfrm>
          <a:prstGeom prst="rect">
            <a:avLst/>
          </a:prstGeom>
          <a:solidFill>
            <a:schemeClr val="bg1"/>
          </a:solid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cs typeface="Arial"/>
              </a:rPr>
              <a:t>C3a</a:t>
            </a:r>
          </a:p>
        </p:txBody>
      </p:sp>
      <p:sp>
        <p:nvSpPr>
          <p:cNvPr id="10" name="TextBox 9">
            <a:extLst>
              <a:ext uri="{FF2B5EF4-FFF2-40B4-BE49-F238E27FC236}">
                <a16:creationId xmlns:a16="http://schemas.microsoft.com/office/drawing/2014/main" id="{8152F58A-5962-BD6D-2F26-28E8036BC668}"/>
              </a:ext>
            </a:extLst>
          </p:cNvPr>
          <p:cNvSpPr txBox="1"/>
          <p:nvPr/>
        </p:nvSpPr>
        <p:spPr>
          <a:xfrm>
            <a:off x="2813249" y="4198172"/>
            <a:ext cx="609027" cy="338554"/>
          </a:xfrm>
          <a:prstGeom prst="rect">
            <a:avLst/>
          </a:prstGeom>
          <a:solidFill>
            <a:schemeClr val="bg1"/>
          </a:solid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cs typeface="Arial"/>
              </a:rPr>
              <a:t>IL-6</a:t>
            </a:r>
            <a:endParaRPr lang="en-US"/>
          </a:p>
        </p:txBody>
      </p:sp>
      <p:sp>
        <p:nvSpPr>
          <p:cNvPr id="11" name="TextBox 10">
            <a:extLst>
              <a:ext uri="{FF2B5EF4-FFF2-40B4-BE49-F238E27FC236}">
                <a16:creationId xmlns:a16="http://schemas.microsoft.com/office/drawing/2014/main" id="{94B16C44-33FF-B29D-299D-D4D8D584BE33}"/>
              </a:ext>
            </a:extLst>
          </p:cNvPr>
          <p:cNvSpPr txBox="1"/>
          <p:nvPr/>
        </p:nvSpPr>
        <p:spPr>
          <a:xfrm>
            <a:off x="7161140" y="1050578"/>
            <a:ext cx="3683164" cy="707886"/>
          </a:xfrm>
          <a:prstGeom prst="rect">
            <a:avLst/>
          </a:prstGeom>
          <a:solidFill>
            <a:schemeClr val="accent1">
              <a:lumMod val="75000"/>
            </a:schemeClr>
          </a:solid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dirty="0">
                <a:solidFill>
                  <a:schemeClr val="bg1"/>
                </a:solidFill>
                <a:cs typeface="Arial"/>
              </a:rPr>
              <a:t>Improved activity after a single dose in NHPs</a:t>
            </a:r>
            <a:endParaRPr lang="en-US" sz="2000" dirty="0">
              <a:solidFill>
                <a:schemeClr val="bg1"/>
              </a:solidFill>
            </a:endParaRPr>
          </a:p>
        </p:txBody>
      </p:sp>
      <p:sp>
        <p:nvSpPr>
          <p:cNvPr id="12" name="TextBox 8">
            <a:extLst>
              <a:ext uri="{FF2B5EF4-FFF2-40B4-BE49-F238E27FC236}">
                <a16:creationId xmlns:a16="http://schemas.microsoft.com/office/drawing/2014/main" id="{0F7ACEDE-21B4-1FDB-D22A-C6AB8A4D461D}"/>
              </a:ext>
            </a:extLst>
          </p:cNvPr>
          <p:cNvSpPr txBox="1"/>
          <p:nvPr/>
        </p:nvSpPr>
        <p:spPr>
          <a:xfrm>
            <a:off x="10680487" y="3398474"/>
            <a:ext cx="1396442"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err="1">
                <a:ln>
                  <a:noFill/>
                </a:ln>
                <a:solidFill>
                  <a:srgbClr val="A20067"/>
                </a:solidFill>
                <a:effectLst/>
                <a:uLnTx/>
                <a:uFillTx/>
                <a:latin typeface="Arial" panose="020B0604020202020204"/>
                <a:ea typeface="+mn-ea"/>
                <a:cs typeface="+mn-cs"/>
              </a:rPr>
              <a:t>MsPA</a:t>
            </a:r>
            <a:r>
              <a:rPr kumimoji="0" lang="en-US" b="1" i="0" u="none" strike="noStrike" kern="1200" cap="none" spc="0" normalizeH="0" baseline="0" noProof="0">
                <a:ln>
                  <a:noFill/>
                </a:ln>
                <a:solidFill>
                  <a:srgbClr val="A20067"/>
                </a:solidFill>
                <a:effectLst/>
                <a:uLnTx/>
                <a:uFillTx/>
                <a:latin typeface="Arial" panose="020B0604020202020204"/>
                <a:ea typeface="+mn-ea"/>
                <a:cs typeface="+mn-cs"/>
              </a:rPr>
              <a:t> ASO</a:t>
            </a:r>
          </a:p>
        </p:txBody>
      </p:sp>
      <p:sp>
        <p:nvSpPr>
          <p:cNvPr id="13" name="TextBox 9">
            <a:extLst>
              <a:ext uri="{FF2B5EF4-FFF2-40B4-BE49-F238E27FC236}">
                <a16:creationId xmlns:a16="http://schemas.microsoft.com/office/drawing/2014/main" id="{E8E070B5-3D54-3659-0D5D-03D13658784D}"/>
              </a:ext>
            </a:extLst>
          </p:cNvPr>
          <p:cNvSpPr txBox="1"/>
          <p:nvPr/>
        </p:nvSpPr>
        <p:spPr>
          <a:xfrm>
            <a:off x="10680487" y="2898191"/>
            <a:ext cx="1038065"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a:ln>
                  <a:noFill/>
                </a:ln>
                <a:solidFill>
                  <a:srgbClr val="FF0000"/>
                </a:solidFill>
                <a:effectLst/>
                <a:uLnTx/>
                <a:uFillTx/>
                <a:latin typeface="Arial" panose="020B0604020202020204"/>
                <a:ea typeface="+mn-ea"/>
                <a:cs typeface="+mn-cs"/>
              </a:rPr>
              <a:t>siRNA</a:t>
            </a:r>
          </a:p>
        </p:txBody>
      </p:sp>
      <p:sp>
        <p:nvSpPr>
          <p:cNvPr id="14" name="TextBox 9">
            <a:extLst>
              <a:ext uri="{FF2B5EF4-FFF2-40B4-BE49-F238E27FC236}">
                <a16:creationId xmlns:a16="http://schemas.microsoft.com/office/drawing/2014/main" id="{7E6C0D70-5F5C-1FBB-94BA-CCEF84EB17E9}"/>
              </a:ext>
            </a:extLst>
          </p:cNvPr>
          <p:cNvSpPr txBox="1"/>
          <p:nvPr/>
        </p:nvSpPr>
        <p:spPr>
          <a:xfrm>
            <a:off x="10653569" y="2594119"/>
            <a:ext cx="1213946"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a:ln>
                  <a:noFill/>
                </a:ln>
                <a:solidFill>
                  <a:schemeClr val="accent6">
                    <a:lumMod val="75000"/>
                  </a:schemeClr>
                </a:solidFill>
                <a:effectLst/>
                <a:uLnTx/>
                <a:uFillTx/>
                <a:latin typeface="Arial" panose="020B0604020202020204"/>
                <a:ea typeface="+mn-ea"/>
                <a:cs typeface="+mn-cs"/>
              </a:rPr>
              <a:t>PS ASO</a:t>
            </a:r>
          </a:p>
        </p:txBody>
      </p:sp>
      <p:sp>
        <p:nvSpPr>
          <p:cNvPr id="15" name="TextBox 14">
            <a:extLst>
              <a:ext uri="{FF2B5EF4-FFF2-40B4-BE49-F238E27FC236}">
                <a16:creationId xmlns:a16="http://schemas.microsoft.com/office/drawing/2014/main" id="{C9622AC1-B718-778A-EA59-C956C03D4E5D}"/>
              </a:ext>
            </a:extLst>
          </p:cNvPr>
          <p:cNvSpPr txBox="1"/>
          <p:nvPr/>
        </p:nvSpPr>
        <p:spPr>
          <a:xfrm>
            <a:off x="2494722" y="1050578"/>
            <a:ext cx="3683164" cy="707886"/>
          </a:xfrm>
          <a:prstGeom prst="rect">
            <a:avLst/>
          </a:prstGeom>
          <a:solidFill>
            <a:schemeClr val="accent1">
              <a:lumMod val="75000"/>
            </a:schemeClr>
          </a:solid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dirty="0">
                <a:solidFill>
                  <a:schemeClr val="bg1"/>
                </a:solidFill>
                <a:cs typeface="Arial"/>
              </a:rPr>
              <a:t>Less complement activation and immune stimulation in vitro</a:t>
            </a:r>
            <a:endParaRPr lang="en-US" sz="2000" dirty="0">
              <a:solidFill>
                <a:schemeClr val="bg1"/>
              </a:solidFill>
            </a:endParaRPr>
          </a:p>
        </p:txBody>
      </p:sp>
      <p:sp>
        <p:nvSpPr>
          <p:cNvPr id="16" name="TextBox 15">
            <a:extLst>
              <a:ext uri="{FF2B5EF4-FFF2-40B4-BE49-F238E27FC236}">
                <a16:creationId xmlns:a16="http://schemas.microsoft.com/office/drawing/2014/main" id="{703B1303-BEAA-42B1-0918-FC84902E80DB}"/>
              </a:ext>
            </a:extLst>
          </p:cNvPr>
          <p:cNvSpPr txBox="1"/>
          <p:nvPr/>
        </p:nvSpPr>
        <p:spPr>
          <a:xfrm>
            <a:off x="5140671" y="4155394"/>
            <a:ext cx="1396607" cy="1754326"/>
          </a:xfrm>
          <a:prstGeom prst="rect">
            <a:avLst/>
          </a:prstGeom>
          <a:noFill/>
        </p:spPr>
        <p:txBody>
          <a:bodyPr wrap="square" lIns="91440" tIns="45720" rIns="91440" bIns="45720" anchor="t">
            <a:spAutoFit/>
          </a:bodyPr>
          <a:lstStyle/>
          <a:p>
            <a:pPr>
              <a:defRPr/>
            </a:pPr>
            <a:r>
              <a:rPr kumimoji="0" lang="en-US" b="0" i="0" u="none" strike="noStrike" kern="1200" cap="none" spc="0" normalizeH="0" baseline="0" noProof="0">
                <a:ln>
                  <a:noFill/>
                </a:ln>
                <a:solidFill>
                  <a:srgbClr val="0070C0"/>
                </a:solidFill>
                <a:effectLst/>
                <a:uLnTx/>
                <a:uFillTx/>
                <a:latin typeface="Arial"/>
                <a:ea typeface="+mn-ea"/>
                <a:cs typeface="+mn-cs"/>
              </a:rPr>
              <a:t>PS ASO </a:t>
            </a:r>
            <a:r>
              <a:rPr lang="en-US">
                <a:solidFill>
                  <a:srgbClr val="0070C0"/>
                </a:solidFill>
                <a:latin typeface="Arial"/>
              </a:rPr>
              <a:t>  </a:t>
            </a:r>
            <a:r>
              <a:rPr kumimoji="0" lang="en-US" b="0" i="0" u="none" strike="noStrike" kern="1200" cap="none" spc="0" normalizeH="0" baseline="0" noProof="0">
                <a:ln>
                  <a:noFill/>
                </a:ln>
                <a:solidFill>
                  <a:srgbClr val="0070C0"/>
                </a:solidFill>
                <a:effectLst/>
                <a:uLnTx/>
                <a:uFillTx/>
                <a:latin typeface="Arial"/>
                <a:ea typeface="+mn-ea"/>
                <a:cs typeface="+mn-cs"/>
              </a:rPr>
              <a:t> </a:t>
            </a:r>
          </a:p>
          <a:p>
            <a:pPr>
              <a:defRPr/>
            </a:pPr>
            <a:endParaRPr lang="en-US">
              <a:solidFill>
                <a:srgbClr val="0070C0"/>
              </a:solidFill>
              <a:latin typeface="Arial"/>
            </a:endParaRPr>
          </a:p>
          <a:p>
            <a:pPr>
              <a:defRPr/>
            </a:pPr>
            <a:endParaRPr lang="en-US">
              <a:solidFill>
                <a:srgbClr val="FF0000"/>
              </a:solidFill>
              <a:latin typeface="Arial"/>
            </a:endParaRPr>
          </a:p>
          <a:p>
            <a:pPr>
              <a:defRPr/>
            </a:pPr>
            <a:endParaRPr lang="en-US">
              <a:solidFill>
                <a:srgbClr val="FF0000"/>
              </a:solidFill>
              <a:latin typeface="Arial"/>
            </a:endParaRPr>
          </a:p>
          <a:p>
            <a:pPr>
              <a:defRPr/>
            </a:pPr>
            <a:endParaRPr lang="en-US">
              <a:solidFill>
                <a:srgbClr val="FF0000"/>
              </a:solidFill>
              <a:latin typeface="Arial"/>
            </a:endParaRPr>
          </a:p>
          <a:p>
            <a:pPr>
              <a:defRPr/>
            </a:pPr>
            <a:r>
              <a:rPr kumimoji="0" lang="en-US" b="0" i="0" u="none" strike="noStrike" kern="1200" cap="none" spc="0" normalizeH="0" baseline="0" noProof="0" err="1">
                <a:ln>
                  <a:noFill/>
                </a:ln>
                <a:solidFill>
                  <a:srgbClr val="FF0000"/>
                </a:solidFill>
                <a:effectLst/>
                <a:uLnTx/>
                <a:uFillTx/>
                <a:latin typeface="Arial"/>
                <a:ea typeface="+mn-ea"/>
                <a:cs typeface="+mn-cs"/>
              </a:rPr>
              <a:t>MsPA</a:t>
            </a:r>
            <a:r>
              <a:rPr kumimoji="0" lang="en-US" b="0" i="0" u="none" strike="noStrike" kern="1200" cap="none" spc="0" normalizeH="0" baseline="0" noProof="0">
                <a:ln>
                  <a:noFill/>
                </a:ln>
                <a:solidFill>
                  <a:srgbClr val="FF0000"/>
                </a:solidFill>
                <a:effectLst/>
                <a:uLnTx/>
                <a:uFillTx/>
                <a:latin typeface="Arial"/>
                <a:ea typeface="+mn-ea"/>
                <a:cs typeface="+mn-cs"/>
              </a:rPr>
              <a:t> ASO</a:t>
            </a:r>
            <a:endParaRPr lang="en-US" b="0" i="0" u="none" strike="noStrike" kern="1200" cap="none" spc="0" normalizeH="0" baseline="0" noProof="0">
              <a:ln>
                <a:noFill/>
              </a:ln>
              <a:solidFill>
                <a:srgbClr val="FF0000"/>
              </a:solidFill>
              <a:effectLst/>
              <a:uLnTx/>
              <a:uFillTx/>
              <a:latin typeface="Arial"/>
              <a:cs typeface="Arial"/>
            </a:endParaRPr>
          </a:p>
        </p:txBody>
      </p:sp>
    </p:spTree>
    <p:extLst>
      <p:ext uri="{BB962C8B-B14F-4D97-AF65-F5344CB8AC3E}">
        <p14:creationId xmlns:p14="http://schemas.microsoft.com/office/powerpoint/2010/main" val="21668066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5" grpId="0" animBg="1"/>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Slide Number Placeholder 3">
            <a:extLst>
              <a:ext uri="{FF2B5EF4-FFF2-40B4-BE49-F238E27FC236}">
                <a16:creationId xmlns:a16="http://schemas.microsoft.com/office/drawing/2014/main" id="{7FA4FE92-2898-414C-8706-CAA20B9E93AE}"/>
              </a:ext>
            </a:extLst>
          </p:cNvPr>
          <p:cNvSpPr>
            <a:spLocks noGrp="1"/>
          </p:cNvSpPr>
          <p:nvPr>
            <p:ph type="sldNum" sz="quarter" idx="12"/>
          </p:nvPr>
        </p:nvSpPr>
        <p:spPr/>
        <p:txBody>
          <a:bodyPr/>
          <a:lstStyle/>
          <a:p>
            <a:fld id="{9762209B-78AD-47CB-A799-B88FE6B8D723}" type="slidenum">
              <a:rPr lang="en-US" smtClean="0"/>
              <a:t>103</a:t>
            </a:fld>
            <a:endParaRPr lang="en-US"/>
          </a:p>
        </p:txBody>
      </p:sp>
      <p:sp>
        <p:nvSpPr>
          <p:cNvPr id="41" name="Title 40">
            <a:extLst>
              <a:ext uri="{FF2B5EF4-FFF2-40B4-BE49-F238E27FC236}">
                <a16:creationId xmlns:a16="http://schemas.microsoft.com/office/drawing/2014/main" id="{9462436D-1313-7542-95F8-52D029B84C34}"/>
              </a:ext>
            </a:extLst>
          </p:cNvPr>
          <p:cNvSpPr>
            <a:spLocks noGrp="1"/>
          </p:cNvSpPr>
          <p:nvPr>
            <p:ph type="title"/>
          </p:nvPr>
        </p:nvSpPr>
        <p:spPr>
          <a:xfrm>
            <a:off x="337166" y="304916"/>
            <a:ext cx="11582400" cy="790738"/>
          </a:xfrm>
        </p:spPr>
        <p:txBody>
          <a:bodyPr/>
          <a:lstStyle/>
          <a:p>
            <a:r>
              <a:rPr lang="en-IN" dirty="0"/>
              <a:t>Chronic NHP study design for long T</a:t>
            </a:r>
            <a:r>
              <a:rPr lang="en-IN" baseline="-25000" dirty="0"/>
              <a:t>1/2</a:t>
            </a:r>
            <a:r>
              <a:rPr lang="en-IN" dirty="0"/>
              <a:t> molecules</a:t>
            </a:r>
            <a:endParaRPr lang="en-US" dirty="0"/>
          </a:p>
        </p:txBody>
      </p:sp>
      <p:grpSp>
        <p:nvGrpSpPr>
          <p:cNvPr id="10" name="Group 9">
            <a:extLst>
              <a:ext uri="{FF2B5EF4-FFF2-40B4-BE49-F238E27FC236}">
                <a16:creationId xmlns:a16="http://schemas.microsoft.com/office/drawing/2014/main" id="{C93629D2-9A2C-8941-ACFF-C2FBF0BBD6D8}"/>
              </a:ext>
            </a:extLst>
          </p:cNvPr>
          <p:cNvGrpSpPr/>
          <p:nvPr/>
        </p:nvGrpSpPr>
        <p:grpSpPr>
          <a:xfrm>
            <a:off x="938993" y="1330563"/>
            <a:ext cx="10657066" cy="1135674"/>
            <a:chOff x="1123200" y="2920652"/>
            <a:chExt cx="11068798" cy="1135674"/>
          </a:xfrm>
        </p:grpSpPr>
        <p:sp>
          <p:nvSpPr>
            <p:cNvPr id="3" name="Rectangle 2">
              <a:extLst>
                <a:ext uri="{FF2B5EF4-FFF2-40B4-BE49-F238E27FC236}">
                  <a16:creationId xmlns:a16="http://schemas.microsoft.com/office/drawing/2014/main" id="{1FB68A32-58DA-134E-9A66-B5DDA9D370B0}"/>
                </a:ext>
              </a:extLst>
            </p:cNvPr>
            <p:cNvSpPr/>
            <p:nvPr/>
          </p:nvSpPr>
          <p:spPr>
            <a:xfrm>
              <a:off x="1123200" y="2920652"/>
              <a:ext cx="11068798" cy="1135674"/>
            </a:xfrm>
            <a:prstGeom prst="rect">
              <a:avLst/>
            </a:prstGeom>
            <a:gradFill flip="none" rotWithShape="1">
              <a:gsLst>
                <a:gs pos="0">
                  <a:schemeClr val="accent3">
                    <a:lumMod val="10223"/>
                    <a:lumOff val="89777"/>
                  </a:schemeClr>
                </a:gs>
                <a:gs pos="99000">
                  <a:schemeClr val="accent3">
                    <a:alpha val="88818"/>
                  </a:scheme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err="1"/>
            </a:p>
          </p:txBody>
        </p:sp>
        <p:cxnSp>
          <p:nvCxnSpPr>
            <p:cNvPr id="6" name="Straight Connector 5">
              <a:extLst>
                <a:ext uri="{FF2B5EF4-FFF2-40B4-BE49-F238E27FC236}">
                  <a16:creationId xmlns:a16="http://schemas.microsoft.com/office/drawing/2014/main" id="{8D718B4D-B019-1240-A5EA-81AC5764AA56}"/>
                </a:ext>
              </a:extLst>
            </p:cNvPr>
            <p:cNvCxnSpPr>
              <a:cxnSpLocks/>
            </p:cNvCxnSpPr>
            <p:nvPr/>
          </p:nvCxnSpPr>
          <p:spPr>
            <a:xfrm>
              <a:off x="9293095" y="3183689"/>
              <a:ext cx="0" cy="609600"/>
            </a:xfrm>
            <a:prstGeom prst="line">
              <a:avLst/>
            </a:prstGeom>
            <a:ln w="25400" cap="rnd">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7F71B38E-3391-6A41-9AA8-A8695BEDC925}"/>
                </a:ext>
              </a:extLst>
            </p:cNvPr>
            <p:cNvCxnSpPr>
              <a:cxnSpLocks/>
            </p:cNvCxnSpPr>
            <p:nvPr/>
          </p:nvCxnSpPr>
          <p:spPr>
            <a:xfrm>
              <a:off x="10480463" y="3183689"/>
              <a:ext cx="0" cy="609600"/>
            </a:xfrm>
            <a:prstGeom prst="line">
              <a:avLst/>
            </a:prstGeom>
            <a:ln w="25400" cap="rnd">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3D5A123F-ED94-8748-B8A3-90A4FE1F6317}"/>
                </a:ext>
              </a:extLst>
            </p:cNvPr>
            <p:cNvCxnSpPr>
              <a:cxnSpLocks/>
            </p:cNvCxnSpPr>
            <p:nvPr/>
          </p:nvCxnSpPr>
          <p:spPr>
            <a:xfrm>
              <a:off x="11732043" y="3183689"/>
              <a:ext cx="0" cy="609600"/>
            </a:xfrm>
            <a:prstGeom prst="line">
              <a:avLst/>
            </a:prstGeom>
            <a:ln w="25400" cap="rnd">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grpSp>
      <p:sp>
        <p:nvSpPr>
          <p:cNvPr id="11" name="Oval 10">
            <a:extLst>
              <a:ext uri="{FF2B5EF4-FFF2-40B4-BE49-F238E27FC236}">
                <a16:creationId xmlns:a16="http://schemas.microsoft.com/office/drawing/2014/main" id="{41A7769F-88FD-1745-96B2-44B1C78791A6}"/>
              </a:ext>
            </a:extLst>
          </p:cNvPr>
          <p:cNvSpPr/>
          <p:nvPr/>
        </p:nvSpPr>
        <p:spPr>
          <a:xfrm>
            <a:off x="222034" y="1245388"/>
            <a:ext cx="1306024" cy="1306024"/>
          </a:xfrm>
          <a:prstGeom prst="ellipse">
            <a:avLst/>
          </a:prstGeom>
          <a:gradFill>
            <a:gsLst>
              <a:gs pos="12000">
                <a:schemeClr val="accent2"/>
              </a:gs>
              <a:gs pos="69000">
                <a:schemeClr val="accent2">
                  <a:lumMod val="50000"/>
                </a:schemeClr>
              </a:gs>
            </a:gsLst>
            <a:path path="circle">
              <a:fillToRect r="100000" b="100000"/>
            </a:path>
          </a:gradFill>
          <a:ln>
            <a:noFill/>
          </a:ln>
          <a:effectLst>
            <a:outerShdw blurRad="584200" dist="482600" dir="2700000" sx="114000" sy="114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b="1">
                <a:solidFill>
                  <a:schemeClr val="bg1"/>
                </a:solidFill>
              </a:rPr>
              <a:t>Weekly Dosing</a:t>
            </a:r>
          </a:p>
        </p:txBody>
      </p:sp>
      <p:cxnSp>
        <p:nvCxnSpPr>
          <p:cNvPr id="12" name="Straight Connector 11">
            <a:extLst>
              <a:ext uri="{FF2B5EF4-FFF2-40B4-BE49-F238E27FC236}">
                <a16:creationId xmlns:a16="http://schemas.microsoft.com/office/drawing/2014/main" id="{FE3F8D36-830E-C3BB-0FD9-986F0E42C044}"/>
              </a:ext>
            </a:extLst>
          </p:cNvPr>
          <p:cNvCxnSpPr>
            <a:cxnSpLocks/>
          </p:cNvCxnSpPr>
          <p:nvPr/>
        </p:nvCxnSpPr>
        <p:spPr>
          <a:xfrm>
            <a:off x="2343903" y="1593600"/>
            <a:ext cx="0" cy="609600"/>
          </a:xfrm>
          <a:prstGeom prst="line">
            <a:avLst/>
          </a:prstGeom>
          <a:ln w="25400" cap="rnd">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77030CEF-FD97-7D55-1A19-D9247B1B7E4F}"/>
              </a:ext>
            </a:extLst>
          </p:cNvPr>
          <p:cNvCxnSpPr>
            <a:cxnSpLocks/>
          </p:cNvCxnSpPr>
          <p:nvPr/>
        </p:nvCxnSpPr>
        <p:spPr>
          <a:xfrm>
            <a:off x="7579649" y="1594737"/>
            <a:ext cx="0" cy="609600"/>
          </a:xfrm>
          <a:prstGeom prst="line">
            <a:avLst/>
          </a:prstGeom>
          <a:ln w="25400" cap="rnd">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82474DD-7E53-79DA-7E67-409D207BDC06}"/>
              </a:ext>
            </a:extLst>
          </p:cNvPr>
          <p:cNvCxnSpPr>
            <a:cxnSpLocks/>
          </p:cNvCxnSpPr>
          <p:nvPr/>
        </p:nvCxnSpPr>
        <p:spPr>
          <a:xfrm>
            <a:off x="4428685" y="1594737"/>
            <a:ext cx="0" cy="609600"/>
          </a:xfrm>
          <a:prstGeom prst="line">
            <a:avLst/>
          </a:prstGeom>
          <a:ln w="25400" cap="rnd">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3110511A-6E0A-92AC-7ED8-4CF22BC1BDE5}"/>
              </a:ext>
            </a:extLst>
          </p:cNvPr>
          <p:cNvCxnSpPr>
            <a:cxnSpLocks/>
          </p:cNvCxnSpPr>
          <p:nvPr/>
        </p:nvCxnSpPr>
        <p:spPr>
          <a:xfrm>
            <a:off x="5441930" y="1594737"/>
            <a:ext cx="0" cy="609600"/>
          </a:xfrm>
          <a:prstGeom prst="line">
            <a:avLst/>
          </a:prstGeom>
          <a:ln w="25400" cap="rnd">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FEC02045-2AFE-22E3-877D-247D8F114CA0}"/>
              </a:ext>
            </a:extLst>
          </p:cNvPr>
          <p:cNvCxnSpPr>
            <a:cxnSpLocks/>
          </p:cNvCxnSpPr>
          <p:nvPr/>
        </p:nvCxnSpPr>
        <p:spPr>
          <a:xfrm>
            <a:off x="6430475" y="1594737"/>
            <a:ext cx="0" cy="609600"/>
          </a:xfrm>
          <a:prstGeom prst="line">
            <a:avLst/>
          </a:prstGeom>
          <a:ln w="25400" cap="rnd">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95D59BD1-4CC1-9029-0055-E009AB04C837}"/>
              </a:ext>
            </a:extLst>
          </p:cNvPr>
          <p:cNvCxnSpPr>
            <a:cxnSpLocks/>
          </p:cNvCxnSpPr>
          <p:nvPr/>
        </p:nvCxnSpPr>
        <p:spPr>
          <a:xfrm>
            <a:off x="3357756" y="1593600"/>
            <a:ext cx="0" cy="609600"/>
          </a:xfrm>
          <a:prstGeom prst="line">
            <a:avLst/>
          </a:prstGeom>
          <a:ln w="25400" cap="rnd">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43994F66-7108-BD3F-1D1F-32B82673E80C}"/>
              </a:ext>
            </a:extLst>
          </p:cNvPr>
          <p:cNvCxnSpPr>
            <a:cxnSpLocks/>
          </p:cNvCxnSpPr>
          <p:nvPr/>
        </p:nvCxnSpPr>
        <p:spPr>
          <a:xfrm>
            <a:off x="2363003" y="1898400"/>
            <a:ext cx="957682" cy="0"/>
          </a:xfrm>
          <a:prstGeom prst="line">
            <a:avLst/>
          </a:prstGeom>
          <a:ln w="25400" cap="rnd">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6B832CC-4540-59D5-148B-AF003080B3E1}"/>
              </a:ext>
            </a:extLst>
          </p:cNvPr>
          <p:cNvCxnSpPr>
            <a:cxnSpLocks/>
          </p:cNvCxnSpPr>
          <p:nvPr/>
        </p:nvCxnSpPr>
        <p:spPr>
          <a:xfrm>
            <a:off x="3320685" y="1898400"/>
            <a:ext cx="927185" cy="0"/>
          </a:xfrm>
          <a:prstGeom prst="line">
            <a:avLst/>
          </a:prstGeom>
          <a:ln w="25400" cap="rnd">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9F50455-9E2B-CC01-634E-EC1BE293754B}"/>
              </a:ext>
            </a:extLst>
          </p:cNvPr>
          <p:cNvCxnSpPr>
            <a:cxnSpLocks/>
          </p:cNvCxnSpPr>
          <p:nvPr/>
        </p:nvCxnSpPr>
        <p:spPr>
          <a:xfrm>
            <a:off x="4259806" y="1898400"/>
            <a:ext cx="927185" cy="0"/>
          </a:xfrm>
          <a:prstGeom prst="line">
            <a:avLst/>
          </a:prstGeom>
          <a:ln w="25400" cap="rnd">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6BACE894-A7B3-CBB4-B4C8-0168709E4CA6}"/>
              </a:ext>
            </a:extLst>
          </p:cNvPr>
          <p:cNvCxnSpPr>
            <a:cxnSpLocks/>
          </p:cNvCxnSpPr>
          <p:nvPr/>
        </p:nvCxnSpPr>
        <p:spPr>
          <a:xfrm>
            <a:off x="5207147" y="1898400"/>
            <a:ext cx="927185" cy="0"/>
          </a:xfrm>
          <a:prstGeom prst="line">
            <a:avLst/>
          </a:prstGeom>
          <a:ln w="25400" cap="rnd">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44C0D778-76B4-A576-D023-DA198C353DA7}"/>
              </a:ext>
            </a:extLst>
          </p:cNvPr>
          <p:cNvCxnSpPr>
            <a:cxnSpLocks/>
          </p:cNvCxnSpPr>
          <p:nvPr/>
        </p:nvCxnSpPr>
        <p:spPr>
          <a:xfrm>
            <a:off x="6150383" y="1898400"/>
            <a:ext cx="927185" cy="0"/>
          </a:xfrm>
          <a:prstGeom prst="line">
            <a:avLst/>
          </a:prstGeom>
          <a:ln w="25400" cap="rnd">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8696DC5-E202-549A-A810-E2D876F9A631}"/>
              </a:ext>
            </a:extLst>
          </p:cNvPr>
          <p:cNvCxnSpPr>
            <a:cxnSpLocks/>
          </p:cNvCxnSpPr>
          <p:nvPr/>
        </p:nvCxnSpPr>
        <p:spPr>
          <a:xfrm>
            <a:off x="7093607" y="1898400"/>
            <a:ext cx="927185" cy="0"/>
          </a:xfrm>
          <a:prstGeom prst="line">
            <a:avLst/>
          </a:prstGeom>
          <a:ln w="25400" cap="rnd">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999E35EB-EC6D-FC91-BB2C-34011E51F261}"/>
              </a:ext>
            </a:extLst>
          </p:cNvPr>
          <p:cNvCxnSpPr>
            <a:cxnSpLocks/>
          </p:cNvCxnSpPr>
          <p:nvPr/>
        </p:nvCxnSpPr>
        <p:spPr>
          <a:xfrm>
            <a:off x="8029030" y="1898400"/>
            <a:ext cx="927185" cy="0"/>
          </a:xfrm>
          <a:prstGeom prst="line">
            <a:avLst/>
          </a:prstGeom>
          <a:ln w="25400" cap="rnd">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15B94FE1-EF6F-5D9B-E923-B84A889990F6}"/>
              </a:ext>
            </a:extLst>
          </p:cNvPr>
          <p:cNvCxnSpPr>
            <a:cxnSpLocks/>
          </p:cNvCxnSpPr>
          <p:nvPr/>
        </p:nvCxnSpPr>
        <p:spPr>
          <a:xfrm>
            <a:off x="8972005" y="1898010"/>
            <a:ext cx="2177089" cy="0"/>
          </a:xfrm>
          <a:prstGeom prst="line">
            <a:avLst/>
          </a:prstGeom>
          <a:ln w="25400" cap="rnd">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pic>
        <p:nvPicPr>
          <p:cNvPr id="33" name="Graphic 32">
            <a:extLst>
              <a:ext uri="{FF2B5EF4-FFF2-40B4-BE49-F238E27FC236}">
                <a16:creationId xmlns:a16="http://schemas.microsoft.com/office/drawing/2014/main" id="{3FA69285-F5BF-6D4B-6274-216926D0CB0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345908" y="457927"/>
            <a:ext cx="685800" cy="685800"/>
          </a:xfrm>
          <a:prstGeom prst="rect">
            <a:avLst/>
          </a:prstGeom>
        </p:spPr>
      </p:pic>
      <p:grpSp>
        <p:nvGrpSpPr>
          <p:cNvPr id="66" name="Group 65">
            <a:extLst>
              <a:ext uri="{FF2B5EF4-FFF2-40B4-BE49-F238E27FC236}">
                <a16:creationId xmlns:a16="http://schemas.microsoft.com/office/drawing/2014/main" id="{25DE7356-7C85-5766-4DAD-9F41AD077FBA}"/>
              </a:ext>
            </a:extLst>
          </p:cNvPr>
          <p:cNvGrpSpPr/>
          <p:nvPr/>
        </p:nvGrpSpPr>
        <p:grpSpPr>
          <a:xfrm>
            <a:off x="1013708" y="2486675"/>
            <a:ext cx="3259016" cy="517227"/>
            <a:chOff x="1013708" y="4084847"/>
            <a:chExt cx="3259016" cy="517227"/>
          </a:xfrm>
        </p:grpSpPr>
        <p:grpSp>
          <p:nvGrpSpPr>
            <p:cNvPr id="53" name="Group 52">
              <a:extLst>
                <a:ext uri="{FF2B5EF4-FFF2-40B4-BE49-F238E27FC236}">
                  <a16:creationId xmlns:a16="http://schemas.microsoft.com/office/drawing/2014/main" id="{3A234E88-5B94-A7FB-8D59-DB7DF6F0A669}"/>
                </a:ext>
              </a:extLst>
            </p:cNvPr>
            <p:cNvGrpSpPr/>
            <p:nvPr/>
          </p:nvGrpSpPr>
          <p:grpSpPr>
            <a:xfrm>
              <a:off x="1013708" y="4084847"/>
              <a:ext cx="1255402" cy="517227"/>
              <a:chOff x="1013708" y="4084847"/>
              <a:chExt cx="1255402" cy="517227"/>
            </a:xfrm>
          </p:grpSpPr>
          <p:pic>
            <p:nvPicPr>
              <p:cNvPr id="43" name="Graphic 42">
                <a:extLst>
                  <a:ext uri="{FF2B5EF4-FFF2-40B4-BE49-F238E27FC236}">
                    <a16:creationId xmlns:a16="http://schemas.microsoft.com/office/drawing/2014/main" id="{50224D3F-8E0C-D5EF-0AD2-0E6654AA2FC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81170" y="4084847"/>
                <a:ext cx="514350" cy="514350"/>
              </a:xfrm>
              <a:prstGeom prst="rect">
                <a:avLst/>
              </a:prstGeom>
            </p:spPr>
          </p:pic>
          <p:grpSp>
            <p:nvGrpSpPr>
              <p:cNvPr id="50" name="Group 49">
                <a:extLst>
                  <a:ext uri="{FF2B5EF4-FFF2-40B4-BE49-F238E27FC236}">
                    <a16:creationId xmlns:a16="http://schemas.microsoft.com/office/drawing/2014/main" id="{32F3CCE0-3192-6787-7485-B35EED7C6DF3}"/>
                  </a:ext>
                </a:extLst>
              </p:cNvPr>
              <p:cNvGrpSpPr/>
              <p:nvPr/>
            </p:nvGrpSpPr>
            <p:grpSpPr>
              <a:xfrm>
                <a:off x="1013708" y="4087724"/>
                <a:ext cx="1255402" cy="514350"/>
                <a:chOff x="1001575" y="4087724"/>
                <a:chExt cx="1255402" cy="514350"/>
              </a:xfrm>
            </p:grpSpPr>
            <p:pic>
              <p:nvPicPr>
                <p:cNvPr id="34" name="Graphic 33">
                  <a:extLst>
                    <a:ext uri="{FF2B5EF4-FFF2-40B4-BE49-F238E27FC236}">
                      <a16:creationId xmlns:a16="http://schemas.microsoft.com/office/drawing/2014/main" id="{F221817D-7BD6-3CA6-AED8-8C0FE88E2BE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01575" y="4087724"/>
                  <a:ext cx="514350" cy="514350"/>
                </a:xfrm>
                <a:prstGeom prst="rect">
                  <a:avLst/>
                </a:prstGeom>
              </p:spPr>
            </p:pic>
            <p:pic>
              <p:nvPicPr>
                <p:cNvPr id="36" name="Graphic 35">
                  <a:extLst>
                    <a:ext uri="{FF2B5EF4-FFF2-40B4-BE49-F238E27FC236}">
                      <a16:creationId xmlns:a16="http://schemas.microsoft.com/office/drawing/2014/main" id="{CF248817-239E-615B-ECF6-0EBA0CCFDB4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232233" y="4087724"/>
                  <a:ext cx="514350" cy="514350"/>
                </a:xfrm>
                <a:prstGeom prst="rect">
                  <a:avLst/>
                </a:prstGeom>
              </p:spPr>
            </p:pic>
            <p:pic>
              <p:nvPicPr>
                <p:cNvPr id="49" name="Graphic 48">
                  <a:extLst>
                    <a:ext uri="{FF2B5EF4-FFF2-40B4-BE49-F238E27FC236}">
                      <a16:creationId xmlns:a16="http://schemas.microsoft.com/office/drawing/2014/main" id="{E8909956-356D-4D86-0A38-F0E230870C2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742627" y="4087724"/>
                  <a:ext cx="514350" cy="514350"/>
                </a:xfrm>
                <a:prstGeom prst="rect">
                  <a:avLst/>
                </a:prstGeom>
              </p:spPr>
            </p:pic>
          </p:grpSp>
        </p:grpSp>
        <p:grpSp>
          <p:nvGrpSpPr>
            <p:cNvPr id="54" name="Group 53">
              <a:extLst>
                <a:ext uri="{FF2B5EF4-FFF2-40B4-BE49-F238E27FC236}">
                  <a16:creationId xmlns:a16="http://schemas.microsoft.com/office/drawing/2014/main" id="{E839542A-E21A-CD80-4B63-D6BE38E49DD5}"/>
                </a:ext>
              </a:extLst>
            </p:cNvPr>
            <p:cNvGrpSpPr/>
            <p:nvPr/>
          </p:nvGrpSpPr>
          <p:grpSpPr>
            <a:xfrm>
              <a:off x="2021582" y="4084847"/>
              <a:ext cx="1255402" cy="517227"/>
              <a:chOff x="1013708" y="4084847"/>
              <a:chExt cx="1255402" cy="517227"/>
            </a:xfrm>
          </p:grpSpPr>
          <p:pic>
            <p:nvPicPr>
              <p:cNvPr id="55" name="Graphic 54">
                <a:extLst>
                  <a:ext uri="{FF2B5EF4-FFF2-40B4-BE49-F238E27FC236}">
                    <a16:creationId xmlns:a16="http://schemas.microsoft.com/office/drawing/2014/main" id="{B30D202A-BD65-E8BE-A612-72EECEA189D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81170" y="4084847"/>
                <a:ext cx="514350" cy="514350"/>
              </a:xfrm>
              <a:prstGeom prst="rect">
                <a:avLst/>
              </a:prstGeom>
            </p:spPr>
          </p:pic>
          <p:grpSp>
            <p:nvGrpSpPr>
              <p:cNvPr id="56" name="Group 55">
                <a:extLst>
                  <a:ext uri="{FF2B5EF4-FFF2-40B4-BE49-F238E27FC236}">
                    <a16:creationId xmlns:a16="http://schemas.microsoft.com/office/drawing/2014/main" id="{EFE24A09-E397-EABC-7334-AC98AE62FB8C}"/>
                  </a:ext>
                </a:extLst>
              </p:cNvPr>
              <p:cNvGrpSpPr/>
              <p:nvPr/>
            </p:nvGrpSpPr>
            <p:grpSpPr>
              <a:xfrm>
                <a:off x="1013708" y="4087724"/>
                <a:ext cx="1255402" cy="514350"/>
                <a:chOff x="1001575" y="4087724"/>
                <a:chExt cx="1255402" cy="514350"/>
              </a:xfrm>
            </p:grpSpPr>
            <p:pic>
              <p:nvPicPr>
                <p:cNvPr id="57" name="Graphic 56">
                  <a:extLst>
                    <a:ext uri="{FF2B5EF4-FFF2-40B4-BE49-F238E27FC236}">
                      <a16:creationId xmlns:a16="http://schemas.microsoft.com/office/drawing/2014/main" id="{23B9EB2D-A986-ECD0-EE3F-7BD78C3A580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01575" y="4087724"/>
                  <a:ext cx="514350" cy="514350"/>
                </a:xfrm>
                <a:prstGeom prst="rect">
                  <a:avLst/>
                </a:prstGeom>
              </p:spPr>
            </p:pic>
            <p:pic>
              <p:nvPicPr>
                <p:cNvPr id="58" name="Graphic 57">
                  <a:extLst>
                    <a:ext uri="{FF2B5EF4-FFF2-40B4-BE49-F238E27FC236}">
                      <a16:creationId xmlns:a16="http://schemas.microsoft.com/office/drawing/2014/main" id="{5CFABEBE-165A-3A7A-69F2-A7D7BAD3DCA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232233" y="4087724"/>
                  <a:ext cx="514350" cy="514350"/>
                </a:xfrm>
                <a:prstGeom prst="rect">
                  <a:avLst/>
                </a:prstGeom>
              </p:spPr>
            </p:pic>
            <p:pic>
              <p:nvPicPr>
                <p:cNvPr id="59" name="Graphic 58">
                  <a:extLst>
                    <a:ext uri="{FF2B5EF4-FFF2-40B4-BE49-F238E27FC236}">
                      <a16:creationId xmlns:a16="http://schemas.microsoft.com/office/drawing/2014/main" id="{24F65387-D3CD-5248-7E28-C74E3E73D4C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742627" y="4087724"/>
                  <a:ext cx="514350" cy="514350"/>
                </a:xfrm>
                <a:prstGeom prst="rect">
                  <a:avLst/>
                </a:prstGeom>
              </p:spPr>
            </p:pic>
          </p:grpSp>
        </p:grpSp>
        <p:grpSp>
          <p:nvGrpSpPr>
            <p:cNvPr id="60" name="Group 59">
              <a:extLst>
                <a:ext uri="{FF2B5EF4-FFF2-40B4-BE49-F238E27FC236}">
                  <a16:creationId xmlns:a16="http://schemas.microsoft.com/office/drawing/2014/main" id="{631FC27F-F8A5-6603-704F-4F2DE476ECC5}"/>
                </a:ext>
              </a:extLst>
            </p:cNvPr>
            <p:cNvGrpSpPr/>
            <p:nvPr/>
          </p:nvGrpSpPr>
          <p:grpSpPr>
            <a:xfrm>
              <a:off x="3017322" y="4084847"/>
              <a:ext cx="1255402" cy="517227"/>
              <a:chOff x="1013708" y="4084847"/>
              <a:chExt cx="1255402" cy="517227"/>
            </a:xfrm>
          </p:grpSpPr>
          <p:pic>
            <p:nvPicPr>
              <p:cNvPr id="61" name="Graphic 60">
                <a:extLst>
                  <a:ext uri="{FF2B5EF4-FFF2-40B4-BE49-F238E27FC236}">
                    <a16:creationId xmlns:a16="http://schemas.microsoft.com/office/drawing/2014/main" id="{1CF8538B-2FB0-C5E0-3FA7-F234C452E96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81170" y="4084847"/>
                <a:ext cx="514350" cy="514350"/>
              </a:xfrm>
              <a:prstGeom prst="rect">
                <a:avLst/>
              </a:prstGeom>
            </p:spPr>
          </p:pic>
          <p:grpSp>
            <p:nvGrpSpPr>
              <p:cNvPr id="62" name="Group 61">
                <a:extLst>
                  <a:ext uri="{FF2B5EF4-FFF2-40B4-BE49-F238E27FC236}">
                    <a16:creationId xmlns:a16="http://schemas.microsoft.com/office/drawing/2014/main" id="{A5A69FFE-7A30-8880-4F25-4F657562488D}"/>
                  </a:ext>
                </a:extLst>
              </p:cNvPr>
              <p:cNvGrpSpPr/>
              <p:nvPr/>
            </p:nvGrpSpPr>
            <p:grpSpPr>
              <a:xfrm>
                <a:off x="1013708" y="4087724"/>
                <a:ext cx="1255402" cy="514350"/>
                <a:chOff x="1001575" y="4087724"/>
                <a:chExt cx="1255402" cy="514350"/>
              </a:xfrm>
            </p:grpSpPr>
            <p:pic>
              <p:nvPicPr>
                <p:cNvPr id="63" name="Graphic 62">
                  <a:extLst>
                    <a:ext uri="{FF2B5EF4-FFF2-40B4-BE49-F238E27FC236}">
                      <a16:creationId xmlns:a16="http://schemas.microsoft.com/office/drawing/2014/main" id="{2BD65539-CA1B-1110-590D-B52CBB64605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01575" y="4087724"/>
                  <a:ext cx="514350" cy="514350"/>
                </a:xfrm>
                <a:prstGeom prst="rect">
                  <a:avLst/>
                </a:prstGeom>
              </p:spPr>
            </p:pic>
            <p:pic>
              <p:nvPicPr>
                <p:cNvPr id="64" name="Graphic 63">
                  <a:extLst>
                    <a:ext uri="{FF2B5EF4-FFF2-40B4-BE49-F238E27FC236}">
                      <a16:creationId xmlns:a16="http://schemas.microsoft.com/office/drawing/2014/main" id="{02935F68-5A03-6E43-A516-0CC8229AED5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232233" y="4087724"/>
                  <a:ext cx="514350" cy="514350"/>
                </a:xfrm>
                <a:prstGeom prst="rect">
                  <a:avLst/>
                </a:prstGeom>
              </p:spPr>
            </p:pic>
            <p:pic>
              <p:nvPicPr>
                <p:cNvPr id="65" name="Graphic 64">
                  <a:extLst>
                    <a:ext uri="{FF2B5EF4-FFF2-40B4-BE49-F238E27FC236}">
                      <a16:creationId xmlns:a16="http://schemas.microsoft.com/office/drawing/2014/main" id="{34460685-9F59-C09A-0677-37E0FD74B56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742627" y="4087724"/>
                  <a:ext cx="514350" cy="514350"/>
                </a:xfrm>
                <a:prstGeom prst="rect">
                  <a:avLst/>
                </a:prstGeom>
              </p:spPr>
            </p:pic>
          </p:grpSp>
        </p:grpSp>
      </p:grpSp>
      <p:grpSp>
        <p:nvGrpSpPr>
          <p:cNvPr id="67" name="Group 66">
            <a:extLst>
              <a:ext uri="{FF2B5EF4-FFF2-40B4-BE49-F238E27FC236}">
                <a16:creationId xmlns:a16="http://schemas.microsoft.com/office/drawing/2014/main" id="{CB080651-5F79-D528-2C4C-5B0B11439226}"/>
              </a:ext>
            </a:extLst>
          </p:cNvPr>
          <p:cNvGrpSpPr/>
          <p:nvPr/>
        </p:nvGrpSpPr>
        <p:grpSpPr>
          <a:xfrm>
            <a:off x="3994187" y="2483798"/>
            <a:ext cx="3259016" cy="517227"/>
            <a:chOff x="1013708" y="4084847"/>
            <a:chExt cx="3259016" cy="517227"/>
          </a:xfrm>
        </p:grpSpPr>
        <p:grpSp>
          <p:nvGrpSpPr>
            <p:cNvPr id="68" name="Group 67">
              <a:extLst>
                <a:ext uri="{FF2B5EF4-FFF2-40B4-BE49-F238E27FC236}">
                  <a16:creationId xmlns:a16="http://schemas.microsoft.com/office/drawing/2014/main" id="{B5211B9C-05FB-6525-FFB2-050F68115BDB}"/>
                </a:ext>
              </a:extLst>
            </p:cNvPr>
            <p:cNvGrpSpPr/>
            <p:nvPr/>
          </p:nvGrpSpPr>
          <p:grpSpPr>
            <a:xfrm>
              <a:off x="1013708" y="4084847"/>
              <a:ext cx="1255402" cy="517227"/>
              <a:chOff x="1013708" y="4084847"/>
              <a:chExt cx="1255402" cy="517227"/>
            </a:xfrm>
          </p:grpSpPr>
          <p:pic>
            <p:nvPicPr>
              <p:cNvPr id="81" name="Graphic 80">
                <a:extLst>
                  <a:ext uri="{FF2B5EF4-FFF2-40B4-BE49-F238E27FC236}">
                    <a16:creationId xmlns:a16="http://schemas.microsoft.com/office/drawing/2014/main" id="{CF7597B7-A64B-8D1E-8BA7-157B32F7783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81170" y="4084847"/>
                <a:ext cx="514350" cy="514350"/>
              </a:xfrm>
              <a:prstGeom prst="rect">
                <a:avLst/>
              </a:prstGeom>
            </p:spPr>
          </p:pic>
          <p:grpSp>
            <p:nvGrpSpPr>
              <p:cNvPr id="82" name="Group 81">
                <a:extLst>
                  <a:ext uri="{FF2B5EF4-FFF2-40B4-BE49-F238E27FC236}">
                    <a16:creationId xmlns:a16="http://schemas.microsoft.com/office/drawing/2014/main" id="{692FFE28-6C2D-4DBF-FBF1-FEB7D9CE931F}"/>
                  </a:ext>
                </a:extLst>
              </p:cNvPr>
              <p:cNvGrpSpPr/>
              <p:nvPr/>
            </p:nvGrpSpPr>
            <p:grpSpPr>
              <a:xfrm>
                <a:off x="1013708" y="4087724"/>
                <a:ext cx="1255402" cy="514350"/>
                <a:chOff x="1001575" y="4087724"/>
                <a:chExt cx="1255402" cy="514350"/>
              </a:xfrm>
            </p:grpSpPr>
            <p:pic>
              <p:nvPicPr>
                <p:cNvPr id="83" name="Graphic 82">
                  <a:extLst>
                    <a:ext uri="{FF2B5EF4-FFF2-40B4-BE49-F238E27FC236}">
                      <a16:creationId xmlns:a16="http://schemas.microsoft.com/office/drawing/2014/main" id="{F8709892-7F98-DFF3-E59F-7613C0EA88A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01575" y="4087724"/>
                  <a:ext cx="514350" cy="514350"/>
                </a:xfrm>
                <a:prstGeom prst="rect">
                  <a:avLst/>
                </a:prstGeom>
              </p:spPr>
            </p:pic>
            <p:pic>
              <p:nvPicPr>
                <p:cNvPr id="84" name="Graphic 83">
                  <a:extLst>
                    <a:ext uri="{FF2B5EF4-FFF2-40B4-BE49-F238E27FC236}">
                      <a16:creationId xmlns:a16="http://schemas.microsoft.com/office/drawing/2014/main" id="{D380BA5E-6410-91D0-EBF1-8988FD3D812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232233" y="4087724"/>
                  <a:ext cx="514350" cy="514350"/>
                </a:xfrm>
                <a:prstGeom prst="rect">
                  <a:avLst/>
                </a:prstGeom>
              </p:spPr>
            </p:pic>
            <p:pic>
              <p:nvPicPr>
                <p:cNvPr id="85" name="Graphic 84">
                  <a:extLst>
                    <a:ext uri="{FF2B5EF4-FFF2-40B4-BE49-F238E27FC236}">
                      <a16:creationId xmlns:a16="http://schemas.microsoft.com/office/drawing/2014/main" id="{9BE6F683-C65F-C41A-74FB-61A34317B89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742627" y="4087724"/>
                  <a:ext cx="514350" cy="514350"/>
                </a:xfrm>
                <a:prstGeom prst="rect">
                  <a:avLst/>
                </a:prstGeom>
              </p:spPr>
            </p:pic>
          </p:grpSp>
        </p:grpSp>
        <p:grpSp>
          <p:nvGrpSpPr>
            <p:cNvPr id="69" name="Group 68">
              <a:extLst>
                <a:ext uri="{FF2B5EF4-FFF2-40B4-BE49-F238E27FC236}">
                  <a16:creationId xmlns:a16="http://schemas.microsoft.com/office/drawing/2014/main" id="{99DDB377-EE4B-B287-5373-1D0FD6BBE4AE}"/>
                </a:ext>
              </a:extLst>
            </p:cNvPr>
            <p:cNvGrpSpPr/>
            <p:nvPr/>
          </p:nvGrpSpPr>
          <p:grpSpPr>
            <a:xfrm>
              <a:off x="2021582" y="4084847"/>
              <a:ext cx="1255402" cy="517227"/>
              <a:chOff x="1013708" y="4084847"/>
              <a:chExt cx="1255402" cy="517227"/>
            </a:xfrm>
          </p:grpSpPr>
          <p:pic>
            <p:nvPicPr>
              <p:cNvPr id="76" name="Graphic 75">
                <a:extLst>
                  <a:ext uri="{FF2B5EF4-FFF2-40B4-BE49-F238E27FC236}">
                    <a16:creationId xmlns:a16="http://schemas.microsoft.com/office/drawing/2014/main" id="{27F70C32-48E6-7843-39A7-5E4A5514212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81170" y="4084847"/>
                <a:ext cx="514350" cy="514350"/>
              </a:xfrm>
              <a:prstGeom prst="rect">
                <a:avLst/>
              </a:prstGeom>
            </p:spPr>
          </p:pic>
          <p:grpSp>
            <p:nvGrpSpPr>
              <p:cNvPr id="77" name="Group 76">
                <a:extLst>
                  <a:ext uri="{FF2B5EF4-FFF2-40B4-BE49-F238E27FC236}">
                    <a16:creationId xmlns:a16="http://schemas.microsoft.com/office/drawing/2014/main" id="{A4FA2F9D-8483-A7E0-C621-97B298AA3FD5}"/>
                  </a:ext>
                </a:extLst>
              </p:cNvPr>
              <p:cNvGrpSpPr/>
              <p:nvPr/>
            </p:nvGrpSpPr>
            <p:grpSpPr>
              <a:xfrm>
                <a:off x="1013708" y="4087724"/>
                <a:ext cx="1255402" cy="514350"/>
                <a:chOff x="1001575" y="4087724"/>
                <a:chExt cx="1255402" cy="514350"/>
              </a:xfrm>
            </p:grpSpPr>
            <p:pic>
              <p:nvPicPr>
                <p:cNvPr id="78" name="Graphic 77">
                  <a:extLst>
                    <a:ext uri="{FF2B5EF4-FFF2-40B4-BE49-F238E27FC236}">
                      <a16:creationId xmlns:a16="http://schemas.microsoft.com/office/drawing/2014/main" id="{36AC424E-A09C-D280-68F6-B7B3DB97096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01575" y="4087724"/>
                  <a:ext cx="514350" cy="514350"/>
                </a:xfrm>
                <a:prstGeom prst="rect">
                  <a:avLst/>
                </a:prstGeom>
              </p:spPr>
            </p:pic>
            <p:pic>
              <p:nvPicPr>
                <p:cNvPr id="79" name="Graphic 78">
                  <a:extLst>
                    <a:ext uri="{FF2B5EF4-FFF2-40B4-BE49-F238E27FC236}">
                      <a16:creationId xmlns:a16="http://schemas.microsoft.com/office/drawing/2014/main" id="{FA0F439E-9D9E-BA55-CF13-33B581F42BA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232233" y="4087724"/>
                  <a:ext cx="514350" cy="514350"/>
                </a:xfrm>
                <a:prstGeom prst="rect">
                  <a:avLst/>
                </a:prstGeom>
              </p:spPr>
            </p:pic>
            <p:pic>
              <p:nvPicPr>
                <p:cNvPr id="80" name="Graphic 79">
                  <a:extLst>
                    <a:ext uri="{FF2B5EF4-FFF2-40B4-BE49-F238E27FC236}">
                      <a16:creationId xmlns:a16="http://schemas.microsoft.com/office/drawing/2014/main" id="{54DA443D-EE08-CCBB-CCA6-AAD32C0BC97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742627" y="4087724"/>
                  <a:ext cx="514350" cy="514350"/>
                </a:xfrm>
                <a:prstGeom prst="rect">
                  <a:avLst/>
                </a:prstGeom>
              </p:spPr>
            </p:pic>
          </p:grpSp>
        </p:grpSp>
        <p:grpSp>
          <p:nvGrpSpPr>
            <p:cNvPr id="70" name="Group 69">
              <a:extLst>
                <a:ext uri="{FF2B5EF4-FFF2-40B4-BE49-F238E27FC236}">
                  <a16:creationId xmlns:a16="http://schemas.microsoft.com/office/drawing/2014/main" id="{6506E2E0-D683-1AAF-6907-729FD7877C85}"/>
                </a:ext>
              </a:extLst>
            </p:cNvPr>
            <p:cNvGrpSpPr/>
            <p:nvPr/>
          </p:nvGrpSpPr>
          <p:grpSpPr>
            <a:xfrm>
              <a:off x="3017322" y="4084847"/>
              <a:ext cx="1255402" cy="517227"/>
              <a:chOff x="1013708" y="4084847"/>
              <a:chExt cx="1255402" cy="517227"/>
            </a:xfrm>
          </p:grpSpPr>
          <p:pic>
            <p:nvPicPr>
              <p:cNvPr id="71" name="Graphic 70">
                <a:extLst>
                  <a:ext uri="{FF2B5EF4-FFF2-40B4-BE49-F238E27FC236}">
                    <a16:creationId xmlns:a16="http://schemas.microsoft.com/office/drawing/2014/main" id="{AE835488-ACC3-7A76-CE37-A21A7767BE5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81170" y="4084847"/>
                <a:ext cx="514350" cy="514350"/>
              </a:xfrm>
              <a:prstGeom prst="rect">
                <a:avLst/>
              </a:prstGeom>
            </p:spPr>
          </p:pic>
          <p:grpSp>
            <p:nvGrpSpPr>
              <p:cNvPr id="72" name="Group 71">
                <a:extLst>
                  <a:ext uri="{FF2B5EF4-FFF2-40B4-BE49-F238E27FC236}">
                    <a16:creationId xmlns:a16="http://schemas.microsoft.com/office/drawing/2014/main" id="{0305D9C8-C89A-F87A-8446-8BAA8B3171E0}"/>
                  </a:ext>
                </a:extLst>
              </p:cNvPr>
              <p:cNvGrpSpPr/>
              <p:nvPr/>
            </p:nvGrpSpPr>
            <p:grpSpPr>
              <a:xfrm>
                <a:off x="1013708" y="4087724"/>
                <a:ext cx="1255402" cy="514350"/>
                <a:chOff x="1001575" y="4087724"/>
                <a:chExt cx="1255402" cy="514350"/>
              </a:xfrm>
            </p:grpSpPr>
            <p:pic>
              <p:nvPicPr>
                <p:cNvPr id="73" name="Graphic 72">
                  <a:extLst>
                    <a:ext uri="{FF2B5EF4-FFF2-40B4-BE49-F238E27FC236}">
                      <a16:creationId xmlns:a16="http://schemas.microsoft.com/office/drawing/2014/main" id="{C5A461B6-0760-6B2A-C6B1-1F91C5FDB87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01575" y="4087724"/>
                  <a:ext cx="514350" cy="514350"/>
                </a:xfrm>
                <a:prstGeom prst="rect">
                  <a:avLst/>
                </a:prstGeom>
              </p:spPr>
            </p:pic>
            <p:pic>
              <p:nvPicPr>
                <p:cNvPr id="74" name="Graphic 73">
                  <a:extLst>
                    <a:ext uri="{FF2B5EF4-FFF2-40B4-BE49-F238E27FC236}">
                      <a16:creationId xmlns:a16="http://schemas.microsoft.com/office/drawing/2014/main" id="{E4F15E87-A57C-1122-9549-4F32927E237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232233" y="4087724"/>
                  <a:ext cx="514350" cy="514350"/>
                </a:xfrm>
                <a:prstGeom prst="rect">
                  <a:avLst/>
                </a:prstGeom>
              </p:spPr>
            </p:pic>
            <p:pic>
              <p:nvPicPr>
                <p:cNvPr id="75" name="Graphic 74">
                  <a:extLst>
                    <a:ext uri="{FF2B5EF4-FFF2-40B4-BE49-F238E27FC236}">
                      <a16:creationId xmlns:a16="http://schemas.microsoft.com/office/drawing/2014/main" id="{7B711E53-2416-224D-AB2E-78F26A07343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742627" y="4087724"/>
                  <a:ext cx="514350" cy="514350"/>
                </a:xfrm>
                <a:prstGeom prst="rect">
                  <a:avLst/>
                </a:prstGeom>
              </p:spPr>
            </p:pic>
          </p:grpSp>
        </p:grpSp>
      </p:grpSp>
      <p:grpSp>
        <p:nvGrpSpPr>
          <p:cNvPr id="86" name="Group 85">
            <a:extLst>
              <a:ext uri="{FF2B5EF4-FFF2-40B4-BE49-F238E27FC236}">
                <a16:creationId xmlns:a16="http://schemas.microsoft.com/office/drawing/2014/main" id="{4D0E933D-48CB-EA07-6EE2-7E8CAF2B5B10}"/>
              </a:ext>
            </a:extLst>
          </p:cNvPr>
          <p:cNvGrpSpPr/>
          <p:nvPr/>
        </p:nvGrpSpPr>
        <p:grpSpPr>
          <a:xfrm>
            <a:off x="6952329" y="2486478"/>
            <a:ext cx="3259016" cy="517227"/>
            <a:chOff x="1013708" y="4084847"/>
            <a:chExt cx="3259016" cy="517227"/>
          </a:xfrm>
        </p:grpSpPr>
        <p:grpSp>
          <p:nvGrpSpPr>
            <p:cNvPr id="87" name="Group 86">
              <a:extLst>
                <a:ext uri="{FF2B5EF4-FFF2-40B4-BE49-F238E27FC236}">
                  <a16:creationId xmlns:a16="http://schemas.microsoft.com/office/drawing/2014/main" id="{D26786A6-D139-97A9-69D9-710A862A99D8}"/>
                </a:ext>
              </a:extLst>
            </p:cNvPr>
            <p:cNvGrpSpPr/>
            <p:nvPr/>
          </p:nvGrpSpPr>
          <p:grpSpPr>
            <a:xfrm>
              <a:off x="1013708" y="4084847"/>
              <a:ext cx="1255402" cy="517227"/>
              <a:chOff x="1013708" y="4084847"/>
              <a:chExt cx="1255402" cy="517227"/>
            </a:xfrm>
          </p:grpSpPr>
          <p:pic>
            <p:nvPicPr>
              <p:cNvPr id="100" name="Graphic 99">
                <a:extLst>
                  <a:ext uri="{FF2B5EF4-FFF2-40B4-BE49-F238E27FC236}">
                    <a16:creationId xmlns:a16="http://schemas.microsoft.com/office/drawing/2014/main" id="{ECFB3647-F2F3-12E6-40CB-B055C1F903F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81170" y="4084847"/>
                <a:ext cx="514350" cy="514350"/>
              </a:xfrm>
              <a:prstGeom prst="rect">
                <a:avLst/>
              </a:prstGeom>
            </p:spPr>
          </p:pic>
          <p:grpSp>
            <p:nvGrpSpPr>
              <p:cNvPr id="101" name="Group 100">
                <a:extLst>
                  <a:ext uri="{FF2B5EF4-FFF2-40B4-BE49-F238E27FC236}">
                    <a16:creationId xmlns:a16="http://schemas.microsoft.com/office/drawing/2014/main" id="{3114559F-EC61-A19B-CECB-9419753D1181}"/>
                  </a:ext>
                </a:extLst>
              </p:cNvPr>
              <p:cNvGrpSpPr/>
              <p:nvPr/>
            </p:nvGrpSpPr>
            <p:grpSpPr>
              <a:xfrm>
                <a:off x="1013708" y="4087724"/>
                <a:ext cx="1255402" cy="514350"/>
                <a:chOff x="1001575" y="4087724"/>
                <a:chExt cx="1255402" cy="514350"/>
              </a:xfrm>
            </p:grpSpPr>
            <p:pic>
              <p:nvPicPr>
                <p:cNvPr id="102" name="Graphic 101">
                  <a:extLst>
                    <a:ext uri="{FF2B5EF4-FFF2-40B4-BE49-F238E27FC236}">
                      <a16:creationId xmlns:a16="http://schemas.microsoft.com/office/drawing/2014/main" id="{178ADFF9-F2C0-1D65-2C60-6BB5A8974B1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01575" y="4087724"/>
                  <a:ext cx="514350" cy="514350"/>
                </a:xfrm>
                <a:prstGeom prst="rect">
                  <a:avLst/>
                </a:prstGeom>
              </p:spPr>
            </p:pic>
            <p:pic>
              <p:nvPicPr>
                <p:cNvPr id="103" name="Graphic 102">
                  <a:extLst>
                    <a:ext uri="{FF2B5EF4-FFF2-40B4-BE49-F238E27FC236}">
                      <a16:creationId xmlns:a16="http://schemas.microsoft.com/office/drawing/2014/main" id="{4C901D47-8C1D-CF54-AC44-5B6E174FBD3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232233" y="4087724"/>
                  <a:ext cx="514350" cy="514350"/>
                </a:xfrm>
                <a:prstGeom prst="rect">
                  <a:avLst/>
                </a:prstGeom>
              </p:spPr>
            </p:pic>
            <p:pic>
              <p:nvPicPr>
                <p:cNvPr id="104" name="Graphic 103">
                  <a:extLst>
                    <a:ext uri="{FF2B5EF4-FFF2-40B4-BE49-F238E27FC236}">
                      <a16:creationId xmlns:a16="http://schemas.microsoft.com/office/drawing/2014/main" id="{0C95EE0B-433C-F8AC-FDDB-F4EE17E6A8F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742627" y="4087724"/>
                  <a:ext cx="514350" cy="514350"/>
                </a:xfrm>
                <a:prstGeom prst="rect">
                  <a:avLst/>
                </a:prstGeom>
              </p:spPr>
            </p:pic>
          </p:grpSp>
        </p:grpSp>
        <p:grpSp>
          <p:nvGrpSpPr>
            <p:cNvPr id="88" name="Group 87">
              <a:extLst>
                <a:ext uri="{FF2B5EF4-FFF2-40B4-BE49-F238E27FC236}">
                  <a16:creationId xmlns:a16="http://schemas.microsoft.com/office/drawing/2014/main" id="{C0D3284B-2B54-2232-910D-ECE6E4465C63}"/>
                </a:ext>
              </a:extLst>
            </p:cNvPr>
            <p:cNvGrpSpPr/>
            <p:nvPr/>
          </p:nvGrpSpPr>
          <p:grpSpPr>
            <a:xfrm>
              <a:off x="2021582" y="4084847"/>
              <a:ext cx="1255402" cy="517227"/>
              <a:chOff x="1013708" y="4084847"/>
              <a:chExt cx="1255402" cy="517227"/>
            </a:xfrm>
          </p:grpSpPr>
          <p:pic>
            <p:nvPicPr>
              <p:cNvPr id="95" name="Graphic 94">
                <a:extLst>
                  <a:ext uri="{FF2B5EF4-FFF2-40B4-BE49-F238E27FC236}">
                    <a16:creationId xmlns:a16="http://schemas.microsoft.com/office/drawing/2014/main" id="{F01AB5DC-7DEB-2C63-6E13-13F8AF68D5C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81170" y="4084847"/>
                <a:ext cx="514350" cy="514350"/>
              </a:xfrm>
              <a:prstGeom prst="rect">
                <a:avLst/>
              </a:prstGeom>
            </p:spPr>
          </p:pic>
          <p:grpSp>
            <p:nvGrpSpPr>
              <p:cNvPr id="96" name="Group 95">
                <a:extLst>
                  <a:ext uri="{FF2B5EF4-FFF2-40B4-BE49-F238E27FC236}">
                    <a16:creationId xmlns:a16="http://schemas.microsoft.com/office/drawing/2014/main" id="{713AC842-1DA4-155F-0029-79871ABBCBA0}"/>
                  </a:ext>
                </a:extLst>
              </p:cNvPr>
              <p:cNvGrpSpPr/>
              <p:nvPr/>
            </p:nvGrpSpPr>
            <p:grpSpPr>
              <a:xfrm>
                <a:off x="1013708" y="4087724"/>
                <a:ext cx="1255402" cy="514350"/>
                <a:chOff x="1001575" y="4087724"/>
                <a:chExt cx="1255402" cy="514350"/>
              </a:xfrm>
            </p:grpSpPr>
            <p:pic>
              <p:nvPicPr>
                <p:cNvPr id="97" name="Graphic 96">
                  <a:extLst>
                    <a:ext uri="{FF2B5EF4-FFF2-40B4-BE49-F238E27FC236}">
                      <a16:creationId xmlns:a16="http://schemas.microsoft.com/office/drawing/2014/main" id="{D3DD552D-FC2E-D1D0-09A0-A88414CA64A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01575" y="4087724"/>
                  <a:ext cx="514350" cy="514350"/>
                </a:xfrm>
                <a:prstGeom prst="rect">
                  <a:avLst/>
                </a:prstGeom>
              </p:spPr>
            </p:pic>
            <p:pic>
              <p:nvPicPr>
                <p:cNvPr id="98" name="Graphic 97">
                  <a:extLst>
                    <a:ext uri="{FF2B5EF4-FFF2-40B4-BE49-F238E27FC236}">
                      <a16:creationId xmlns:a16="http://schemas.microsoft.com/office/drawing/2014/main" id="{1A4A9A16-9D85-6550-FE06-319D777F7C3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232233" y="4087724"/>
                  <a:ext cx="514350" cy="514350"/>
                </a:xfrm>
                <a:prstGeom prst="rect">
                  <a:avLst/>
                </a:prstGeom>
              </p:spPr>
            </p:pic>
            <p:pic>
              <p:nvPicPr>
                <p:cNvPr id="99" name="Graphic 98">
                  <a:extLst>
                    <a:ext uri="{FF2B5EF4-FFF2-40B4-BE49-F238E27FC236}">
                      <a16:creationId xmlns:a16="http://schemas.microsoft.com/office/drawing/2014/main" id="{D8545579-3B4B-9300-39D8-DD7BFAFE365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742627" y="4087724"/>
                  <a:ext cx="514350" cy="514350"/>
                </a:xfrm>
                <a:prstGeom prst="rect">
                  <a:avLst/>
                </a:prstGeom>
              </p:spPr>
            </p:pic>
          </p:grpSp>
        </p:grpSp>
        <p:grpSp>
          <p:nvGrpSpPr>
            <p:cNvPr id="89" name="Group 88">
              <a:extLst>
                <a:ext uri="{FF2B5EF4-FFF2-40B4-BE49-F238E27FC236}">
                  <a16:creationId xmlns:a16="http://schemas.microsoft.com/office/drawing/2014/main" id="{2AA85F5B-232D-ABD7-B9A6-0EFD23EA8AC2}"/>
                </a:ext>
              </a:extLst>
            </p:cNvPr>
            <p:cNvGrpSpPr/>
            <p:nvPr/>
          </p:nvGrpSpPr>
          <p:grpSpPr>
            <a:xfrm>
              <a:off x="3017322" y="4084847"/>
              <a:ext cx="1255402" cy="517227"/>
              <a:chOff x="1013708" y="4084847"/>
              <a:chExt cx="1255402" cy="517227"/>
            </a:xfrm>
          </p:grpSpPr>
          <p:pic>
            <p:nvPicPr>
              <p:cNvPr id="90" name="Graphic 89">
                <a:extLst>
                  <a:ext uri="{FF2B5EF4-FFF2-40B4-BE49-F238E27FC236}">
                    <a16:creationId xmlns:a16="http://schemas.microsoft.com/office/drawing/2014/main" id="{FFC642FF-E3D9-1E7C-C700-6B86E9B3D37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81170" y="4084847"/>
                <a:ext cx="514350" cy="514350"/>
              </a:xfrm>
              <a:prstGeom prst="rect">
                <a:avLst/>
              </a:prstGeom>
            </p:spPr>
          </p:pic>
          <p:grpSp>
            <p:nvGrpSpPr>
              <p:cNvPr id="91" name="Group 90">
                <a:extLst>
                  <a:ext uri="{FF2B5EF4-FFF2-40B4-BE49-F238E27FC236}">
                    <a16:creationId xmlns:a16="http://schemas.microsoft.com/office/drawing/2014/main" id="{75F36813-B01A-90E8-603B-1D51F2BB360D}"/>
                  </a:ext>
                </a:extLst>
              </p:cNvPr>
              <p:cNvGrpSpPr/>
              <p:nvPr/>
            </p:nvGrpSpPr>
            <p:grpSpPr>
              <a:xfrm>
                <a:off x="1013708" y="4087724"/>
                <a:ext cx="1255402" cy="514350"/>
                <a:chOff x="1001575" y="4087724"/>
                <a:chExt cx="1255402" cy="514350"/>
              </a:xfrm>
            </p:grpSpPr>
            <p:pic>
              <p:nvPicPr>
                <p:cNvPr id="92" name="Graphic 91">
                  <a:extLst>
                    <a:ext uri="{FF2B5EF4-FFF2-40B4-BE49-F238E27FC236}">
                      <a16:creationId xmlns:a16="http://schemas.microsoft.com/office/drawing/2014/main" id="{9AC6D956-2546-195C-260F-19200903B01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01575" y="4087724"/>
                  <a:ext cx="514350" cy="514350"/>
                </a:xfrm>
                <a:prstGeom prst="rect">
                  <a:avLst/>
                </a:prstGeom>
              </p:spPr>
            </p:pic>
            <p:pic>
              <p:nvPicPr>
                <p:cNvPr id="93" name="Graphic 92">
                  <a:extLst>
                    <a:ext uri="{FF2B5EF4-FFF2-40B4-BE49-F238E27FC236}">
                      <a16:creationId xmlns:a16="http://schemas.microsoft.com/office/drawing/2014/main" id="{BBDE4AD1-75C7-0669-7D1C-92E896292DF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232233" y="4087724"/>
                  <a:ext cx="514350" cy="514350"/>
                </a:xfrm>
                <a:prstGeom prst="rect">
                  <a:avLst/>
                </a:prstGeom>
              </p:spPr>
            </p:pic>
            <p:pic>
              <p:nvPicPr>
                <p:cNvPr id="94" name="Graphic 93">
                  <a:extLst>
                    <a:ext uri="{FF2B5EF4-FFF2-40B4-BE49-F238E27FC236}">
                      <a16:creationId xmlns:a16="http://schemas.microsoft.com/office/drawing/2014/main" id="{D9C5A066-1A21-D6E3-BB3B-91D6C45C16E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742627" y="4087724"/>
                  <a:ext cx="514350" cy="514350"/>
                </a:xfrm>
                <a:prstGeom prst="rect">
                  <a:avLst/>
                </a:prstGeom>
              </p:spPr>
            </p:pic>
          </p:grpSp>
        </p:grpSp>
      </p:grpSp>
      <p:pic>
        <p:nvPicPr>
          <p:cNvPr id="105" name="Graphic 104">
            <a:extLst>
              <a:ext uri="{FF2B5EF4-FFF2-40B4-BE49-F238E27FC236}">
                <a16:creationId xmlns:a16="http://schemas.microsoft.com/office/drawing/2014/main" id="{E64640DB-33CD-86E1-44AA-D06E0D288EE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917384" y="2490246"/>
            <a:ext cx="514350" cy="514350"/>
          </a:xfrm>
          <a:prstGeom prst="rect">
            <a:avLst/>
          </a:prstGeom>
        </p:spPr>
      </p:pic>
      <p:pic>
        <p:nvPicPr>
          <p:cNvPr id="106" name="Graphic 105">
            <a:extLst>
              <a:ext uri="{FF2B5EF4-FFF2-40B4-BE49-F238E27FC236}">
                <a16:creationId xmlns:a16="http://schemas.microsoft.com/office/drawing/2014/main" id="{D54CB619-B3A8-32B8-CA00-CCBDBB9630B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154195" y="2490246"/>
            <a:ext cx="514350" cy="514350"/>
          </a:xfrm>
          <a:prstGeom prst="rect">
            <a:avLst/>
          </a:prstGeom>
        </p:spPr>
      </p:pic>
      <p:pic>
        <p:nvPicPr>
          <p:cNvPr id="107" name="Graphic 106">
            <a:extLst>
              <a:ext uri="{FF2B5EF4-FFF2-40B4-BE49-F238E27FC236}">
                <a16:creationId xmlns:a16="http://schemas.microsoft.com/office/drawing/2014/main" id="{C837A3A2-E10B-4776-9A3C-8D7A10182CF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390992" y="2487917"/>
            <a:ext cx="514350" cy="514350"/>
          </a:xfrm>
          <a:prstGeom prst="rect">
            <a:avLst/>
          </a:prstGeom>
        </p:spPr>
      </p:pic>
      <p:pic>
        <p:nvPicPr>
          <p:cNvPr id="108" name="Graphic 107">
            <a:extLst>
              <a:ext uri="{FF2B5EF4-FFF2-40B4-BE49-F238E27FC236}">
                <a16:creationId xmlns:a16="http://schemas.microsoft.com/office/drawing/2014/main" id="{76A25544-764F-76BF-9ACF-BF897090C53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643892" y="2487917"/>
            <a:ext cx="514350" cy="514350"/>
          </a:xfrm>
          <a:prstGeom prst="rect">
            <a:avLst/>
          </a:prstGeom>
        </p:spPr>
      </p:pic>
      <p:sp>
        <p:nvSpPr>
          <p:cNvPr id="111" name="TextBox 110">
            <a:extLst>
              <a:ext uri="{FF2B5EF4-FFF2-40B4-BE49-F238E27FC236}">
                <a16:creationId xmlns:a16="http://schemas.microsoft.com/office/drawing/2014/main" id="{160A5A0F-FEF5-8DAD-BFA8-231262D4D096}"/>
              </a:ext>
            </a:extLst>
          </p:cNvPr>
          <p:cNvSpPr txBox="1"/>
          <p:nvPr/>
        </p:nvSpPr>
        <p:spPr>
          <a:xfrm>
            <a:off x="1958529" y="1277416"/>
            <a:ext cx="1018227" cy="369332"/>
          </a:xfrm>
          <a:prstGeom prst="rect">
            <a:avLst/>
          </a:prstGeom>
          <a:noFill/>
        </p:spPr>
        <p:txBody>
          <a:bodyPr wrap="none" rtlCol="0">
            <a:spAutoFit/>
          </a:bodyPr>
          <a:lstStyle/>
          <a:p>
            <a:pPr algn="l"/>
            <a:r>
              <a:rPr lang="en-US">
                <a:solidFill>
                  <a:schemeClr val="accent1"/>
                </a:solidFill>
              </a:rPr>
              <a:t>1 Month</a:t>
            </a:r>
          </a:p>
        </p:txBody>
      </p:sp>
      <p:sp>
        <p:nvSpPr>
          <p:cNvPr id="112" name="TextBox 111">
            <a:extLst>
              <a:ext uri="{FF2B5EF4-FFF2-40B4-BE49-F238E27FC236}">
                <a16:creationId xmlns:a16="http://schemas.microsoft.com/office/drawing/2014/main" id="{9F06EFFA-4275-F311-F1B1-ED6A7257425F}"/>
              </a:ext>
            </a:extLst>
          </p:cNvPr>
          <p:cNvSpPr txBox="1"/>
          <p:nvPr/>
        </p:nvSpPr>
        <p:spPr>
          <a:xfrm>
            <a:off x="3214246" y="1266031"/>
            <a:ext cx="312906" cy="369332"/>
          </a:xfrm>
          <a:prstGeom prst="rect">
            <a:avLst/>
          </a:prstGeom>
          <a:noFill/>
        </p:spPr>
        <p:txBody>
          <a:bodyPr wrap="none" rtlCol="0">
            <a:spAutoFit/>
          </a:bodyPr>
          <a:lstStyle/>
          <a:p>
            <a:pPr algn="l"/>
            <a:r>
              <a:rPr lang="en-US">
                <a:solidFill>
                  <a:schemeClr val="accent1"/>
                </a:solidFill>
              </a:rPr>
              <a:t>2</a:t>
            </a:r>
          </a:p>
        </p:txBody>
      </p:sp>
      <p:sp>
        <p:nvSpPr>
          <p:cNvPr id="113" name="TextBox 112">
            <a:extLst>
              <a:ext uri="{FF2B5EF4-FFF2-40B4-BE49-F238E27FC236}">
                <a16:creationId xmlns:a16="http://schemas.microsoft.com/office/drawing/2014/main" id="{9B4B82DB-526A-7834-20C9-20BB364C61F9}"/>
              </a:ext>
            </a:extLst>
          </p:cNvPr>
          <p:cNvSpPr txBox="1"/>
          <p:nvPr/>
        </p:nvSpPr>
        <p:spPr>
          <a:xfrm>
            <a:off x="4272232" y="1266031"/>
            <a:ext cx="312906" cy="369332"/>
          </a:xfrm>
          <a:prstGeom prst="rect">
            <a:avLst/>
          </a:prstGeom>
          <a:noFill/>
        </p:spPr>
        <p:txBody>
          <a:bodyPr wrap="none" rtlCol="0">
            <a:spAutoFit/>
          </a:bodyPr>
          <a:lstStyle/>
          <a:p>
            <a:pPr algn="l"/>
            <a:r>
              <a:rPr lang="en-US">
                <a:solidFill>
                  <a:schemeClr val="accent1"/>
                </a:solidFill>
              </a:rPr>
              <a:t>3</a:t>
            </a:r>
          </a:p>
        </p:txBody>
      </p:sp>
      <p:sp>
        <p:nvSpPr>
          <p:cNvPr id="114" name="TextBox 113">
            <a:extLst>
              <a:ext uri="{FF2B5EF4-FFF2-40B4-BE49-F238E27FC236}">
                <a16:creationId xmlns:a16="http://schemas.microsoft.com/office/drawing/2014/main" id="{D6DDA57A-B2AA-DD8F-2353-B024299B413F}"/>
              </a:ext>
            </a:extLst>
          </p:cNvPr>
          <p:cNvSpPr txBox="1"/>
          <p:nvPr/>
        </p:nvSpPr>
        <p:spPr>
          <a:xfrm>
            <a:off x="8643037" y="1262446"/>
            <a:ext cx="312906" cy="369332"/>
          </a:xfrm>
          <a:prstGeom prst="rect">
            <a:avLst/>
          </a:prstGeom>
          <a:noFill/>
        </p:spPr>
        <p:txBody>
          <a:bodyPr wrap="none" rtlCol="0">
            <a:spAutoFit/>
          </a:bodyPr>
          <a:lstStyle/>
          <a:p>
            <a:pPr algn="l"/>
            <a:r>
              <a:rPr lang="en-US">
                <a:solidFill>
                  <a:schemeClr val="accent1"/>
                </a:solidFill>
              </a:rPr>
              <a:t>7</a:t>
            </a:r>
          </a:p>
        </p:txBody>
      </p:sp>
      <p:sp>
        <p:nvSpPr>
          <p:cNvPr id="115" name="TextBox 114">
            <a:extLst>
              <a:ext uri="{FF2B5EF4-FFF2-40B4-BE49-F238E27FC236}">
                <a16:creationId xmlns:a16="http://schemas.microsoft.com/office/drawing/2014/main" id="{D11ACD50-BE40-554C-7F82-0E18E6F16E85}"/>
              </a:ext>
            </a:extLst>
          </p:cNvPr>
          <p:cNvSpPr txBox="1"/>
          <p:nvPr/>
        </p:nvSpPr>
        <p:spPr>
          <a:xfrm>
            <a:off x="7422281" y="1277416"/>
            <a:ext cx="312906" cy="369332"/>
          </a:xfrm>
          <a:prstGeom prst="rect">
            <a:avLst/>
          </a:prstGeom>
          <a:noFill/>
        </p:spPr>
        <p:txBody>
          <a:bodyPr wrap="none" rtlCol="0">
            <a:spAutoFit/>
          </a:bodyPr>
          <a:lstStyle/>
          <a:p>
            <a:pPr algn="l"/>
            <a:r>
              <a:rPr lang="en-US">
                <a:solidFill>
                  <a:schemeClr val="accent1"/>
                </a:solidFill>
              </a:rPr>
              <a:t>6</a:t>
            </a:r>
          </a:p>
        </p:txBody>
      </p:sp>
      <p:sp>
        <p:nvSpPr>
          <p:cNvPr id="116" name="TextBox 115">
            <a:extLst>
              <a:ext uri="{FF2B5EF4-FFF2-40B4-BE49-F238E27FC236}">
                <a16:creationId xmlns:a16="http://schemas.microsoft.com/office/drawing/2014/main" id="{E9B21D1D-39B3-F462-C64A-2BE0B000BA69}"/>
              </a:ext>
            </a:extLst>
          </p:cNvPr>
          <p:cNvSpPr txBox="1"/>
          <p:nvPr/>
        </p:nvSpPr>
        <p:spPr>
          <a:xfrm>
            <a:off x="6284468" y="1277416"/>
            <a:ext cx="312906" cy="369332"/>
          </a:xfrm>
          <a:prstGeom prst="rect">
            <a:avLst/>
          </a:prstGeom>
          <a:noFill/>
        </p:spPr>
        <p:txBody>
          <a:bodyPr wrap="none" rtlCol="0">
            <a:spAutoFit/>
          </a:bodyPr>
          <a:lstStyle/>
          <a:p>
            <a:pPr algn="l"/>
            <a:r>
              <a:rPr lang="en-US">
                <a:solidFill>
                  <a:schemeClr val="accent1"/>
                </a:solidFill>
              </a:rPr>
              <a:t>5</a:t>
            </a:r>
          </a:p>
        </p:txBody>
      </p:sp>
      <p:sp>
        <p:nvSpPr>
          <p:cNvPr id="117" name="TextBox 116">
            <a:extLst>
              <a:ext uri="{FF2B5EF4-FFF2-40B4-BE49-F238E27FC236}">
                <a16:creationId xmlns:a16="http://schemas.microsoft.com/office/drawing/2014/main" id="{EC0ECAD4-CE31-0B6E-D79C-763EEF17A1FB}"/>
              </a:ext>
            </a:extLst>
          </p:cNvPr>
          <p:cNvSpPr txBox="1"/>
          <p:nvPr/>
        </p:nvSpPr>
        <p:spPr>
          <a:xfrm>
            <a:off x="5273921" y="1277416"/>
            <a:ext cx="312906" cy="369332"/>
          </a:xfrm>
          <a:prstGeom prst="rect">
            <a:avLst/>
          </a:prstGeom>
          <a:noFill/>
        </p:spPr>
        <p:txBody>
          <a:bodyPr wrap="none" rtlCol="0">
            <a:spAutoFit/>
          </a:bodyPr>
          <a:lstStyle/>
          <a:p>
            <a:pPr algn="l"/>
            <a:r>
              <a:rPr lang="en-US">
                <a:solidFill>
                  <a:schemeClr val="accent1"/>
                </a:solidFill>
              </a:rPr>
              <a:t>4</a:t>
            </a:r>
          </a:p>
        </p:txBody>
      </p:sp>
      <p:sp>
        <p:nvSpPr>
          <p:cNvPr id="118" name="TextBox 117">
            <a:extLst>
              <a:ext uri="{FF2B5EF4-FFF2-40B4-BE49-F238E27FC236}">
                <a16:creationId xmlns:a16="http://schemas.microsoft.com/office/drawing/2014/main" id="{FDBE9ABD-313A-968F-B21D-6A51732C1ADF}"/>
              </a:ext>
            </a:extLst>
          </p:cNvPr>
          <p:cNvSpPr txBox="1"/>
          <p:nvPr/>
        </p:nvSpPr>
        <p:spPr>
          <a:xfrm>
            <a:off x="11002096" y="1277416"/>
            <a:ext cx="312906" cy="369332"/>
          </a:xfrm>
          <a:prstGeom prst="rect">
            <a:avLst/>
          </a:prstGeom>
          <a:noFill/>
        </p:spPr>
        <p:txBody>
          <a:bodyPr wrap="none" rtlCol="0">
            <a:spAutoFit/>
          </a:bodyPr>
          <a:lstStyle/>
          <a:p>
            <a:pPr algn="l"/>
            <a:r>
              <a:rPr lang="en-US">
                <a:solidFill>
                  <a:schemeClr val="accent1"/>
                </a:solidFill>
              </a:rPr>
              <a:t>9</a:t>
            </a:r>
          </a:p>
        </p:txBody>
      </p:sp>
      <p:sp>
        <p:nvSpPr>
          <p:cNvPr id="119" name="TextBox 118">
            <a:extLst>
              <a:ext uri="{FF2B5EF4-FFF2-40B4-BE49-F238E27FC236}">
                <a16:creationId xmlns:a16="http://schemas.microsoft.com/office/drawing/2014/main" id="{BD0BCE43-825E-C92B-366D-5C1415E63132}"/>
              </a:ext>
            </a:extLst>
          </p:cNvPr>
          <p:cNvSpPr txBox="1"/>
          <p:nvPr/>
        </p:nvSpPr>
        <p:spPr>
          <a:xfrm>
            <a:off x="9791736" y="1267148"/>
            <a:ext cx="312906" cy="369332"/>
          </a:xfrm>
          <a:prstGeom prst="rect">
            <a:avLst/>
          </a:prstGeom>
          <a:noFill/>
        </p:spPr>
        <p:txBody>
          <a:bodyPr wrap="none" rtlCol="0">
            <a:spAutoFit/>
          </a:bodyPr>
          <a:lstStyle/>
          <a:p>
            <a:pPr algn="l"/>
            <a:r>
              <a:rPr lang="en-US">
                <a:solidFill>
                  <a:schemeClr val="accent1"/>
                </a:solidFill>
              </a:rPr>
              <a:t>8</a:t>
            </a:r>
          </a:p>
        </p:txBody>
      </p:sp>
      <p:grpSp>
        <p:nvGrpSpPr>
          <p:cNvPr id="120" name="Group 119">
            <a:extLst>
              <a:ext uri="{FF2B5EF4-FFF2-40B4-BE49-F238E27FC236}">
                <a16:creationId xmlns:a16="http://schemas.microsoft.com/office/drawing/2014/main" id="{C71D0C30-27DD-EBA0-1E82-D3D8126444FD}"/>
              </a:ext>
            </a:extLst>
          </p:cNvPr>
          <p:cNvGrpSpPr/>
          <p:nvPr/>
        </p:nvGrpSpPr>
        <p:grpSpPr>
          <a:xfrm>
            <a:off x="938993" y="3285568"/>
            <a:ext cx="10657066" cy="1135674"/>
            <a:chOff x="1123200" y="2920652"/>
            <a:chExt cx="11068798" cy="1135674"/>
          </a:xfrm>
        </p:grpSpPr>
        <p:sp>
          <p:nvSpPr>
            <p:cNvPr id="121" name="Rectangle 120">
              <a:extLst>
                <a:ext uri="{FF2B5EF4-FFF2-40B4-BE49-F238E27FC236}">
                  <a16:creationId xmlns:a16="http://schemas.microsoft.com/office/drawing/2014/main" id="{9087ADE1-CBC2-56BA-D73C-72D1029D4347}"/>
                </a:ext>
              </a:extLst>
            </p:cNvPr>
            <p:cNvSpPr/>
            <p:nvPr/>
          </p:nvSpPr>
          <p:spPr>
            <a:xfrm>
              <a:off x="1123200" y="2920652"/>
              <a:ext cx="11068798" cy="1135674"/>
            </a:xfrm>
            <a:prstGeom prst="rect">
              <a:avLst/>
            </a:prstGeom>
            <a:gradFill flip="none" rotWithShape="1">
              <a:gsLst>
                <a:gs pos="0">
                  <a:schemeClr val="accent3">
                    <a:lumMod val="10223"/>
                    <a:lumOff val="89777"/>
                  </a:schemeClr>
                </a:gs>
                <a:gs pos="99000">
                  <a:schemeClr val="accent3">
                    <a:alpha val="88818"/>
                  </a:scheme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err="1"/>
            </a:p>
          </p:txBody>
        </p:sp>
        <p:cxnSp>
          <p:nvCxnSpPr>
            <p:cNvPr id="122" name="Straight Connector 121">
              <a:extLst>
                <a:ext uri="{FF2B5EF4-FFF2-40B4-BE49-F238E27FC236}">
                  <a16:creationId xmlns:a16="http://schemas.microsoft.com/office/drawing/2014/main" id="{B395CF78-054C-9DBD-EC75-EF69EF028E60}"/>
                </a:ext>
              </a:extLst>
            </p:cNvPr>
            <p:cNvCxnSpPr>
              <a:cxnSpLocks/>
            </p:cNvCxnSpPr>
            <p:nvPr/>
          </p:nvCxnSpPr>
          <p:spPr>
            <a:xfrm>
              <a:off x="9293095" y="3183689"/>
              <a:ext cx="0" cy="609600"/>
            </a:xfrm>
            <a:prstGeom prst="line">
              <a:avLst/>
            </a:prstGeom>
            <a:ln w="25400" cap="rnd">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A3A0BA59-C61E-E3FA-D0AB-8E858D1A8482}"/>
                </a:ext>
              </a:extLst>
            </p:cNvPr>
            <p:cNvCxnSpPr>
              <a:cxnSpLocks/>
            </p:cNvCxnSpPr>
            <p:nvPr/>
          </p:nvCxnSpPr>
          <p:spPr>
            <a:xfrm>
              <a:off x="10480463" y="3183689"/>
              <a:ext cx="0" cy="609600"/>
            </a:xfrm>
            <a:prstGeom prst="line">
              <a:avLst/>
            </a:prstGeom>
            <a:ln w="25400" cap="rnd">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E8EE5CEE-41D4-2D55-202F-21DF50FFCD4F}"/>
                </a:ext>
              </a:extLst>
            </p:cNvPr>
            <p:cNvCxnSpPr>
              <a:cxnSpLocks/>
            </p:cNvCxnSpPr>
            <p:nvPr/>
          </p:nvCxnSpPr>
          <p:spPr>
            <a:xfrm>
              <a:off x="11732043" y="3183689"/>
              <a:ext cx="0" cy="609600"/>
            </a:xfrm>
            <a:prstGeom prst="line">
              <a:avLst/>
            </a:prstGeom>
            <a:ln w="25400" cap="rnd">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grpSp>
      <p:sp>
        <p:nvSpPr>
          <p:cNvPr id="125" name="Oval 124">
            <a:extLst>
              <a:ext uri="{FF2B5EF4-FFF2-40B4-BE49-F238E27FC236}">
                <a16:creationId xmlns:a16="http://schemas.microsoft.com/office/drawing/2014/main" id="{7ECF16B4-C0F9-B61D-8629-2A5B992FF5C8}"/>
              </a:ext>
            </a:extLst>
          </p:cNvPr>
          <p:cNvSpPr/>
          <p:nvPr/>
        </p:nvSpPr>
        <p:spPr>
          <a:xfrm>
            <a:off x="222034" y="3200393"/>
            <a:ext cx="1306024" cy="1306024"/>
          </a:xfrm>
          <a:prstGeom prst="ellipse">
            <a:avLst/>
          </a:prstGeom>
          <a:gradFill>
            <a:gsLst>
              <a:gs pos="12000">
                <a:schemeClr val="accent2"/>
              </a:gs>
              <a:gs pos="69000">
                <a:schemeClr val="accent2">
                  <a:lumMod val="50000"/>
                </a:schemeClr>
              </a:gs>
            </a:gsLst>
            <a:path path="circle">
              <a:fillToRect r="100000" b="100000"/>
            </a:path>
          </a:gradFill>
          <a:ln>
            <a:noFill/>
          </a:ln>
          <a:effectLst>
            <a:outerShdw blurRad="584200" dist="482600" dir="2700000" sx="114000" sy="114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b="1" dirty="0">
                <a:solidFill>
                  <a:schemeClr val="bg1"/>
                </a:solidFill>
              </a:rPr>
              <a:t>Quarterly Dosing</a:t>
            </a:r>
          </a:p>
        </p:txBody>
      </p:sp>
      <p:cxnSp>
        <p:nvCxnSpPr>
          <p:cNvPr id="126" name="Straight Connector 125">
            <a:extLst>
              <a:ext uri="{FF2B5EF4-FFF2-40B4-BE49-F238E27FC236}">
                <a16:creationId xmlns:a16="http://schemas.microsoft.com/office/drawing/2014/main" id="{0908AC20-D5D0-18B3-AAD5-743DBC8BF9D1}"/>
              </a:ext>
            </a:extLst>
          </p:cNvPr>
          <p:cNvCxnSpPr>
            <a:cxnSpLocks/>
          </p:cNvCxnSpPr>
          <p:nvPr/>
        </p:nvCxnSpPr>
        <p:spPr>
          <a:xfrm>
            <a:off x="2343903" y="3548605"/>
            <a:ext cx="0" cy="609600"/>
          </a:xfrm>
          <a:prstGeom prst="line">
            <a:avLst/>
          </a:prstGeom>
          <a:ln w="25400" cap="rnd">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FF4EAD78-4EF3-E84F-BB5B-D17DB9DC291B}"/>
              </a:ext>
            </a:extLst>
          </p:cNvPr>
          <p:cNvCxnSpPr>
            <a:cxnSpLocks/>
          </p:cNvCxnSpPr>
          <p:nvPr/>
        </p:nvCxnSpPr>
        <p:spPr>
          <a:xfrm>
            <a:off x="7579649" y="3549742"/>
            <a:ext cx="0" cy="609600"/>
          </a:xfrm>
          <a:prstGeom prst="line">
            <a:avLst/>
          </a:prstGeom>
          <a:ln w="25400" cap="rnd">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FCCAEC01-185D-91DC-D212-9B21AF1E6751}"/>
              </a:ext>
            </a:extLst>
          </p:cNvPr>
          <p:cNvCxnSpPr>
            <a:cxnSpLocks/>
          </p:cNvCxnSpPr>
          <p:nvPr/>
        </p:nvCxnSpPr>
        <p:spPr>
          <a:xfrm>
            <a:off x="4428685" y="3549742"/>
            <a:ext cx="0" cy="609600"/>
          </a:xfrm>
          <a:prstGeom prst="line">
            <a:avLst/>
          </a:prstGeom>
          <a:ln w="25400" cap="rnd">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64DECB63-F5E7-08C9-0571-A7FC1BB95A2A}"/>
              </a:ext>
            </a:extLst>
          </p:cNvPr>
          <p:cNvCxnSpPr>
            <a:cxnSpLocks/>
          </p:cNvCxnSpPr>
          <p:nvPr/>
        </p:nvCxnSpPr>
        <p:spPr>
          <a:xfrm>
            <a:off x="5441930" y="3549742"/>
            <a:ext cx="0" cy="609600"/>
          </a:xfrm>
          <a:prstGeom prst="line">
            <a:avLst/>
          </a:prstGeom>
          <a:ln w="25400" cap="rnd">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0E1E00A8-783A-7CDE-3EA2-F546D3C6671E}"/>
              </a:ext>
            </a:extLst>
          </p:cNvPr>
          <p:cNvCxnSpPr>
            <a:cxnSpLocks/>
          </p:cNvCxnSpPr>
          <p:nvPr/>
        </p:nvCxnSpPr>
        <p:spPr>
          <a:xfrm>
            <a:off x="6430475" y="3549742"/>
            <a:ext cx="0" cy="609600"/>
          </a:xfrm>
          <a:prstGeom prst="line">
            <a:avLst/>
          </a:prstGeom>
          <a:ln w="25400" cap="rnd">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A928D368-9E3B-C171-F41A-5B677C0F3E05}"/>
              </a:ext>
            </a:extLst>
          </p:cNvPr>
          <p:cNvCxnSpPr>
            <a:cxnSpLocks/>
          </p:cNvCxnSpPr>
          <p:nvPr/>
        </p:nvCxnSpPr>
        <p:spPr>
          <a:xfrm>
            <a:off x="3357756" y="3548605"/>
            <a:ext cx="0" cy="609600"/>
          </a:xfrm>
          <a:prstGeom prst="line">
            <a:avLst/>
          </a:prstGeom>
          <a:ln w="25400" cap="rnd">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C8A133F1-D1B6-2418-448F-B884DBFFCF85}"/>
              </a:ext>
            </a:extLst>
          </p:cNvPr>
          <p:cNvCxnSpPr>
            <a:cxnSpLocks/>
          </p:cNvCxnSpPr>
          <p:nvPr/>
        </p:nvCxnSpPr>
        <p:spPr>
          <a:xfrm>
            <a:off x="2363003" y="3853405"/>
            <a:ext cx="957682" cy="0"/>
          </a:xfrm>
          <a:prstGeom prst="line">
            <a:avLst/>
          </a:prstGeom>
          <a:ln w="25400" cap="rnd">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9A342C7D-BA01-2AAC-3445-31F63CB05915}"/>
              </a:ext>
            </a:extLst>
          </p:cNvPr>
          <p:cNvCxnSpPr>
            <a:cxnSpLocks/>
          </p:cNvCxnSpPr>
          <p:nvPr/>
        </p:nvCxnSpPr>
        <p:spPr>
          <a:xfrm>
            <a:off x="3320685" y="3853405"/>
            <a:ext cx="927185" cy="0"/>
          </a:xfrm>
          <a:prstGeom prst="line">
            <a:avLst/>
          </a:prstGeom>
          <a:ln w="25400" cap="rnd">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83B9C7CC-E8BE-EB98-A388-59C963231E53}"/>
              </a:ext>
            </a:extLst>
          </p:cNvPr>
          <p:cNvCxnSpPr>
            <a:cxnSpLocks/>
          </p:cNvCxnSpPr>
          <p:nvPr/>
        </p:nvCxnSpPr>
        <p:spPr>
          <a:xfrm>
            <a:off x="4259806" y="3853405"/>
            <a:ext cx="927185" cy="0"/>
          </a:xfrm>
          <a:prstGeom prst="line">
            <a:avLst/>
          </a:prstGeom>
          <a:ln w="25400" cap="rnd">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A5800C5D-BA88-C558-C0A9-2F4AB77DF59E}"/>
              </a:ext>
            </a:extLst>
          </p:cNvPr>
          <p:cNvCxnSpPr>
            <a:cxnSpLocks/>
          </p:cNvCxnSpPr>
          <p:nvPr/>
        </p:nvCxnSpPr>
        <p:spPr>
          <a:xfrm>
            <a:off x="5207147" y="3853405"/>
            <a:ext cx="927185" cy="0"/>
          </a:xfrm>
          <a:prstGeom prst="line">
            <a:avLst/>
          </a:prstGeom>
          <a:ln w="25400" cap="rnd">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8FEFE82E-05AF-41AE-CEDA-D837B69830C9}"/>
              </a:ext>
            </a:extLst>
          </p:cNvPr>
          <p:cNvCxnSpPr>
            <a:cxnSpLocks/>
          </p:cNvCxnSpPr>
          <p:nvPr/>
        </p:nvCxnSpPr>
        <p:spPr>
          <a:xfrm>
            <a:off x="6150383" y="3853405"/>
            <a:ext cx="927185" cy="0"/>
          </a:xfrm>
          <a:prstGeom prst="line">
            <a:avLst/>
          </a:prstGeom>
          <a:ln w="25400" cap="rnd">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63C31AE7-C061-34D5-7EDC-8D1E06F935D1}"/>
              </a:ext>
            </a:extLst>
          </p:cNvPr>
          <p:cNvCxnSpPr>
            <a:cxnSpLocks/>
          </p:cNvCxnSpPr>
          <p:nvPr/>
        </p:nvCxnSpPr>
        <p:spPr>
          <a:xfrm>
            <a:off x="7093607" y="3853405"/>
            <a:ext cx="927185" cy="0"/>
          </a:xfrm>
          <a:prstGeom prst="line">
            <a:avLst/>
          </a:prstGeom>
          <a:ln w="25400" cap="rnd">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6E1E2E00-9C7A-52FA-7D83-88CC0EBCE04B}"/>
              </a:ext>
            </a:extLst>
          </p:cNvPr>
          <p:cNvCxnSpPr>
            <a:cxnSpLocks/>
          </p:cNvCxnSpPr>
          <p:nvPr/>
        </p:nvCxnSpPr>
        <p:spPr>
          <a:xfrm>
            <a:off x="8029030" y="3853405"/>
            <a:ext cx="927185" cy="0"/>
          </a:xfrm>
          <a:prstGeom prst="line">
            <a:avLst/>
          </a:prstGeom>
          <a:ln w="25400" cap="rnd">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B5323E94-F6FA-A9D9-F093-3FE0A770ECD3}"/>
              </a:ext>
            </a:extLst>
          </p:cNvPr>
          <p:cNvCxnSpPr>
            <a:cxnSpLocks/>
          </p:cNvCxnSpPr>
          <p:nvPr/>
        </p:nvCxnSpPr>
        <p:spPr>
          <a:xfrm>
            <a:off x="8972005" y="3853015"/>
            <a:ext cx="2177089" cy="0"/>
          </a:xfrm>
          <a:prstGeom prst="line">
            <a:avLst/>
          </a:prstGeom>
          <a:ln w="25400" cap="rnd">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pic>
        <p:nvPicPr>
          <p:cNvPr id="197" name="Graphic 196">
            <a:extLst>
              <a:ext uri="{FF2B5EF4-FFF2-40B4-BE49-F238E27FC236}">
                <a16:creationId xmlns:a16="http://schemas.microsoft.com/office/drawing/2014/main" id="{115BED8F-5D40-D5F4-1243-C333A2E8525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03606" y="4442609"/>
            <a:ext cx="514350" cy="514350"/>
          </a:xfrm>
          <a:prstGeom prst="rect">
            <a:avLst/>
          </a:prstGeom>
        </p:spPr>
      </p:pic>
      <p:pic>
        <p:nvPicPr>
          <p:cNvPr id="198" name="Graphic 197">
            <a:extLst>
              <a:ext uri="{FF2B5EF4-FFF2-40B4-BE49-F238E27FC236}">
                <a16:creationId xmlns:a16="http://schemas.microsoft.com/office/drawing/2014/main" id="{FFA326BE-368F-E9AA-14C9-6E198A0204F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77568" y="4410994"/>
            <a:ext cx="514350" cy="514350"/>
          </a:xfrm>
          <a:prstGeom prst="rect">
            <a:avLst/>
          </a:prstGeom>
        </p:spPr>
      </p:pic>
      <p:pic>
        <p:nvPicPr>
          <p:cNvPr id="200" name="Graphic 199">
            <a:extLst>
              <a:ext uri="{FF2B5EF4-FFF2-40B4-BE49-F238E27FC236}">
                <a16:creationId xmlns:a16="http://schemas.microsoft.com/office/drawing/2014/main" id="{86403E15-FD75-02CF-2C8D-6C3C8915860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688808" y="4425597"/>
            <a:ext cx="514350" cy="514350"/>
          </a:xfrm>
          <a:prstGeom prst="rect">
            <a:avLst/>
          </a:prstGeom>
        </p:spPr>
      </p:pic>
      <p:sp>
        <p:nvSpPr>
          <p:cNvPr id="201" name="TextBox 200">
            <a:extLst>
              <a:ext uri="{FF2B5EF4-FFF2-40B4-BE49-F238E27FC236}">
                <a16:creationId xmlns:a16="http://schemas.microsoft.com/office/drawing/2014/main" id="{79B048BD-94F3-1A0B-B54E-F317C8609C0F}"/>
              </a:ext>
            </a:extLst>
          </p:cNvPr>
          <p:cNvSpPr txBox="1"/>
          <p:nvPr/>
        </p:nvSpPr>
        <p:spPr>
          <a:xfrm>
            <a:off x="1958529" y="3232421"/>
            <a:ext cx="1018227" cy="369332"/>
          </a:xfrm>
          <a:prstGeom prst="rect">
            <a:avLst/>
          </a:prstGeom>
          <a:noFill/>
        </p:spPr>
        <p:txBody>
          <a:bodyPr wrap="none" rtlCol="0">
            <a:spAutoFit/>
          </a:bodyPr>
          <a:lstStyle/>
          <a:p>
            <a:pPr algn="l"/>
            <a:r>
              <a:rPr lang="en-US">
                <a:solidFill>
                  <a:schemeClr val="accent1"/>
                </a:solidFill>
              </a:rPr>
              <a:t>1 Month</a:t>
            </a:r>
          </a:p>
        </p:txBody>
      </p:sp>
      <p:sp>
        <p:nvSpPr>
          <p:cNvPr id="202" name="TextBox 201">
            <a:extLst>
              <a:ext uri="{FF2B5EF4-FFF2-40B4-BE49-F238E27FC236}">
                <a16:creationId xmlns:a16="http://schemas.microsoft.com/office/drawing/2014/main" id="{B8DF4151-9756-A456-993F-C22DAD0ECF7C}"/>
              </a:ext>
            </a:extLst>
          </p:cNvPr>
          <p:cNvSpPr txBox="1"/>
          <p:nvPr/>
        </p:nvSpPr>
        <p:spPr>
          <a:xfrm>
            <a:off x="3214246" y="3221036"/>
            <a:ext cx="312906" cy="369332"/>
          </a:xfrm>
          <a:prstGeom prst="rect">
            <a:avLst/>
          </a:prstGeom>
          <a:noFill/>
        </p:spPr>
        <p:txBody>
          <a:bodyPr wrap="none" rtlCol="0">
            <a:spAutoFit/>
          </a:bodyPr>
          <a:lstStyle/>
          <a:p>
            <a:pPr algn="l"/>
            <a:r>
              <a:rPr lang="en-US">
                <a:solidFill>
                  <a:schemeClr val="accent1"/>
                </a:solidFill>
              </a:rPr>
              <a:t>2</a:t>
            </a:r>
          </a:p>
        </p:txBody>
      </p:sp>
      <p:sp>
        <p:nvSpPr>
          <p:cNvPr id="203" name="TextBox 202">
            <a:extLst>
              <a:ext uri="{FF2B5EF4-FFF2-40B4-BE49-F238E27FC236}">
                <a16:creationId xmlns:a16="http://schemas.microsoft.com/office/drawing/2014/main" id="{BAE5D69B-F88F-0ED5-27BA-3CFF210591DD}"/>
              </a:ext>
            </a:extLst>
          </p:cNvPr>
          <p:cNvSpPr txBox="1"/>
          <p:nvPr/>
        </p:nvSpPr>
        <p:spPr>
          <a:xfrm>
            <a:off x="4272232" y="3221036"/>
            <a:ext cx="312906" cy="369332"/>
          </a:xfrm>
          <a:prstGeom prst="rect">
            <a:avLst/>
          </a:prstGeom>
          <a:noFill/>
        </p:spPr>
        <p:txBody>
          <a:bodyPr wrap="none" rtlCol="0">
            <a:spAutoFit/>
          </a:bodyPr>
          <a:lstStyle/>
          <a:p>
            <a:pPr algn="l"/>
            <a:r>
              <a:rPr lang="en-US">
                <a:solidFill>
                  <a:schemeClr val="accent1"/>
                </a:solidFill>
              </a:rPr>
              <a:t>3</a:t>
            </a:r>
          </a:p>
        </p:txBody>
      </p:sp>
      <p:sp>
        <p:nvSpPr>
          <p:cNvPr id="204" name="TextBox 203">
            <a:extLst>
              <a:ext uri="{FF2B5EF4-FFF2-40B4-BE49-F238E27FC236}">
                <a16:creationId xmlns:a16="http://schemas.microsoft.com/office/drawing/2014/main" id="{0027E66E-833A-341B-4C12-31E81655839F}"/>
              </a:ext>
            </a:extLst>
          </p:cNvPr>
          <p:cNvSpPr txBox="1"/>
          <p:nvPr/>
        </p:nvSpPr>
        <p:spPr>
          <a:xfrm>
            <a:off x="8643037" y="3217451"/>
            <a:ext cx="312906" cy="369332"/>
          </a:xfrm>
          <a:prstGeom prst="rect">
            <a:avLst/>
          </a:prstGeom>
          <a:noFill/>
        </p:spPr>
        <p:txBody>
          <a:bodyPr wrap="none" rtlCol="0">
            <a:spAutoFit/>
          </a:bodyPr>
          <a:lstStyle/>
          <a:p>
            <a:pPr algn="l"/>
            <a:r>
              <a:rPr lang="en-US">
                <a:solidFill>
                  <a:schemeClr val="accent1"/>
                </a:solidFill>
              </a:rPr>
              <a:t>7</a:t>
            </a:r>
          </a:p>
        </p:txBody>
      </p:sp>
      <p:sp>
        <p:nvSpPr>
          <p:cNvPr id="205" name="TextBox 204">
            <a:extLst>
              <a:ext uri="{FF2B5EF4-FFF2-40B4-BE49-F238E27FC236}">
                <a16:creationId xmlns:a16="http://schemas.microsoft.com/office/drawing/2014/main" id="{04A40B8A-EC52-AC7D-51A6-3BA0F90AE451}"/>
              </a:ext>
            </a:extLst>
          </p:cNvPr>
          <p:cNvSpPr txBox="1"/>
          <p:nvPr/>
        </p:nvSpPr>
        <p:spPr>
          <a:xfrm>
            <a:off x="7422281" y="3232421"/>
            <a:ext cx="312906" cy="369332"/>
          </a:xfrm>
          <a:prstGeom prst="rect">
            <a:avLst/>
          </a:prstGeom>
          <a:noFill/>
        </p:spPr>
        <p:txBody>
          <a:bodyPr wrap="none" rtlCol="0">
            <a:spAutoFit/>
          </a:bodyPr>
          <a:lstStyle/>
          <a:p>
            <a:pPr algn="l"/>
            <a:r>
              <a:rPr lang="en-US">
                <a:solidFill>
                  <a:schemeClr val="accent1"/>
                </a:solidFill>
              </a:rPr>
              <a:t>6</a:t>
            </a:r>
          </a:p>
        </p:txBody>
      </p:sp>
      <p:sp>
        <p:nvSpPr>
          <p:cNvPr id="206" name="TextBox 205">
            <a:extLst>
              <a:ext uri="{FF2B5EF4-FFF2-40B4-BE49-F238E27FC236}">
                <a16:creationId xmlns:a16="http://schemas.microsoft.com/office/drawing/2014/main" id="{031B9249-5DC4-2EB8-AD96-44B50560F71D}"/>
              </a:ext>
            </a:extLst>
          </p:cNvPr>
          <p:cNvSpPr txBox="1"/>
          <p:nvPr/>
        </p:nvSpPr>
        <p:spPr>
          <a:xfrm>
            <a:off x="6284468" y="3232421"/>
            <a:ext cx="312906" cy="369332"/>
          </a:xfrm>
          <a:prstGeom prst="rect">
            <a:avLst/>
          </a:prstGeom>
          <a:noFill/>
        </p:spPr>
        <p:txBody>
          <a:bodyPr wrap="none" rtlCol="0">
            <a:spAutoFit/>
          </a:bodyPr>
          <a:lstStyle/>
          <a:p>
            <a:pPr algn="l"/>
            <a:r>
              <a:rPr lang="en-US">
                <a:solidFill>
                  <a:schemeClr val="accent1"/>
                </a:solidFill>
              </a:rPr>
              <a:t>5</a:t>
            </a:r>
          </a:p>
        </p:txBody>
      </p:sp>
      <p:sp>
        <p:nvSpPr>
          <p:cNvPr id="207" name="TextBox 206">
            <a:extLst>
              <a:ext uri="{FF2B5EF4-FFF2-40B4-BE49-F238E27FC236}">
                <a16:creationId xmlns:a16="http://schemas.microsoft.com/office/drawing/2014/main" id="{F2A4DD5F-EB84-BD27-E7D8-42131596F927}"/>
              </a:ext>
            </a:extLst>
          </p:cNvPr>
          <p:cNvSpPr txBox="1"/>
          <p:nvPr/>
        </p:nvSpPr>
        <p:spPr>
          <a:xfrm>
            <a:off x="5273921" y="3232421"/>
            <a:ext cx="312906" cy="369332"/>
          </a:xfrm>
          <a:prstGeom prst="rect">
            <a:avLst/>
          </a:prstGeom>
          <a:noFill/>
        </p:spPr>
        <p:txBody>
          <a:bodyPr wrap="none" rtlCol="0">
            <a:spAutoFit/>
          </a:bodyPr>
          <a:lstStyle/>
          <a:p>
            <a:pPr algn="l"/>
            <a:r>
              <a:rPr lang="en-US">
                <a:solidFill>
                  <a:schemeClr val="accent1"/>
                </a:solidFill>
              </a:rPr>
              <a:t>4</a:t>
            </a:r>
          </a:p>
        </p:txBody>
      </p:sp>
      <p:sp>
        <p:nvSpPr>
          <p:cNvPr id="208" name="TextBox 207">
            <a:extLst>
              <a:ext uri="{FF2B5EF4-FFF2-40B4-BE49-F238E27FC236}">
                <a16:creationId xmlns:a16="http://schemas.microsoft.com/office/drawing/2014/main" id="{404E3788-AFD1-29C6-38B6-7EC7F2FCEC31}"/>
              </a:ext>
            </a:extLst>
          </p:cNvPr>
          <p:cNvSpPr txBox="1"/>
          <p:nvPr/>
        </p:nvSpPr>
        <p:spPr>
          <a:xfrm>
            <a:off x="11002096" y="3232421"/>
            <a:ext cx="312906" cy="369332"/>
          </a:xfrm>
          <a:prstGeom prst="rect">
            <a:avLst/>
          </a:prstGeom>
          <a:noFill/>
        </p:spPr>
        <p:txBody>
          <a:bodyPr wrap="none" rtlCol="0">
            <a:spAutoFit/>
          </a:bodyPr>
          <a:lstStyle/>
          <a:p>
            <a:pPr algn="l"/>
            <a:r>
              <a:rPr lang="en-US">
                <a:solidFill>
                  <a:schemeClr val="accent1"/>
                </a:solidFill>
              </a:rPr>
              <a:t>9</a:t>
            </a:r>
          </a:p>
        </p:txBody>
      </p:sp>
      <p:sp>
        <p:nvSpPr>
          <p:cNvPr id="209" name="TextBox 208">
            <a:extLst>
              <a:ext uri="{FF2B5EF4-FFF2-40B4-BE49-F238E27FC236}">
                <a16:creationId xmlns:a16="http://schemas.microsoft.com/office/drawing/2014/main" id="{E266AB9B-2D51-5329-EDC0-C843C972DA61}"/>
              </a:ext>
            </a:extLst>
          </p:cNvPr>
          <p:cNvSpPr txBox="1"/>
          <p:nvPr/>
        </p:nvSpPr>
        <p:spPr>
          <a:xfrm>
            <a:off x="9791736" y="3222153"/>
            <a:ext cx="312906" cy="369332"/>
          </a:xfrm>
          <a:prstGeom prst="rect">
            <a:avLst/>
          </a:prstGeom>
          <a:noFill/>
        </p:spPr>
        <p:txBody>
          <a:bodyPr wrap="none" rtlCol="0">
            <a:spAutoFit/>
          </a:bodyPr>
          <a:lstStyle/>
          <a:p>
            <a:pPr algn="l"/>
            <a:r>
              <a:rPr lang="en-US">
                <a:solidFill>
                  <a:schemeClr val="accent1"/>
                </a:solidFill>
              </a:rPr>
              <a:t>8</a:t>
            </a:r>
          </a:p>
        </p:txBody>
      </p:sp>
      <p:cxnSp>
        <p:nvCxnSpPr>
          <p:cNvPr id="212" name="Straight Arrow Connector 211">
            <a:extLst>
              <a:ext uri="{FF2B5EF4-FFF2-40B4-BE49-F238E27FC236}">
                <a16:creationId xmlns:a16="http://schemas.microsoft.com/office/drawing/2014/main" id="{90A59694-9540-00CF-4628-17901DB98A8A}"/>
              </a:ext>
            </a:extLst>
          </p:cNvPr>
          <p:cNvCxnSpPr/>
          <p:nvPr/>
        </p:nvCxnSpPr>
        <p:spPr>
          <a:xfrm>
            <a:off x="11164246" y="1898010"/>
            <a:ext cx="473977" cy="0"/>
          </a:xfrm>
          <a:prstGeom prst="straightConnector1">
            <a:avLst/>
          </a:prstGeom>
          <a:ln w="2222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nvGrpSpPr>
          <p:cNvPr id="214" name="Group 213">
            <a:extLst>
              <a:ext uri="{FF2B5EF4-FFF2-40B4-BE49-F238E27FC236}">
                <a16:creationId xmlns:a16="http://schemas.microsoft.com/office/drawing/2014/main" id="{888CCD6B-27F1-F9F0-E8FB-D69C018BF050}"/>
              </a:ext>
            </a:extLst>
          </p:cNvPr>
          <p:cNvGrpSpPr/>
          <p:nvPr/>
        </p:nvGrpSpPr>
        <p:grpSpPr>
          <a:xfrm>
            <a:off x="938993" y="5121746"/>
            <a:ext cx="10657066" cy="1135674"/>
            <a:chOff x="1123200" y="2920652"/>
            <a:chExt cx="11068798" cy="1135674"/>
          </a:xfrm>
        </p:grpSpPr>
        <p:sp>
          <p:nvSpPr>
            <p:cNvPr id="215" name="Rectangle 214">
              <a:extLst>
                <a:ext uri="{FF2B5EF4-FFF2-40B4-BE49-F238E27FC236}">
                  <a16:creationId xmlns:a16="http://schemas.microsoft.com/office/drawing/2014/main" id="{FED0DA81-E0DC-AAC2-C6EB-4CA919BA5209}"/>
                </a:ext>
              </a:extLst>
            </p:cNvPr>
            <p:cNvSpPr/>
            <p:nvPr/>
          </p:nvSpPr>
          <p:spPr>
            <a:xfrm>
              <a:off x="1123200" y="2920652"/>
              <a:ext cx="11068798" cy="1135674"/>
            </a:xfrm>
            <a:prstGeom prst="rect">
              <a:avLst/>
            </a:prstGeom>
            <a:gradFill flip="none" rotWithShape="1">
              <a:gsLst>
                <a:gs pos="0">
                  <a:schemeClr val="accent3">
                    <a:lumMod val="10223"/>
                    <a:lumOff val="89777"/>
                  </a:schemeClr>
                </a:gs>
                <a:gs pos="99000">
                  <a:schemeClr val="accent3">
                    <a:alpha val="88818"/>
                  </a:scheme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err="1"/>
            </a:p>
          </p:txBody>
        </p:sp>
        <p:cxnSp>
          <p:nvCxnSpPr>
            <p:cNvPr id="216" name="Straight Connector 215">
              <a:extLst>
                <a:ext uri="{FF2B5EF4-FFF2-40B4-BE49-F238E27FC236}">
                  <a16:creationId xmlns:a16="http://schemas.microsoft.com/office/drawing/2014/main" id="{F09312B2-4531-842E-E6BC-C234C8F766B6}"/>
                </a:ext>
              </a:extLst>
            </p:cNvPr>
            <p:cNvCxnSpPr>
              <a:cxnSpLocks/>
            </p:cNvCxnSpPr>
            <p:nvPr/>
          </p:nvCxnSpPr>
          <p:spPr>
            <a:xfrm>
              <a:off x="9293095" y="3183689"/>
              <a:ext cx="0" cy="609600"/>
            </a:xfrm>
            <a:prstGeom prst="line">
              <a:avLst/>
            </a:prstGeom>
            <a:ln w="25400" cap="rnd">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599DB582-EA66-B219-A139-80FEDBE49EB9}"/>
                </a:ext>
              </a:extLst>
            </p:cNvPr>
            <p:cNvCxnSpPr>
              <a:cxnSpLocks/>
            </p:cNvCxnSpPr>
            <p:nvPr/>
          </p:nvCxnSpPr>
          <p:spPr>
            <a:xfrm>
              <a:off x="10480463" y="3183689"/>
              <a:ext cx="0" cy="609600"/>
            </a:xfrm>
            <a:prstGeom prst="line">
              <a:avLst/>
            </a:prstGeom>
            <a:ln w="25400" cap="rnd">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8" name="Straight Connector 217">
              <a:extLst>
                <a:ext uri="{FF2B5EF4-FFF2-40B4-BE49-F238E27FC236}">
                  <a16:creationId xmlns:a16="http://schemas.microsoft.com/office/drawing/2014/main" id="{DC677693-7D2A-C36C-88AB-865526C44883}"/>
                </a:ext>
              </a:extLst>
            </p:cNvPr>
            <p:cNvCxnSpPr>
              <a:cxnSpLocks/>
            </p:cNvCxnSpPr>
            <p:nvPr/>
          </p:nvCxnSpPr>
          <p:spPr>
            <a:xfrm>
              <a:off x="11732043" y="3183689"/>
              <a:ext cx="0" cy="609600"/>
            </a:xfrm>
            <a:prstGeom prst="line">
              <a:avLst/>
            </a:prstGeom>
            <a:ln w="25400" cap="rnd">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grpSp>
      <p:sp>
        <p:nvSpPr>
          <p:cNvPr id="219" name="Oval 218">
            <a:extLst>
              <a:ext uri="{FF2B5EF4-FFF2-40B4-BE49-F238E27FC236}">
                <a16:creationId xmlns:a16="http://schemas.microsoft.com/office/drawing/2014/main" id="{3AE301C6-3A72-F226-EE9A-388272C7482D}"/>
              </a:ext>
            </a:extLst>
          </p:cNvPr>
          <p:cNvSpPr/>
          <p:nvPr/>
        </p:nvSpPr>
        <p:spPr>
          <a:xfrm>
            <a:off x="222034" y="5036571"/>
            <a:ext cx="1306024" cy="1306024"/>
          </a:xfrm>
          <a:prstGeom prst="ellipse">
            <a:avLst/>
          </a:prstGeom>
          <a:gradFill>
            <a:gsLst>
              <a:gs pos="12000">
                <a:schemeClr val="accent2"/>
              </a:gs>
              <a:gs pos="69000">
                <a:schemeClr val="accent2">
                  <a:lumMod val="50000"/>
                </a:schemeClr>
              </a:gs>
            </a:gsLst>
            <a:path path="circle">
              <a:fillToRect r="100000" b="100000"/>
            </a:path>
          </a:gradFill>
          <a:ln>
            <a:noFill/>
          </a:ln>
          <a:effectLst>
            <a:outerShdw blurRad="584200" dist="482600" dir="2700000" sx="114000" sy="114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b="1" dirty="0">
                <a:solidFill>
                  <a:schemeClr val="bg1"/>
                </a:solidFill>
              </a:rPr>
              <a:t>Yearly Dosing</a:t>
            </a:r>
          </a:p>
        </p:txBody>
      </p:sp>
      <p:cxnSp>
        <p:nvCxnSpPr>
          <p:cNvPr id="220" name="Straight Connector 219">
            <a:extLst>
              <a:ext uri="{FF2B5EF4-FFF2-40B4-BE49-F238E27FC236}">
                <a16:creationId xmlns:a16="http://schemas.microsoft.com/office/drawing/2014/main" id="{05E71433-5260-FDFC-4E80-9591229B0861}"/>
              </a:ext>
            </a:extLst>
          </p:cNvPr>
          <p:cNvCxnSpPr>
            <a:cxnSpLocks/>
          </p:cNvCxnSpPr>
          <p:nvPr/>
        </p:nvCxnSpPr>
        <p:spPr>
          <a:xfrm>
            <a:off x="2343903" y="5384783"/>
            <a:ext cx="0" cy="609600"/>
          </a:xfrm>
          <a:prstGeom prst="line">
            <a:avLst/>
          </a:prstGeom>
          <a:ln w="25400" cap="rnd">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445017E5-00C7-8169-22CC-EB767F7EAD43}"/>
              </a:ext>
            </a:extLst>
          </p:cNvPr>
          <p:cNvCxnSpPr>
            <a:cxnSpLocks/>
          </p:cNvCxnSpPr>
          <p:nvPr/>
        </p:nvCxnSpPr>
        <p:spPr>
          <a:xfrm>
            <a:off x="7579649" y="5385920"/>
            <a:ext cx="0" cy="609600"/>
          </a:xfrm>
          <a:prstGeom prst="line">
            <a:avLst/>
          </a:prstGeom>
          <a:ln w="25400" cap="rnd">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16DC8166-E3AA-F8A0-9091-8C96A7CE9283}"/>
              </a:ext>
            </a:extLst>
          </p:cNvPr>
          <p:cNvCxnSpPr>
            <a:cxnSpLocks/>
          </p:cNvCxnSpPr>
          <p:nvPr/>
        </p:nvCxnSpPr>
        <p:spPr>
          <a:xfrm>
            <a:off x="4428685" y="5385920"/>
            <a:ext cx="0" cy="609600"/>
          </a:xfrm>
          <a:prstGeom prst="line">
            <a:avLst/>
          </a:prstGeom>
          <a:ln w="25400" cap="rnd">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B3D4D991-8E91-C8AF-AC49-9B4BB862558C}"/>
              </a:ext>
            </a:extLst>
          </p:cNvPr>
          <p:cNvCxnSpPr>
            <a:cxnSpLocks/>
          </p:cNvCxnSpPr>
          <p:nvPr/>
        </p:nvCxnSpPr>
        <p:spPr>
          <a:xfrm>
            <a:off x="5441930" y="5385920"/>
            <a:ext cx="0" cy="609600"/>
          </a:xfrm>
          <a:prstGeom prst="line">
            <a:avLst/>
          </a:prstGeom>
          <a:ln w="25400" cap="rnd">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4" name="Straight Connector 223">
            <a:extLst>
              <a:ext uri="{FF2B5EF4-FFF2-40B4-BE49-F238E27FC236}">
                <a16:creationId xmlns:a16="http://schemas.microsoft.com/office/drawing/2014/main" id="{4D83BB0B-C53B-A124-C919-ED3B0AECE2A8}"/>
              </a:ext>
            </a:extLst>
          </p:cNvPr>
          <p:cNvCxnSpPr>
            <a:cxnSpLocks/>
          </p:cNvCxnSpPr>
          <p:nvPr/>
        </p:nvCxnSpPr>
        <p:spPr>
          <a:xfrm>
            <a:off x="6430475" y="5385920"/>
            <a:ext cx="0" cy="609600"/>
          </a:xfrm>
          <a:prstGeom prst="line">
            <a:avLst/>
          </a:prstGeom>
          <a:ln w="25400" cap="rnd">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5" name="Straight Connector 224">
            <a:extLst>
              <a:ext uri="{FF2B5EF4-FFF2-40B4-BE49-F238E27FC236}">
                <a16:creationId xmlns:a16="http://schemas.microsoft.com/office/drawing/2014/main" id="{AFC3D6D3-08FA-01D9-4FF9-5117B5D4FBEA}"/>
              </a:ext>
            </a:extLst>
          </p:cNvPr>
          <p:cNvCxnSpPr>
            <a:cxnSpLocks/>
          </p:cNvCxnSpPr>
          <p:nvPr/>
        </p:nvCxnSpPr>
        <p:spPr>
          <a:xfrm>
            <a:off x="3357756" y="5384783"/>
            <a:ext cx="0" cy="609600"/>
          </a:xfrm>
          <a:prstGeom prst="line">
            <a:avLst/>
          </a:prstGeom>
          <a:ln w="25400" cap="rnd">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EDBDDE40-56E5-0C74-7F4C-842303AAA9EC}"/>
              </a:ext>
            </a:extLst>
          </p:cNvPr>
          <p:cNvCxnSpPr>
            <a:cxnSpLocks/>
          </p:cNvCxnSpPr>
          <p:nvPr/>
        </p:nvCxnSpPr>
        <p:spPr>
          <a:xfrm>
            <a:off x="2363003" y="5689583"/>
            <a:ext cx="957682" cy="0"/>
          </a:xfrm>
          <a:prstGeom prst="line">
            <a:avLst/>
          </a:prstGeom>
          <a:ln w="25400" cap="rnd">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71F6D19C-6A1D-45A0-E374-B662E4B1E79E}"/>
              </a:ext>
            </a:extLst>
          </p:cNvPr>
          <p:cNvCxnSpPr>
            <a:cxnSpLocks/>
          </p:cNvCxnSpPr>
          <p:nvPr/>
        </p:nvCxnSpPr>
        <p:spPr>
          <a:xfrm>
            <a:off x="3320685" y="5689583"/>
            <a:ext cx="927185" cy="0"/>
          </a:xfrm>
          <a:prstGeom prst="line">
            <a:avLst/>
          </a:prstGeom>
          <a:ln w="25400" cap="rnd">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9FA7AADC-8CBF-6301-7436-65504F9823DF}"/>
              </a:ext>
            </a:extLst>
          </p:cNvPr>
          <p:cNvCxnSpPr>
            <a:cxnSpLocks/>
          </p:cNvCxnSpPr>
          <p:nvPr/>
        </p:nvCxnSpPr>
        <p:spPr>
          <a:xfrm>
            <a:off x="4259806" y="5689583"/>
            <a:ext cx="927185" cy="0"/>
          </a:xfrm>
          <a:prstGeom prst="line">
            <a:avLst/>
          </a:prstGeom>
          <a:ln w="25400" cap="rnd">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C501AE77-DEFB-5B84-AF52-620586D2BBBE}"/>
              </a:ext>
            </a:extLst>
          </p:cNvPr>
          <p:cNvCxnSpPr>
            <a:cxnSpLocks/>
          </p:cNvCxnSpPr>
          <p:nvPr/>
        </p:nvCxnSpPr>
        <p:spPr>
          <a:xfrm>
            <a:off x="5207147" y="5689583"/>
            <a:ext cx="927185" cy="0"/>
          </a:xfrm>
          <a:prstGeom prst="line">
            <a:avLst/>
          </a:prstGeom>
          <a:ln w="25400" cap="rnd">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FEAD977C-E49B-7307-5D34-82E71F7460FA}"/>
              </a:ext>
            </a:extLst>
          </p:cNvPr>
          <p:cNvCxnSpPr>
            <a:cxnSpLocks/>
          </p:cNvCxnSpPr>
          <p:nvPr/>
        </p:nvCxnSpPr>
        <p:spPr>
          <a:xfrm>
            <a:off x="6150383" y="5689583"/>
            <a:ext cx="927185" cy="0"/>
          </a:xfrm>
          <a:prstGeom prst="line">
            <a:avLst/>
          </a:prstGeom>
          <a:ln w="25400" cap="rnd">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90773498-86C9-4C2B-7B6E-0EDD58005A03}"/>
              </a:ext>
            </a:extLst>
          </p:cNvPr>
          <p:cNvCxnSpPr>
            <a:cxnSpLocks/>
          </p:cNvCxnSpPr>
          <p:nvPr/>
        </p:nvCxnSpPr>
        <p:spPr>
          <a:xfrm>
            <a:off x="7093607" y="5689583"/>
            <a:ext cx="927185" cy="0"/>
          </a:xfrm>
          <a:prstGeom prst="line">
            <a:avLst/>
          </a:prstGeom>
          <a:ln w="25400" cap="rnd">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B50ECAF8-F5D1-2C7E-131B-824333A40EFC}"/>
              </a:ext>
            </a:extLst>
          </p:cNvPr>
          <p:cNvCxnSpPr>
            <a:cxnSpLocks/>
          </p:cNvCxnSpPr>
          <p:nvPr/>
        </p:nvCxnSpPr>
        <p:spPr>
          <a:xfrm>
            <a:off x="8029030" y="5689583"/>
            <a:ext cx="927185" cy="0"/>
          </a:xfrm>
          <a:prstGeom prst="line">
            <a:avLst/>
          </a:prstGeom>
          <a:ln w="25400" cap="rnd">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3" name="Straight Connector 232">
            <a:extLst>
              <a:ext uri="{FF2B5EF4-FFF2-40B4-BE49-F238E27FC236}">
                <a16:creationId xmlns:a16="http://schemas.microsoft.com/office/drawing/2014/main" id="{026A4244-DAE0-2342-5F96-969094A5896E}"/>
              </a:ext>
            </a:extLst>
          </p:cNvPr>
          <p:cNvCxnSpPr>
            <a:cxnSpLocks/>
          </p:cNvCxnSpPr>
          <p:nvPr/>
        </p:nvCxnSpPr>
        <p:spPr>
          <a:xfrm>
            <a:off x="8972005" y="5689193"/>
            <a:ext cx="2177089" cy="0"/>
          </a:xfrm>
          <a:prstGeom prst="line">
            <a:avLst/>
          </a:prstGeom>
          <a:ln w="25400" cap="rnd">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pic>
        <p:nvPicPr>
          <p:cNvPr id="234" name="Graphic 233">
            <a:extLst>
              <a:ext uri="{FF2B5EF4-FFF2-40B4-BE49-F238E27FC236}">
                <a16:creationId xmlns:a16="http://schemas.microsoft.com/office/drawing/2014/main" id="{B6F34FD6-0AEE-64BC-98CD-C006C20B162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03606" y="6278787"/>
            <a:ext cx="514350" cy="514350"/>
          </a:xfrm>
          <a:prstGeom prst="rect">
            <a:avLst/>
          </a:prstGeom>
        </p:spPr>
      </p:pic>
      <p:pic>
        <p:nvPicPr>
          <p:cNvPr id="237" name="Graphic 236">
            <a:extLst>
              <a:ext uri="{FF2B5EF4-FFF2-40B4-BE49-F238E27FC236}">
                <a16:creationId xmlns:a16="http://schemas.microsoft.com/office/drawing/2014/main" id="{85C167FD-3343-65B4-9DEC-704B2BD4CB6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348948" y="6193324"/>
            <a:ext cx="514350" cy="514350"/>
          </a:xfrm>
          <a:prstGeom prst="rect">
            <a:avLst/>
          </a:prstGeom>
        </p:spPr>
      </p:pic>
      <p:sp>
        <p:nvSpPr>
          <p:cNvPr id="238" name="TextBox 237">
            <a:extLst>
              <a:ext uri="{FF2B5EF4-FFF2-40B4-BE49-F238E27FC236}">
                <a16:creationId xmlns:a16="http://schemas.microsoft.com/office/drawing/2014/main" id="{31371A28-16B6-7F1A-8564-883D0ADBC727}"/>
              </a:ext>
            </a:extLst>
          </p:cNvPr>
          <p:cNvSpPr txBox="1"/>
          <p:nvPr/>
        </p:nvSpPr>
        <p:spPr>
          <a:xfrm>
            <a:off x="1958529" y="5068599"/>
            <a:ext cx="1018227" cy="369332"/>
          </a:xfrm>
          <a:prstGeom prst="rect">
            <a:avLst/>
          </a:prstGeom>
          <a:noFill/>
        </p:spPr>
        <p:txBody>
          <a:bodyPr wrap="none" rtlCol="0">
            <a:spAutoFit/>
          </a:bodyPr>
          <a:lstStyle/>
          <a:p>
            <a:pPr algn="l"/>
            <a:r>
              <a:rPr lang="en-US">
                <a:solidFill>
                  <a:schemeClr val="accent1"/>
                </a:solidFill>
              </a:rPr>
              <a:t>1 Month</a:t>
            </a:r>
          </a:p>
        </p:txBody>
      </p:sp>
      <p:sp>
        <p:nvSpPr>
          <p:cNvPr id="239" name="TextBox 238">
            <a:extLst>
              <a:ext uri="{FF2B5EF4-FFF2-40B4-BE49-F238E27FC236}">
                <a16:creationId xmlns:a16="http://schemas.microsoft.com/office/drawing/2014/main" id="{6B90B7FE-A9F0-3D76-F150-EBFF94BD42AC}"/>
              </a:ext>
            </a:extLst>
          </p:cNvPr>
          <p:cNvSpPr txBox="1"/>
          <p:nvPr/>
        </p:nvSpPr>
        <p:spPr>
          <a:xfrm>
            <a:off x="3214246" y="5057214"/>
            <a:ext cx="312906" cy="369332"/>
          </a:xfrm>
          <a:prstGeom prst="rect">
            <a:avLst/>
          </a:prstGeom>
          <a:noFill/>
        </p:spPr>
        <p:txBody>
          <a:bodyPr wrap="none" rtlCol="0">
            <a:spAutoFit/>
          </a:bodyPr>
          <a:lstStyle/>
          <a:p>
            <a:pPr algn="l"/>
            <a:r>
              <a:rPr lang="en-US">
                <a:solidFill>
                  <a:schemeClr val="accent1"/>
                </a:solidFill>
              </a:rPr>
              <a:t>2</a:t>
            </a:r>
          </a:p>
        </p:txBody>
      </p:sp>
      <p:sp>
        <p:nvSpPr>
          <p:cNvPr id="240" name="TextBox 239">
            <a:extLst>
              <a:ext uri="{FF2B5EF4-FFF2-40B4-BE49-F238E27FC236}">
                <a16:creationId xmlns:a16="http://schemas.microsoft.com/office/drawing/2014/main" id="{19466B14-A06E-136A-906C-CE4AFB8DC8A1}"/>
              </a:ext>
            </a:extLst>
          </p:cNvPr>
          <p:cNvSpPr txBox="1"/>
          <p:nvPr/>
        </p:nvSpPr>
        <p:spPr>
          <a:xfrm>
            <a:off x="4272232" y="5057214"/>
            <a:ext cx="312906" cy="369332"/>
          </a:xfrm>
          <a:prstGeom prst="rect">
            <a:avLst/>
          </a:prstGeom>
          <a:noFill/>
        </p:spPr>
        <p:txBody>
          <a:bodyPr wrap="none" rtlCol="0">
            <a:spAutoFit/>
          </a:bodyPr>
          <a:lstStyle/>
          <a:p>
            <a:pPr algn="l"/>
            <a:r>
              <a:rPr lang="en-US">
                <a:solidFill>
                  <a:schemeClr val="accent1"/>
                </a:solidFill>
              </a:rPr>
              <a:t>3</a:t>
            </a:r>
          </a:p>
        </p:txBody>
      </p:sp>
      <p:sp>
        <p:nvSpPr>
          <p:cNvPr id="241" name="TextBox 240">
            <a:extLst>
              <a:ext uri="{FF2B5EF4-FFF2-40B4-BE49-F238E27FC236}">
                <a16:creationId xmlns:a16="http://schemas.microsoft.com/office/drawing/2014/main" id="{8E120AD0-D5CA-F9A5-893B-CFE591540D71}"/>
              </a:ext>
            </a:extLst>
          </p:cNvPr>
          <p:cNvSpPr txBox="1"/>
          <p:nvPr/>
        </p:nvSpPr>
        <p:spPr>
          <a:xfrm>
            <a:off x="8643037" y="5053629"/>
            <a:ext cx="312906" cy="369332"/>
          </a:xfrm>
          <a:prstGeom prst="rect">
            <a:avLst/>
          </a:prstGeom>
          <a:noFill/>
        </p:spPr>
        <p:txBody>
          <a:bodyPr wrap="none" rtlCol="0">
            <a:spAutoFit/>
          </a:bodyPr>
          <a:lstStyle/>
          <a:p>
            <a:pPr algn="l"/>
            <a:r>
              <a:rPr lang="en-US">
                <a:solidFill>
                  <a:schemeClr val="accent1"/>
                </a:solidFill>
              </a:rPr>
              <a:t>7</a:t>
            </a:r>
          </a:p>
        </p:txBody>
      </p:sp>
      <p:sp>
        <p:nvSpPr>
          <p:cNvPr id="242" name="TextBox 241">
            <a:extLst>
              <a:ext uri="{FF2B5EF4-FFF2-40B4-BE49-F238E27FC236}">
                <a16:creationId xmlns:a16="http://schemas.microsoft.com/office/drawing/2014/main" id="{0DC2763D-D3EA-9A04-A48C-BB65FC7AC254}"/>
              </a:ext>
            </a:extLst>
          </p:cNvPr>
          <p:cNvSpPr txBox="1"/>
          <p:nvPr/>
        </p:nvSpPr>
        <p:spPr>
          <a:xfrm>
            <a:off x="7422281" y="5068599"/>
            <a:ext cx="312906" cy="369332"/>
          </a:xfrm>
          <a:prstGeom prst="rect">
            <a:avLst/>
          </a:prstGeom>
          <a:noFill/>
        </p:spPr>
        <p:txBody>
          <a:bodyPr wrap="none" rtlCol="0">
            <a:spAutoFit/>
          </a:bodyPr>
          <a:lstStyle/>
          <a:p>
            <a:pPr algn="l"/>
            <a:r>
              <a:rPr lang="en-US">
                <a:solidFill>
                  <a:schemeClr val="accent1"/>
                </a:solidFill>
              </a:rPr>
              <a:t>6</a:t>
            </a:r>
          </a:p>
        </p:txBody>
      </p:sp>
      <p:sp>
        <p:nvSpPr>
          <p:cNvPr id="243" name="TextBox 242">
            <a:extLst>
              <a:ext uri="{FF2B5EF4-FFF2-40B4-BE49-F238E27FC236}">
                <a16:creationId xmlns:a16="http://schemas.microsoft.com/office/drawing/2014/main" id="{5F412063-AE2C-F2A8-B88E-9B87A6828BA2}"/>
              </a:ext>
            </a:extLst>
          </p:cNvPr>
          <p:cNvSpPr txBox="1"/>
          <p:nvPr/>
        </p:nvSpPr>
        <p:spPr>
          <a:xfrm>
            <a:off x="6284468" y="5068599"/>
            <a:ext cx="312906" cy="369332"/>
          </a:xfrm>
          <a:prstGeom prst="rect">
            <a:avLst/>
          </a:prstGeom>
          <a:noFill/>
        </p:spPr>
        <p:txBody>
          <a:bodyPr wrap="none" rtlCol="0">
            <a:spAutoFit/>
          </a:bodyPr>
          <a:lstStyle/>
          <a:p>
            <a:pPr algn="l"/>
            <a:r>
              <a:rPr lang="en-US">
                <a:solidFill>
                  <a:schemeClr val="accent1"/>
                </a:solidFill>
              </a:rPr>
              <a:t>5</a:t>
            </a:r>
          </a:p>
        </p:txBody>
      </p:sp>
      <p:sp>
        <p:nvSpPr>
          <p:cNvPr id="244" name="TextBox 243">
            <a:extLst>
              <a:ext uri="{FF2B5EF4-FFF2-40B4-BE49-F238E27FC236}">
                <a16:creationId xmlns:a16="http://schemas.microsoft.com/office/drawing/2014/main" id="{404EC838-0C92-0D2A-B172-E8D3A8F6D918}"/>
              </a:ext>
            </a:extLst>
          </p:cNvPr>
          <p:cNvSpPr txBox="1"/>
          <p:nvPr/>
        </p:nvSpPr>
        <p:spPr>
          <a:xfrm>
            <a:off x="5273921" y="5068599"/>
            <a:ext cx="312906" cy="369332"/>
          </a:xfrm>
          <a:prstGeom prst="rect">
            <a:avLst/>
          </a:prstGeom>
          <a:noFill/>
        </p:spPr>
        <p:txBody>
          <a:bodyPr wrap="none" rtlCol="0">
            <a:spAutoFit/>
          </a:bodyPr>
          <a:lstStyle/>
          <a:p>
            <a:pPr algn="l"/>
            <a:r>
              <a:rPr lang="en-US">
                <a:solidFill>
                  <a:schemeClr val="accent1"/>
                </a:solidFill>
              </a:rPr>
              <a:t>4</a:t>
            </a:r>
          </a:p>
        </p:txBody>
      </p:sp>
      <p:sp>
        <p:nvSpPr>
          <p:cNvPr id="245" name="TextBox 244">
            <a:extLst>
              <a:ext uri="{FF2B5EF4-FFF2-40B4-BE49-F238E27FC236}">
                <a16:creationId xmlns:a16="http://schemas.microsoft.com/office/drawing/2014/main" id="{CD694628-51AC-D68C-43D6-3041D6BD4874}"/>
              </a:ext>
            </a:extLst>
          </p:cNvPr>
          <p:cNvSpPr txBox="1"/>
          <p:nvPr/>
        </p:nvSpPr>
        <p:spPr>
          <a:xfrm>
            <a:off x="11002096" y="5068599"/>
            <a:ext cx="312906" cy="369332"/>
          </a:xfrm>
          <a:prstGeom prst="rect">
            <a:avLst/>
          </a:prstGeom>
          <a:noFill/>
        </p:spPr>
        <p:txBody>
          <a:bodyPr wrap="none" rtlCol="0">
            <a:spAutoFit/>
          </a:bodyPr>
          <a:lstStyle/>
          <a:p>
            <a:pPr algn="l"/>
            <a:r>
              <a:rPr lang="en-US">
                <a:solidFill>
                  <a:schemeClr val="accent1"/>
                </a:solidFill>
              </a:rPr>
              <a:t>9</a:t>
            </a:r>
          </a:p>
        </p:txBody>
      </p:sp>
      <p:sp>
        <p:nvSpPr>
          <p:cNvPr id="246" name="TextBox 245">
            <a:extLst>
              <a:ext uri="{FF2B5EF4-FFF2-40B4-BE49-F238E27FC236}">
                <a16:creationId xmlns:a16="http://schemas.microsoft.com/office/drawing/2014/main" id="{7D324550-1B3C-2D27-338D-4A692D00D61A}"/>
              </a:ext>
            </a:extLst>
          </p:cNvPr>
          <p:cNvSpPr txBox="1"/>
          <p:nvPr/>
        </p:nvSpPr>
        <p:spPr>
          <a:xfrm>
            <a:off x="9791736" y="5058331"/>
            <a:ext cx="312906" cy="369332"/>
          </a:xfrm>
          <a:prstGeom prst="rect">
            <a:avLst/>
          </a:prstGeom>
          <a:noFill/>
        </p:spPr>
        <p:txBody>
          <a:bodyPr wrap="none" rtlCol="0">
            <a:spAutoFit/>
          </a:bodyPr>
          <a:lstStyle/>
          <a:p>
            <a:pPr algn="l"/>
            <a:r>
              <a:rPr lang="en-US">
                <a:solidFill>
                  <a:schemeClr val="accent1"/>
                </a:solidFill>
              </a:rPr>
              <a:t>8</a:t>
            </a:r>
          </a:p>
        </p:txBody>
      </p:sp>
      <p:cxnSp>
        <p:nvCxnSpPr>
          <p:cNvPr id="247" name="Straight Connector 246">
            <a:extLst>
              <a:ext uri="{FF2B5EF4-FFF2-40B4-BE49-F238E27FC236}">
                <a16:creationId xmlns:a16="http://schemas.microsoft.com/office/drawing/2014/main" id="{E6FDAE76-789C-92A2-0D4D-985C9DF9674C}"/>
              </a:ext>
            </a:extLst>
          </p:cNvPr>
          <p:cNvCxnSpPr>
            <a:cxnSpLocks/>
          </p:cNvCxnSpPr>
          <p:nvPr/>
        </p:nvCxnSpPr>
        <p:spPr>
          <a:xfrm>
            <a:off x="11149094" y="5690985"/>
            <a:ext cx="646924" cy="0"/>
          </a:xfrm>
          <a:prstGeom prst="line">
            <a:avLst/>
          </a:prstGeom>
          <a:ln w="25400" cap="rnd">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250" name="TextBox 249">
            <a:extLst>
              <a:ext uri="{FF2B5EF4-FFF2-40B4-BE49-F238E27FC236}">
                <a16:creationId xmlns:a16="http://schemas.microsoft.com/office/drawing/2014/main" id="{79B70E73-DFAA-F7EE-F9D5-C25B37D12B7D}"/>
              </a:ext>
            </a:extLst>
          </p:cNvPr>
          <p:cNvSpPr txBox="1"/>
          <p:nvPr/>
        </p:nvSpPr>
        <p:spPr>
          <a:xfrm>
            <a:off x="11492359" y="5068709"/>
            <a:ext cx="569387" cy="369332"/>
          </a:xfrm>
          <a:prstGeom prst="rect">
            <a:avLst/>
          </a:prstGeom>
          <a:noFill/>
        </p:spPr>
        <p:txBody>
          <a:bodyPr wrap="none" rtlCol="0">
            <a:spAutoFit/>
          </a:bodyPr>
          <a:lstStyle/>
          <a:p>
            <a:pPr algn="l"/>
            <a:r>
              <a:rPr lang="en-US">
                <a:solidFill>
                  <a:schemeClr val="accent1"/>
                </a:solidFill>
              </a:rPr>
              <a:t>12?</a:t>
            </a:r>
          </a:p>
        </p:txBody>
      </p:sp>
      <p:sp>
        <p:nvSpPr>
          <p:cNvPr id="251" name="TextBox 250">
            <a:extLst>
              <a:ext uri="{FF2B5EF4-FFF2-40B4-BE49-F238E27FC236}">
                <a16:creationId xmlns:a16="http://schemas.microsoft.com/office/drawing/2014/main" id="{6ECAB160-CF1C-D93C-EAA9-D2D3D0C6451D}"/>
              </a:ext>
            </a:extLst>
          </p:cNvPr>
          <p:cNvSpPr txBox="1"/>
          <p:nvPr/>
        </p:nvSpPr>
        <p:spPr>
          <a:xfrm rot="19198944">
            <a:off x="1202328" y="2069511"/>
            <a:ext cx="854441" cy="369332"/>
          </a:xfrm>
          <a:prstGeom prst="rect">
            <a:avLst/>
          </a:prstGeom>
          <a:noFill/>
        </p:spPr>
        <p:txBody>
          <a:bodyPr wrap="square" rtlCol="0">
            <a:spAutoFit/>
          </a:bodyPr>
          <a:lstStyle/>
          <a:p>
            <a:pPr algn="r"/>
            <a:r>
              <a:rPr lang="en-US">
                <a:solidFill>
                  <a:schemeClr val="accent1"/>
                </a:solidFill>
              </a:rPr>
              <a:t>Day 0</a:t>
            </a:r>
          </a:p>
        </p:txBody>
      </p:sp>
      <p:sp>
        <p:nvSpPr>
          <p:cNvPr id="2" name="TextBox 1">
            <a:extLst>
              <a:ext uri="{FF2B5EF4-FFF2-40B4-BE49-F238E27FC236}">
                <a16:creationId xmlns:a16="http://schemas.microsoft.com/office/drawing/2014/main" id="{3AE9D756-9B9D-261D-7780-66D8A5AFA134}"/>
              </a:ext>
            </a:extLst>
          </p:cNvPr>
          <p:cNvSpPr txBox="1"/>
          <p:nvPr/>
        </p:nvSpPr>
        <p:spPr>
          <a:xfrm>
            <a:off x="96026" y="785086"/>
            <a:ext cx="1915909" cy="369332"/>
          </a:xfrm>
          <a:prstGeom prst="rect">
            <a:avLst/>
          </a:prstGeom>
          <a:noFill/>
        </p:spPr>
        <p:txBody>
          <a:bodyPr wrap="none" rtlCol="0">
            <a:spAutoFit/>
          </a:bodyPr>
          <a:lstStyle/>
          <a:p>
            <a:pPr algn="l"/>
            <a:r>
              <a:rPr lang="en-US" dirty="0">
                <a:solidFill>
                  <a:schemeClr val="tx2"/>
                </a:solidFill>
              </a:rPr>
              <a:t>Clinical schedule</a:t>
            </a:r>
          </a:p>
        </p:txBody>
      </p:sp>
      <p:cxnSp>
        <p:nvCxnSpPr>
          <p:cNvPr id="5" name="Straight Arrow Connector 4">
            <a:extLst>
              <a:ext uri="{FF2B5EF4-FFF2-40B4-BE49-F238E27FC236}">
                <a16:creationId xmlns:a16="http://schemas.microsoft.com/office/drawing/2014/main" id="{599425B0-3E22-8E23-A1F7-FD5C12739220}"/>
              </a:ext>
            </a:extLst>
          </p:cNvPr>
          <p:cNvCxnSpPr>
            <a:endCxn id="11" idx="0"/>
          </p:cNvCxnSpPr>
          <p:nvPr/>
        </p:nvCxnSpPr>
        <p:spPr>
          <a:xfrm>
            <a:off x="875046" y="1095538"/>
            <a:ext cx="0" cy="14985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pic>
        <p:nvPicPr>
          <p:cNvPr id="4" name="Graphic 3">
            <a:extLst>
              <a:ext uri="{FF2B5EF4-FFF2-40B4-BE49-F238E27FC236}">
                <a16:creationId xmlns:a16="http://schemas.microsoft.com/office/drawing/2014/main" id="{C10C5A41-C4B0-CE79-920F-66D18008EC9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967670" y="4442609"/>
            <a:ext cx="514350" cy="514350"/>
          </a:xfrm>
          <a:prstGeom prst="rect">
            <a:avLst/>
          </a:prstGeom>
        </p:spPr>
      </p:pic>
      <p:sp>
        <p:nvSpPr>
          <p:cNvPr id="9" name="TextBox 8">
            <a:extLst>
              <a:ext uri="{FF2B5EF4-FFF2-40B4-BE49-F238E27FC236}">
                <a16:creationId xmlns:a16="http://schemas.microsoft.com/office/drawing/2014/main" id="{E35CF716-CEBF-CD40-C382-A1EE59A58D99}"/>
              </a:ext>
            </a:extLst>
          </p:cNvPr>
          <p:cNvSpPr txBox="1"/>
          <p:nvPr/>
        </p:nvSpPr>
        <p:spPr>
          <a:xfrm>
            <a:off x="2331839" y="925886"/>
            <a:ext cx="2980303" cy="369332"/>
          </a:xfrm>
          <a:prstGeom prst="rect">
            <a:avLst/>
          </a:prstGeom>
          <a:noFill/>
        </p:spPr>
        <p:txBody>
          <a:bodyPr wrap="none" rtlCol="0">
            <a:spAutoFit/>
          </a:bodyPr>
          <a:lstStyle/>
          <a:p>
            <a:pPr algn="l"/>
            <a:r>
              <a:rPr lang="en-US" dirty="0">
                <a:solidFill>
                  <a:schemeClr val="tx2"/>
                </a:solidFill>
              </a:rPr>
              <a:t>Dosing in toxicology study </a:t>
            </a:r>
            <a:r>
              <a:rPr lang="en-US" dirty="0">
                <a:solidFill>
                  <a:schemeClr val="tx2"/>
                </a:solidFill>
                <a:sym typeface="Wingdings" panose="05000000000000000000" pitchFamily="2" charset="2"/>
              </a:rPr>
              <a:t> </a:t>
            </a:r>
            <a:endParaRPr lang="en-US" dirty="0">
              <a:solidFill>
                <a:schemeClr val="tx2"/>
              </a:solidFill>
            </a:endParaRPr>
          </a:p>
        </p:txBody>
      </p:sp>
      <p:cxnSp>
        <p:nvCxnSpPr>
          <p:cNvPr id="14" name="Straight Arrow Connector 13">
            <a:extLst>
              <a:ext uri="{FF2B5EF4-FFF2-40B4-BE49-F238E27FC236}">
                <a16:creationId xmlns:a16="http://schemas.microsoft.com/office/drawing/2014/main" id="{7449968B-874D-EBF0-89C7-8F2DC1F053F0}"/>
              </a:ext>
            </a:extLst>
          </p:cNvPr>
          <p:cNvCxnSpPr/>
          <p:nvPr/>
        </p:nvCxnSpPr>
        <p:spPr>
          <a:xfrm flipV="1">
            <a:off x="5123936" y="1155197"/>
            <a:ext cx="6034306" cy="7726"/>
          </a:xfrm>
          <a:prstGeom prst="straightConnector1">
            <a:avLst/>
          </a:prstGeom>
          <a:ln w="34925">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11505294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8A2E7B-CBA1-4008-BA5C-091211EA24EF}"/>
              </a:ext>
            </a:extLst>
          </p:cNvPr>
          <p:cNvSpPr>
            <a:spLocks noGrp="1"/>
          </p:cNvSpPr>
          <p:nvPr>
            <p:ph type="title"/>
          </p:nvPr>
        </p:nvSpPr>
        <p:spPr/>
        <p:txBody>
          <a:bodyPr/>
          <a:lstStyle/>
          <a:p>
            <a:r>
              <a:rPr lang="en-US" dirty="0"/>
              <a:t>Targeted Delivery</a:t>
            </a:r>
          </a:p>
        </p:txBody>
      </p:sp>
      <p:sp>
        <p:nvSpPr>
          <p:cNvPr id="3" name="Slide Number Placeholder 2">
            <a:extLst>
              <a:ext uri="{FF2B5EF4-FFF2-40B4-BE49-F238E27FC236}">
                <a16:creationId xmlns:a16="http://schemas.microsoft.com/office/drawing/2014/main" id="{4BAB31F3-FF9B-4292-BAA1-8F1E11E59061}"/>
              </a:ext>
            </a:extLst>
          </p:cNvPr>
          <p:cNvSpPr>
            <a:spLocks noGrp="1"/>
          </p:cNvSpPr>
          <p:nvPr>
            <p:ph type="sldNum" sz="quarter" idx="11"/>
          </p:nvPr>
        </p:nvSpPr>
        <p:spPr/>
        <p:txBody>
          <a:bodyPr/>
          <a:lstStyle/>
          <a:p>
            <a:fld id="{57E68A81-A63B-7E42-A4BA-DED9126C48E6}" type="slidenum">
              <a:rPr lang="en-US" smtClean="0"/>
              <a:pPr/>
              <a:t>104</a:t>
            </a:fld>
            <a:endParaRPr lang="en-US"/>
          </a:p>
        </p:txBody>
      </p:sp>
      <p:sp>
        <p:nvSpPr>
          <p:cNvPr id="5" name="Rounded Rectangle 13">
            <a:extLst>
              <a:ext uri="{FF2B5EF4-FFF2-40B4-BE49-F238E27FC236}">
                <a16:creationId xmlns:a16="http://schemas.microsoft.com/office/drawing/2014/main" id="{19BE5A83-CE5C-4D48-B357-933F8CF2F3F3}"/>
              </a:ext>
            </a:extLst>
          </p:cNvPr>
          <p:cNvSpPr/>
          <p:nvPr/>
        </p:nvSpPr>
        <p:spPr>
          <a:xfrm>
            <a:off x="9178613" y="1822046"/>
            <a:ext cx="2560320" cy="4623739"/>
          </a:xfrm>
          <a:prstGeom prst="roundRect">
            <a:avLst>
              <a:gd name="adj" fmla="val 7573"/>
            </a:avLst>
          </a:prstGeom>
          <a:gradFill flip="none" rotWithShape="1">
            <a:gsLst>
              <a:gs pos="0">
                <a:schemeClr val="bg2">
                  <a:lumMod val="20000"/>
                  <a:lumOff val="80000"/>
                  <a:alpha val="75000"/>
                </a:schemeClr>
              </a:gs>
              <a:gs pos="100000">
                <a:schemeClr val="bg1">
                  <a:alpha val="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 name="Rounded Rectangle 17">
            <a:extLst>
              <a:ext uri="{FF2B5EF4-FFF2-40B4-BE49-F238E27FC236}">
                <a16:creationId xmlns:a16="http://schemas.microsoft.com/office/drawing/2014/main" id="{5B8D0AA7-EC32-44FD-9CED-517D5F6E6CC5}"/>
              </a:ext>
            </a:extLst>
          </p:cNvPr>
          <p:cNvSpPr/>
          <p:nvPr/>
        </p:nvSpPr>
        <p:spPr>
          <a:xfrm>
            <a:off x="6148043" y="1841123"/>
            <a:ext cx="2560320" cy="4559320"/>
          </a:xfrm>
          <a:prstGeom prst="roundRect">
            <a:avLst>
              <a:gd name="adj" fmla="val 7573"/>
            </a:avLst>
          </a:prstGeom>
          <a:gradFill flip="none" rotWithShape="1">
            <a:gsLst>
              <a:gs pos="0">
                <a:schemeClr val="bg2">
                  <a:lumMod val="20000"/>
                  <a:lumOff val="80000"/>
                  <a:alpha val="75000"/>
                </a:schemeClr>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 name="Content Placeholder 3">
            <a:extLst>
              <a:ext uri="{FF2B5EF4-FFF2-40B4-BE49-F238E27FC236}">
                <a16:creationId xmlns:a16="http://schemas.microsoft.com/office/drawing/2014/main" id="{D1B80520-99C2-4A48-AC93-DB0633A64019}"/>
              </a:ext>
            </a:extLst>
          </p:cNvPr>
          <p:cNvSpPr txBox="1">
            <a:spLocks/>
          </p:cNvSpPr>
          <p:nvPr/>
        </p:nvSpPr>
        <p:spPr>
          <a:xfrm>
            <a:off x="8730528" y="1382945"/>
            <a:ext cx="3033511" cy="457507"/>
          </a:xfrm>
          <a:prstGeom prst="rect">
            <a:avLst/>
          </a:prstGeom>
          <a:noFill/>
          <a:ln w="12700">
            <a:noFill/>
          </a:ln>
        </p:spPr>
        <p:txBody>
          <a:bodyPr vert="horz" lIns="91440" tIns="45720" rIns="91440" bIns="45720" rtlCol="0">
            <a:noAutofit/>
          </a:bodyPr>
          <a:lstStyle>
            <a:lvl1pPr marL="165100" indent="-165100" algn="l" defTabSz="914400" rtl="0" eaLnBrk="1" latinLnBrk="0" hangingPunct="1">
              <a:spcBef>
                <a:spcPts val="0"/>
              </a:spcBef>
              <a:spcAft>
                <a:spcPts val="1000"/>
              </a:spcAft>
              <a:buClr>
                <a:schemeClr val="accent3"/>
              </a:buClr>
              <a:buSzPct val="100000"/>
              <a:buFont typeface="Arial"/>
              <a:buChar char="•"/>
              <a:defRPr sz="2400" kern="1200">
                <a:solidFill>
                  <a:schemeClr val="tx1"/>
                </a:solidFill>
                <a:latin typeface="+mn-lt"/>
                <a:ea typeface="+mn-ea"/>
                <a:cs typeface="+mn-cs"/>
              </a:defRPr>
            </a:lvl1pPr>
            <a:lvl2pPr marL="344488" indent="-179388" algn="l" defTabSz="914400" rtl="0" eaLnBrk="1" latinLnBrk="0" hangingPunct="1">
              <a:spcBef>
                <a:spcPts val="0"/>
              </a:spcBef>
              <a:spcAft>
                <a:spcPts val="600"/>
              </a:spcAft>
              <a:buClr>
                <a:schemeClr val="accent1"/>
              </a:buClr>
              <a:buSzPct val="100000"/>
              <a:buFont typeface="Arial" panose="020B0604020202020204" pitchFamily="34" charset="0"/>
              <a:buChar char="•"/>
              <a:defRPr sz="2000" b="0" i="0" u="none" kern="1200">
                <a:solidFill>
                  <a:schemeClr val="tx1"/>
                </a:solidFill>
                <a:latin typeface="+mn-lt"/>
                <a:ea typeface="+mn-ea"/>
                <a:cs typeface="+mn-cs"/>
              </a:defRPr>
            </a:lvl2pPr>
            <a:lvl3pPr marL="509588" indent="-165100" algn="l" defTabSz="914400" rtl="0" eaLnBrk="1" latinLnBrk="0" hangingPunct="1">
              <a:spcBef>
                <a:spcPts val="0"/>
              </a:spcBef>
              <a:spcAft>
                <a:spcPts val="600"/>
              </a:spcAft>
              <a:buClr>
                <a:schemeClr val="accent2"/>
              </a:buClr>
              <a:buSzPct val="100000"/>
              <a:buFont typeface="Arial"/>
              <a:buChar char="•"/>
              <a:defRPr sz="1800" kern="1200">
                <a:solidFill>
                  <a:schemeClr val="tx1"/>
                </a:solidFill>
                <a:latin typeface="+mn-lt"/>
                <a:ea typeface="+mn-ea"/>
                <a:cs typeface="+mn-cs"/>
              </a:defRPr>
            </a:lvl3pPr>
            <a:lvl4pPr marL="688975" indent="-179388" algn="l" defTabSz="914400" rtl="0" eaLnBrk="1" latinLnBrk="0" hangingPunct="1">
              <a:spcBef>
                <a:spcPts val="0"/>
              </a:spcBef>
              <a:spcAft>
                <a:spcPts val="600"/>
              </a:spcAft>
              <a:buClr>
                <a:schemeClr val="bg2"/>
              </a:buClr>
              <a:buSzPct val="100000"/>
              <a:buFont typeface="Lucida Grande"/>
              <a:buChar char="-"/>
              <a:defRPr sz="1600" kern="1200">
                <a:solidFill>
                  <a:schemeClr val="tx1"/>
                </a:solidFill>
                <a:latin typeface="+mn-lt"/>
                <a:ea typeface="+mn-ea"/>
                <a:cs typeface="+mn-cs"/>
              </a:defRPr>
            </a:lvl4pPr>
            <a:lvl5pPr marL="854075" marR="0" indent="-165100" algn="l" defTabSz="914400" rtl="0" eaLnBrk="1" fontAlgn="auto" latinLnBrk="0" hangingPunct="1">
              <a:lnSpc>
                <a:spcPct val="100000"/>
              </a:lnSpc>
              <a:spcBef>
                <a:spcPts val="0"/>
              </a:spcBef>
              <a:spcAft>
                <a:spcPts val="600"/>
              </a:spcAft>
              <a:buClr>
                <a:schemeClr val="bg2"/>
              </a:buClr>
              <a:buSzPct val="100000"/>
              <a:buFont typeface="Arial"/>
              <a:buChar char="•"/>
              <a:tabLst/>
              <a:defRPr sz="1600" kern="1200" baseline="0">
                <a:solidFill>
                  <a:schemeClr val="tx1"/>
                </a:solidFill>
                <a:latin typeface="+mn-lt"/>
                <a:ea typeface="+mn-ea"/>
                <a:cs typeface="+mn-cs"/>
              </a:defRPr>
            </a:lvl5pPr>
            <a:lvl6pPr marL="860425" indent="0" algn="l" defTabSz="914400" rtl="0" eaLnBrk="1" latinLnBrk="0" hangingPunct="1">
              <a:spcBef>
                <a:spcPct val="20000"/>
              </a:spcBef>
              <a:buClr>
                <a:schemeClr val="tx2"/>
              </a:buClr>
              <a:buSzPct val="75000"/>
              <a:buFont typeface="Arial"/>
              <a:buNone/>
              <a:defRPr lang="en-US" sz="1600" kern="1200" baseline="0" dirty="0" smtClean="0">
                <a:solidFill>
                  <a:schemeClr val="tx1"/>
                </a:solidFill>
                <a:latin typeface="+mn-lt"/>
                <a:ea typeface="+mn-ea"/>
                <a:cs typeface="+mn-cs"/>
              </a:defRPr>
            </a:lvl6pPr>
            <a:lvl7pPr marL="1374775" indent="0" algn="l" defTabSz="914400" rtl="0" eaLnBrk="1" latinLnBrk="0" hangingPunct="1">
              <a:spcBef>
                <a:spcPct val="20000"/>
              </a:spcBef>
              <a:buClr>
                <a:schemeClr val="accent1"/>
              </a:buClr>
              <a:buSzPct val="75000"/>
              <a:buFont typeface="Wingdings" pitchFamily="2" charset="2"/>
              <a:buNone/>
              <a:defRPr lang="en-US" sz="1800" kern="1200" baseline="0" dirty="0" smtClean="0">
                <a:solidFill>
                  <a:schemeClr val="tx1">
                    <a:lumMod val="65000"/>
                    <a:lumOff val="35000"/>
                  </a:schemeClr>
                </a:solidFill>
                <a:latin typeface="+mn-lt"/>
                <a:ea typeface="+mn-ea"/>
                <a:cs typeface="+mn-cs"/>
              </a:defRPr>
            </a:lvl7pPr>
            <a:lvl8pPr marL="1830388" indent="-228600" algn="l" defTabSz="914400" rtl="0" eaLnBrk="1" latinLnBrk="0" hangingPunct="1">
              <a:spcBef>
                <a:spcPct val="20000"/>
              </a:spcBef>
              <a:buClr>
                <a:schemeClr val="accent1">
                  <a:lumMod val="60000"/>
                  <a:lumOff val="40000"/>
                </a:schemeClr>
              </a:buClr>
              <a:buSzPct val="75000"/>
              <a:buFont typeface="Wingdings" pitchFamily="2" charset="2"/>
              <a:buChar char=""/>
              <a:defRPr lang="en-US" sz="1800" kern="1200" baseline="0" dirty="0" smtClean="0">
                <a:solidFill>
                  <a:schemeClr val="tx1">
                    <a:lumMod val="65000"/>
                    <a:lumOff val="35000"/>
                  </a:schemeClr>
                </a:solidFill>
                <a:latin typeface="+mn-lt"/>
                <a:ea typeface="+mn-ea"/>
                <a:cs typeface="+mn-cs"/>
              </a:defRPr>
            </a:lvl8pPr>
            <a:lvl9pPr marL="2057400" indent="-228600" algn="l" defTabSz="914400" rtl="0" eaLnBrk="1" latinLnBrk="0" hangingPunct="1">
              <a:spcBef>
                <a:spcPct val="20000"/>
              </a:spcBef>
              <a:buClr>
                <a:schemeClr val="accent1"/>
              </a:buClr>
              <a:buSzPct val="75000"/>
              <a:buFont typeface="Wingdings" pitchFamily="2" charset="2"/>
              <a:buChar char=""/>
              <a:defRPr lang="en-US" sz="1800" kern="1200" baseline="0" dirty="0">
                <a:solidFill>
                  <a:schemeClr val="tx1">
                    <a:lumMod val="65000"/>
                    <a:lumOff val="35000"/>
                  </a:schemeClr>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600"/>
              </a:spcAft>
              <a:buClr>
                <a:srgbClr val="E57200"/>
              </a:buClr>
              <a:buSzPct val="100000"/>
              <a:buFont typeface="Arial"/>
              <a:buNone/>
              <a:tabLst/>
              <a:defRPr/>
            </a:pPr>
            <a:r>
              <a:rPr kumimoji="0" lang="en-US" sz="2400" b="1" i="0" u="none" strike="noStrike" kern="1200" cap="none" spc="0" normalizeH="0" baseline="0" noProof="0">
                <a:ln>
                  <a:noFill/>
                </a:ln>
                <a:solidFill>
                  <a:srgbClr val="A20067"/>
                </a:solidFill>
                <a:effectLst/>
                <a:uLnTx/>
                <a:uFillTx/>
                <a:latin typeface="Arial" panose="020B0604020202020204"/>
                <a:ea typeface="+mn-ea"/>
                <a:cs typeface="+mn-cs"/>
              </a:rPr>
              <a:t>Multiple Tissues</a:t>
            </a:r>
          </a:p>
        </p:txBody>
      </p:sp>
      <p:sp>
        <p:nvSpPr>
          <p:cNvPr id="11" name="Content Placeholder 3">
            <a:extLst>
              <a:ext uri="{FF2B5EF4-FFF2-40B4-BE49-F238E27FC236}">
                <a16:creationId xmlns:a16="http://schemas.microsoft.com/office/drawing/2014/main" id="{29F2DAB6-B22D-4403-AC2F-2324A8749D0B}"/>
              </a:ext>
            </a:extLst>
          </p:cNvPr>
          <p:cNvSpPr txBox="1">
            <a:spLocks/>
          </p:cNvSpPr>
          <p:nvPr/>
        </p:nvSpPr>
        <p:spPr>
          <a:xfrm>
            <a:off x="6229106" y="1364449"/>
            <a:ext cx="2636480" cy="457507"/>
          </a:xfrm>
          <a:prstGeom prst="rect">
            <a:avLst/>
          </a:prstGeom>
          <a:noFill/>
          <a:ln w="12700">
            <a:noFill/>
          </a:ln>
        </p:spPr>
        <p:txBody>
          <a:bodyPr vert="horz" lIns="91440" tIns="45720" rIns="91440" bIns="45720" rtlCol="0">
            <a:noAutofit/>
          </a:bodyPr>
          <a:lstStyle>
            <a:lvl1pPr marL="165100" indent="-165100" algn="l" defTabSz="914400" rtl="0" eaLnBrk="1" latinLnBrk="0" hangingPunct="1">
              <a:spcBef>
                <a:spcPts val="0"/>
              </a:spcBef>
              <a:spcAft>
                <a:spcPts val="1000"/>
              </a:spcAft>
              <a:buClr>
                <a:schemeClr val="accent3"/>
              </a:buClr>
              <a:buSzPct val="100000"/>
              <a:buFont typeface="Arial"/>
              <a:buChar char="•"/>
              <a:defRPr sz="2400" kern="1200">
                <a:solidFill>
                  <a:schemeClr val="tx1"/>
                </a:solidFill>
                <a:latin typeface="+mn-lt"/>
                <a:ea typeface="+mn-ea"/>
                <a:cs typeface="+mn-cs"/>
              </a:defRPr>
            </a:lvl1pPr>
            <a:lvl2pPr marL="344488" indent="-179388" algn="l" defTabSz="914400" rtl="0" eaLnBrk="1" latinLnBrk="0" hangingPunct="1">
              <a:spcBef>
                <a:spcPts val="0"/>
              </a:spcBef>
              <a:spcAft>
                <a:spcPts val="600"/>
              </a:spcAft>
              <a:buClr>
                <a:schemeClr val="accent1"/>
              </a:buClr>
              <a:buSzPct val="100000"/>
              <a:buFont typeface="Arial" panose="020B0604020202020204" pitchFamily="34" charset="0"/>
              <a:buChar char="•"/>
              <a:defRPr sz="2000" b="0" i="0" u="none" kern="1200">
                <a:solidFill>
                  <a:schemeClr val="tx1"/>
                </a:solidFill>
                <a:latin typeface="+mn-lt"/>
                <a:ea typeface="+mn-ea"/>
                <a:cs typeface="+mn-cs"/>
              </a:defRPr>
            </a:lvl2pPr>
            <a:lvl3pPr marL="509588" indent="-165100" algn="l" defTabSz="914400" rtl="0" eaLnBrk="1" latinLnBrk="0" hangingPunct="1">
              <a:spcBef>
                <a:spcPts val="0"/>
              </a:spcBef>
              <a:spcAft>
                <a:spcPts val="600"/>
              </a:spcAft>
              <a:buClr>
                <a:schemeClr val="accent2"/>
              </a:buClr>
              <a:buSzPct val="100000"/>
              <a:buFont typeface="Arial"/>
              <a:buChar char="•"/>
              <a:defRPr sz="1800" kern="1200">
                <a:solidFill>
                  <a:schemeClr val="tx1"/>
                </a:solidFill>
                <a:latin typeface="+mn-lt"/>
                <a:ea typeface="+mn-ea"/>
                <a:cs typeface="+mn-cs"/>
              </a:defRPr>
            </a:lvl3pPr>
            <a:lvl4pPr marL="688975" indent="-179388" algn="l" defTabSz="914400" rtl="0" eaLnBrk="1" latinLnBrk="0" hangingPunct="1">
              <a:spcBef>
                <a:spcPts val="0"/>
              </a:spcBef>
              <a:spcAft>
                <a:spcPts val="600"/>
              </a:spcAft>
              <a:buClr>
                <a:schemeClr val="bg2"/>
              </a:buClr>
              <a:buSzPct val="100000"/>
              <a:buFont typeface="Lucida Grande"/>
              <a:buChar char="-"/>
              <a:defRPr sz="1600" kern="1200">
                <a:solidFill>
                  <a:schemeClr val="tx1"/>
                </a:solidFill>
                <a:latin typeface="+mn-lt"/>
                <a:ea typeface="+mn-ea"/>
                <a:cs typeface="+mn-cs"/>
              </a:defRPr>
            </a:lvl4pPr>
            <a:lvl5pPr marL="854075" marR="0" indent="-165100" algn="l" defTabSz="914400" rtl="0" eaLnBrk="1" fontAlgn="auto" latinLnBrk="0" hangingPunct="1">
              <a:lnSpc>
                <a:spcPct val="100000"/>
              </a:lnSpc>
              <a:spcBef>
                <a:spcPts val="0"/>
              </a:spcBef>
              <a:spcAft>
                <a:spcPts val="600"/>
              </a:spcAft>
              <a:buClr>
                <a:schemeClr val="bg2"/>
              </a:buClr>
              <a:buSzPct val="100000"/>
              <a:buFont typeface="Arial"/>
              <a:buChar char="•"/>
              <a:tabLst/>
              <a:defRPr sz="1600" kern="1200" baseline="0">
                <a:solidFill>
                  <a:schemeClr val="tx1"/>
                </a:solidFill>
                <a:latin typeface="+mn-lt"/>
                <a:ea typeface="+mn-ea"/>
                <a:cs typeface="+mn-cs"/>
              </a:defRPr>
            </a:lvl5pPr>
            <a:lvl6pPr marL="860425" indent="0" algn="l" defTabSz="914400" rtl="0" eaLnBrk="1" latinLnBrk="0" hangingPunct="1">
              <a:spcBef>
                <a:spcPct val="20000"/>
              </a:spcBef>
              <a:buClr>
                <a:schemeClr val="tx2"/>
              </a:buClr>
              <a:buSzPct val="75000"/>
              <a:buFont typeface="Arial"/>
              <a:buNone/>
              <a:defRPr lang="en-US" sz="1600" kern="1200" baseline="0" dirty="0" smtClean="0">
                <a:solidFill>
                  <a:schemeClr val="tx1"/>
                </a:solidFill>
                <a:latin typeface="+mn-lt"/>
                <a:ea typeface="+mn-ea"/>
                <a:cs typeface="+mn-cs"/>
              </a:defRPr>
            </a:lvl6pPr>
            <a:lvl7pPr marL="1374775" indent="0" algn="l" defTabSz="914400" rtl="0" eaLnBrk="1" latinLnBrk="0" hangingPunct="1">
              <a:spcBef>
                <a:spcPct val="20000"/>
              </a:spcBef>
              <a:buClr>
                <a:schemeClr val="accent1"/>
              </a:buClr>
              <a:buSzPct val="75000"/>
              <a:buFont typeface="Wingdings" pitchFamily="2" charset="2"/>
              <a:buNone/>
              <a:defRPr lang="en-US" sz="1800" kern="1200" baseline="0" dirty="0" smtClean="0">
                <a:solidFill>
                  <a:schemeClr val="tx1">
                    <a:lumMod val="65000"/>
                    <a:lumOff val="35000"/>
                  </a:schemeClr>
                </a:solidFill>
                <a:latin typeface="+mn-lt"/>
                <a:ea typeface="+mn-ea"/>
                <a:cs typeface="+mn-cs"/>
              </a:defRPr>
            </a:lvl7pPr>
            <a:lvl8pPr marL="1830388" indent="-228600" algn="l" defTabSz="914400" rtl="0" eaLnBrk="1" latinLnBrk="0" hangingPunct="1">
              <a:spcBef>
                <a:spcPct val="20000"/>
              </a:spcBef>
              <a:buClr>
                <a:schemeClr val="accent1">
                  <a:lumMod val="60000"/>
                  <a:lumOff val="40000"/>
                </a:schemeClr>
              </a:buClr>
              <a:buSzPct val="75000"/>
              <a:buFont typeface="Wingdings" pitchFamily="2" charset="2"/>
              <a:buChar char=""/>
              <a:defRPr lang="en-US" sz="1800" kern="1200" baseline="0" dirty="0" smtClean="0">
                <a:solidFill>
                  <a:schemeClr val="tx1">
                    <a:lumMod val="65000"/>
                    <a:lumOff val="35000"/>
                  </a:schemeClr>
                </a:solidFill>
                <a:latin typeface="+mn-lt"/>
                <a:ea typeface="+mn-ea"/>
                <a:cs typeface="+mn-cs"/>
              </a:defRPr>
            </a:lvl8pPr>
            <a:lvl9pPr marL="2057400" indent="-228600" algn="l" defTabSz="914400" rtl="0" eaLnBrk="1" latinLnBrk="0" hangingPunct="1">
              <a:spcBef>
                <a:spcPct val="20000"/>
              </a:spcBef>
              <a:buClr>
                <a:schemeClr val="accent1"/>
              </a:buClr>
              <a:buSzPct val="75000"/>
              <a:buFont typeface="Wingdings" pitchFamily="2" charset="2"/>
              <a:buChar char=""/>
              <a:defRPr lang="en-US" sz="1800" kern="1200" baseline="0" dirty="0">
                <a:solidFill>
                  <a:schemeClr val="tx1">
                    <a:lumMod val="65000"/>
                    <a:lumOff val="35000"/>
                  </a:schemeClr>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600"/>
              </a:spcAft>
              <a:buClr>
                <a:srgbClr val="E57200"/>
              </a:buClr>
              <a:buSzPct val="100000"/>
              <a:buFont typeface="Arial"/>
              <a:buNone/>
              <a:tabLst/>
              <a:defRPr/>
            </a:pPr>
            <a:r>
              <a:rPr kumimoji="0" lang="en-US" sz="2400" b="1" i="0" u="none" strike="noStrike" kern="1200" cap="none" spc="0" normalizeH="0" baseline="0" noProof="0">
                <a:ln>
                  <a:noFill/>
                </a:ln>
                <a:solidFill>
                  <a:srgbClr val="A20067"/>
                </a:solidFill>
                <a:effectLst/>
                <a:uLnTx/>
                <a:uFillTx/>
                <a:latin typeface="Arial" panose="020B0604020202020204"/>
                <a:ea typeface="+mn-ea"/>
                <a:cs typeface="+mn-cs"/>
              </a:rPr>
              <a:t>Multiple Ligands</a:t>
            </a:r>
          </a:p>
        </p:txBody>
      </p:sp>
      <p:grpSp>
        <p:nvGrpSpPr>
          <p:cNvPr id="12" name="Group 11">
            <a:extLst>
              <a:ext uri="{FF2B5EF4-FFF2-40B4-BE49-F238E27FC236}">
                <a16:creationId xmlns:a16="http://schemas.microsoft.com/office/drawing/2014/main" id="{43B0B743-9691-4FCB-8078-1FAB7C46ADF1}"/>
              </a:ext>
            </a:extLst>
          </p:cNvPr>
          <p:cNvGrpSpPr/>
          <p:nvPr/>
        </p:nvGrpSpPr>
        <p:grpSpPr>
          <a:xfrm>
            <a:off x="6618365" y="3642788"/>
            <a:ext cx="1544901" cy="233202"/>
            <a:chOff x="7009152" y="3824855"/>
            <a:chExt cx="1544901" cy="233202"/>
          </a:xfrm>
        </p:grpSpPr>
        <p:pic>
          <p:nvPicPr>
            <p:cNvPr id="13" name="Graphic 12">
              <a:extLst>
                <a:ext uri="{FF2B5EF4-FFF2-40B4-BE49-F238E27FC236}">
                  <a16:creationId xmlns:a16="http://schemas.microsoft.com/office/drawing/2014/main" id="{46079B11-685D-436B-873F-472283385DF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69419" y="3824855"/>
              <a:ext cx="984634" cy="233202"/>
            </a:xfrm>
            <a:prstGeom prst="rect">
              <a:avLst/>
            </a:prstGeom>
          </p:spPr>
        </p:pic>
        <p:pic>
          <p:nvPicPr>
            <p:cNvPr id="14" name="Graphic 13">
              <a:extLst>
                <a:ext uri="{FF2B5EF4-FFF2-40B4-BE49-F238E27FC236}">
                  <a16:creationId xmlns:a16="http://schemas.microsoft.com/office/drawing/2014/main" id="{9AF7FE73-083F-43A0-A538-152615BEB5D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009152" y="3824855"/>
              <a:ext cx="595963" cy="233202"/>
            </a:xfrm>
            <a:prstGeom prst="rect">
              <a:avLst/>
            </a:prstGeom>
          </p:spPr>
        </p:pic>
      </p:grpSp>
      <p:grpSp>
        <p:nvGrpSpPr>
          <p:cNvPr id="15" name="Group 14">
            <a:extLst>
              <a:ext uri="{FF2B5EF4-FFF2-40B4-BE49-F238E27FC236}">
                <a16:creationId xmlns:a16="http://schemas.microsoft.com/office/drawing/2014/main" id="{D991C911-E1EE-4F90-8AAC-046E3AD95BAE}"/>
              </a:ext>
            </a:extLst>
          </p:cNvPr>
          <p:cNvGrpSpPr/>
          <p:nvPr/>
        </p:nvGrpSpPr>
        <p:grpSpPr>
          <a:xfrm>
            <a:off x="6742485" y="2480080"/>
            <a:ext cx="1435305" cy="621874"/>
            <a:chOff x="6958129" y="2013548"/>
            <a:chExt cx="1435305" cy="621874"/>
          </a:xfrm>
        </p:grpSpPr>
        <p:pic>
          <p:nvPicPr>
            <p:cNvPr id="16" name="Graphic 15">
              <a:extLst>
                <a:ext uri="{FF2B5EF4-FFF2-40B4-BE49-F238E27FC236}">
                  <a16:creationId xmlns:a16="http://schemas.microsoft.com/office/drawing/2014/main" id="{A8620300-C86A-455C-8DD6-65621B03D81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6958129" y="2013548"/>
              <a:ext cx="466406" cy="621874"/>
            </a:xfrm>
            <a:prstGeom prst="rect">
              <a:avLst/>
            </a:prstGeom>
          </p:spPr>
        </p:pic>
        <p:pic>
          <p:nvPicPr>
            <p:cNvPr id="17" name="Graphic 16">
              <a:extLst>
                <a:ext uri="{FF2B5EF4-FFF2-40B4-BE49-F238E27FC236}">
                  <a16:creationId xmlns:a16="http://schemas.microsoft.com/office/drawing/2014/main" id="{9F1E3DB9-072A-4FDB-944C-509ED1D3FA6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408800" y="2291895"/>
              <a:ext cx="984634" cy="233202"/>
            </a:xfrm>
            <a:prstGeom prst="rect">
              <a:avLst/>
            </a:prstGeom>
          </p:spPr>
        </p:pic>
      </p:grpSp>
      <p:grpSp>
        <p:nvGrpSpPr>
          <p:cNvPr id="18" name="Group 17">
            <a:extLst>
              <a:ext uri="{FF2B5EF4-FFF2-40B4-BE49-F238E27FC236}">
                <a16:creationId xmlns:a16="http://schemas.microsoft.com/office/drawing/2014/main" id="{A484F37E-BE6B-4A7E-852C-CA7D3F6D1FFF}"/>
              </a:ext>
            </a:extLst>
          </p:cNvPr>
          <p:cNvGrpSpPr/>
          <p:nvPr/>
        </p:nvGrpSpPr>
        <p:grpSpPr>
          <a:xfrm>
            <a:off x="6846569" y="5411927"/>
            <a:ext cx="1379129" cy="417243"/>
            <a:chOff x="6970690" y="5061190"/>
            <a:chExt cx="1379129" cy="417243"/>
          </a:xfrm>
        </p:grpSpPr>
        <p:pic>
          <p:nvPicPr>
            <p:cNvPr id="19" name="Graphic 18">
              <a:extLst>
                <a:ext uri="{FF2B5EF4-FFF2-40B4-BE49-F238E27FC236}">
                  <a16:creationId xmlns:a16="http://schemas.microsoft.com/office/drawing/2014/main" id="{F5CC2C10-1CD0-4E88-B988-E1BD9D114F3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65185" y="5245231"/>
              <a:ext cx="984634" cy="233202"/>
            </a:xfrm>
            <a:prstGeom prst="rect">
              <a:avLst/>
            </a:prstGeom>
          </p:spPr>
        </p:pic>
        <p:pic>
          <p:nvPicPr>
            <p:cNvPr id="20" name="Graphic 19">
              <a:extLst>
                <a:ext uri="{FF2B5EF4-FFF2-40B4-BE49-F238E27FC236}">
                  <a16:creationId xmlns:a16="http://schemas.microsoft.com/office/drawing/2014/main" id="{52B83F8F-7DAB-4E77-85A6-4C25FDD353A5}"/>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rot="20005054">
              <a:off x="6970690" y="5061190"/>
              <a:ext cx="418878" cy="325794"/>
            </a:xfrm>
            <a:prstGeom prst="rect">
              <a:avLst/>
            </a:prstGeom>
          </p:spPr>
        </p:pic>
      </p:grpSp>
      <p:grpSp>
        <p:nvGrpSpPr>
          <p:cNvPr id="49" name="Group 48">
            <a:extLst>
              <a:ext uri="{FF2B5EF4-FFF2-40B4-BE49-F238E27FC236}">
                <a16:creationId xmlns:a16="http://schemas.microsoft.com/office/drawing/2014/main" id="{9FCDBAD9-E2AF-401C-A1FF-AA8A8DFA4E2E}"/>
              </a:ext>
            </a:extLst>
          </p:cNvPr>
          <p:cNvGrpSpPr/>
          <p:nvPr/>
        </p:nvGrpSpPr>
        <p:grpSpPr>
          <a:xfrm>
            <a:off x="6333216" y="4271226"/>
            <a:ext cx="1906575" cy="838624"/>
            <a:chOff x="6238094" y="4102906"/>
            <a:chExt cx="1906575" cy="838624"/>
          </a:xfrm>
        </p:grpSpPr>
        <p:pic>
          <p:nvPicPr>
            <p:cNvPr id="50" name="Graphic 49">
              <a:extLst>
                <a:ext uri="{FF2B5EF4-FFF2-40B4-BE49-F238E27FC236}">
                  <a16:creationId xmlns:a16="http://schemas.microsoft.com/office/drawing/2014/main" id="{58034FA6-47CD-4E11-8174-14C635FF4415}"/>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rot="250333">
              <a:off x="7038569" y="4709637"/>
              <a:ext cx="265884" cy="37984"/>
            </a:xfrm>
            <a:prstGeom prst="rect">
              <a:avLst/>
            </a:prstGeom>
          </p:spPr>
        </p:pic>
        <p:grpSp>
          <p:nvGrpSpPr>
            <p:cNvPr id="51" name="Group 50">
              <a:extLst>
                <a:ext uri="{FF2B5EF4-FFF2-40B4-BE49-F238E27FC236}">
                  <a16:creationId xmlns:a16="http://schemas.microsoft.com/office/drawing/2014/main" id="{3DD92A70-BD36-424A-BD2A-5055E35E210F}"/>
                </a:ext>
              </a:extLst>
            </p:cNvPr>
            <p:cNvGrpSpPr/>
            <p:nvPr/>
          </p:nvGrpSpPr>
          <p:grpSpPr>
            <a:xfrm>
              <a:off x="6238094" y="4102906"/>
              <a:ext cx="1906575" cy="838624"/>
              <a:chOff x="6238094" y="4102906"/>
              <a:chExt cx="1906575" cy="838624"/>
            </a:xfrm>
          </p:grpSpPr>
          <p:pic>
            <p:nvPicPr>
              <p:cNvPr id="52" name="Graphic 51">
                <a:extLst>
                  <a:ext uri="{FF2B5EF4-FFF2-40B4-BE49-F238E27FC236}">
                    <a16:creationId xmlns:a16="http://schemas.microsoft.com/office/drawing/2014/main" id="{4B7F8E09-72EA-4A6F-8D92-81C5BB139274}"/>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rot="16200000">
                <a:off x="6284659" y="4056341"/>
                <a:ext cx="745045" cy="838175"/>
              </a:xfrm>
              <a:prstGeom prst="rect">
                <a:avLst/>
              </a:prstGeom>
            </p:spPr>
          </p:pic>
          <p:pic>
            <p:nvPicPr>
              <p:cNvPr id="53" name="Picture 17">
                <a:extLst>
                  <a:ext uri="{FF2B5EF4-FFF2-40B4-BE49-F238E27FC236}">
                    <a16:creationId xmlns:a16="http://schemas.microsoft.com/office/drawing/2014/main" id="{E458E5A3-658C-44C1-8F13-181DFF23D462}"/>
                  </a:ext>
                </a:extLst>
              </p:cNvPr>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rcRect/>
              <a:stretch/>
            </p:blipFill>
            <p:spPr>
              <a:xfrm rot="5366624" flipV="1">
                <a:off x="7602638" y="4399499"/>
                <a:ext cx="246051" cy="838011"/>
              </a:xfrm>
              <a:prstGeom prst="rect">
                <a:avLst/>
              </a:prstGeom>
              <a:effectLst/>
            </p:spPr>
          </p:pic>
        </p:grpSp>
      </p:grpSp>
      <p:grpSp>
        <p:nvGrpSpPr>
          <p:cNvPr id="55" name="Group 54">
            <a:extLst>
              <a:ext uri="{FF2B5EF4-FFF2-40B4-BE49-F238E27FC236}">
                <a16:creationId xmlns:a16="http://schemas.microsoft.com/office/drawing/2014/main" id="{DB4C0FC4-2D58-F7D9-AE98-938481BB7A29}"/>
              </a:ext>
            </a:extLst>
          </p:cNvPr>
          <p:cNvGrpSpPr/>
          <p:nvPr/>
        </p:nvGrpSpPr>
        <p:grpSpPr>
          <a:xfrm>
            <a:off x="8844432" y="1870752"/>
            <a:ext cx="2231641" cy="4428951"/>
            <a:chOff x="3652192" y="1829438"/>
            <a:chExt cx="2231641" cy="4428951"/>
          </a:xfrm>
        </p:grpSpPr>
        <p:pic>
          <p:nvPicPr>
            <p:cNvPr id="4" name="Graphic 3">
              <a:extLst>
                <a:ext uri="{FF2B5EF4-FFF2-40B4-BE49-F238E27FC236}">
                  <a16:creationId xmlns:a16="http://schemas.microsoft.com/office/drawing/2014/main" id="{32D8129B-3E31-4522-8E84-644C61C9E344}"/>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3749171" y="4943944"/>
              <a:ext cx="836763" cy="674059"/>
            </a:xfrm>
            <a:prstGeom prst="rect">
              <a:avLst/>
            </a:prstGeom>
          </p:spPr>
        </p:pic>
        <p:pic>
          <p:nvPicPr>
            <p:cNvPr id="21" name="Graphic 20">
              <a:extLst>
                <a:ext uri="{FF2B5EF4-FFF2-40B4-BE49-F238E27FC236}">
                  <a16:creationId xmlns:a16="http://schemas.microsoft.com/office/drawing/2014/main" id="{C2AC3244-CF5A-41FF-9B4A-2EA88563E9ED}"/>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3652192" y="1882726"/>
              <a:ext cx="1536622" cy="1288050"/>
            </a:xfrm>
            <a:prstGeom prst="rect">
              <a:avLst/>
            </a:prstGeom>
          </p:spPr>
        </p:pic>
        <p:pic>
          <p:nvPicPr>
            <p:cNvPr id="22" name="Graphic 21">
              <a:extLst>
                <a:ext uri="{FF2B5EF4-FFF2-40B4-BE49-F238E27FC236}">
                  <a16:creationId xmlns:a16="http://schemas.microsoft.com/office/drawing/2014/main" id="{F355380B-EC55-4C4E-AADA-A383D6831006}"/>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3955301" y="2386421"/>
              <a:ext cx="475090" cy="367115"/>
            </a:xfrm>
            <a:prstGeom prst="rect">
              <a:avLst/>
            </a:prstGeom>
          </p:spPr>
        </p:pic>
        <p:pic>
          <p:nvPicPr>
            <p:cNvPr id="23" name="Graphic 22">
              <a:extLst>
                <a:ext uri="{FF2B5EF4-FFF2-40B4-BE49-F238E27FC236}">
                  <a16:creationId xmlns:a16="http://schemas.microsoft.com/office/drawing/2014/main" id="{B409ECCF-4FC8-4C17-9123-AFDEC392DCB3}"/>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5004599" y="2087265"/>
              <a:ext cx="699608" cy="699608"/>
            </a:xfrm>
            <a:prstGeom prst="rect">
              <a:avLst/>
            </a:prstGeom>
          </p:spPr>
        </p:pic>
        <p:sp>
          <p:nvSpPr>
            <p:cNvPr id="24" name="TextBox 23">
              <a:extLst>
                <a:ext uri="{FF2B5EF4-FFF2-40B4-BE49-F238E27FC236}">
                  <a16:creationId xmlns:a16="http://schemas.microsoft.com/office/drawing/2014/main" id="{37C416F1-9972-4FB5-9D01-27BAA203CB2E}"/>
                </a:ext>
              </a:extLst>
            </p:cNvPr>
            <p:cNvSpPr txBox="1"/>
            <p:nvPr/>
          </p:nvSpPr>
          <p:spPr>
            <a:xfrm>
              <a:off x="3839133" y="1924187"/>
              <a:ext cx="1116011" cy="2462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50" normalizeH="0" baseline="0" noProof="0">
                  <a:ln>
                    <a:noFill/>
                  </a:ln>
                  <a:solidFill>
                    <a:srgbClr val="53565A"/>
                  </a:solidFill>
                  <a:effectLst/>
                  <a:uLnTx/>
                  <a:uFillTx/>
                  <a:latin typeface="Arial" panose="020B0604020202020204"/>
                  <a:ea typeface="+mn-ea"/>
                  <a:cs typeface="+mn-cs"/>
                </a:rPr>
                <a:t>HEPATOCYTE</a:t>
              </a:r>
            </a:p>
          </p:txBody>
        </p:sp>
        <p:sp>
          <p:nvSpPr>
            <p:cNvPr id="25" name="TextBox 24">
              <a:extLst>
                <a:ext uri="{FF2B5EF4-FFF2-40B4-BE49-F238E27FC236}">
                  <a16:creationId xmlns:a16="http://schemas.microsoft.com/office/drawing/2014/main" id="{93AA991D-4F98-4309-B5E7-BA7BEEFEAAC6}"/>
                </a:ext>
              </a:extLst>
            </p:cNvPr>
            <p:cNvSpPr txBox="1"/>
            <p:nvPr/>
          </p:nvSpPr>
          <p:spPr>
            <a:xfrm>
              <a:off x="5248723" y="1829438"/>
              <a:ext cx="572593"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50" normalizeH="0" baseline="0" noProof="0">
                  <a:ln>
                    <a:noFill/>
                  </a:ln>
                  <a:solidFill>
                    <a:srgbClr val="53565A"/>
                  </a:solidFill>
                  <a:effectLst/>
                  <a:uLnTx/>
                  <a:uFillTx/>
                  <a:latin typeface="Arial" panose="020B0604020202020204"/>
                  <a:ea typeface="+mn-ea"/>
                  <a:cs typeface="+mn-cs"/>
                </a:rPr>
                <a:t>ASGR</a:t>
              </a:r>
            </a:p>
          </p:txBody>
        </p:sp>
        <p:sp>
          <p:nvSpPr>
            <p:cNvPr id="26" name="TextBox 25">
              <a:extLst>
                <a:ext uri="{FF2B5EF4-FFF2-40B4-BE49-F238E27FC236}">
                  <a16:creationId xmlns:a16="http://schemas.microsoft.com/office/drawing/2014/main" id="{A028596B-4D5C-4347-AC02-917E72B7BF80}"/>
                </a:ext>
              </a:extLst>
            </p:cNvPr>
            <p:cNvSpPr txBox="1"/>
            <p:nvPr/>
          </p:nvSpPr>
          <p:spPr>
            <a:xfrm>
              <a:off x="5248723" y="3405169"/>
              <a:ext cx="635110"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50" normalizeH="0" baseline="0" noProof="0">
                  <a:ln>
                    <a:noFill/>
                  </a:ln>
                  <a:solidFill>
                    <a:srgbClr val="53565A"/>
                  </a:solidFill>
                  <a:effectLst/>
                  <a:uLnTx/>
                  <a:uFillTx/>
                  <a:latin typeface="Arial" panose="020B0604020202020204"/>
                  <a:ea typeface="+mn-ea"/>
                  <a:cs typeface="+mn-cs"/>
                </a:rPr>
                <a:t>GLP1R</a:t>
              </a:r>
            </a:p>
          </p:txBody>
        </p:sp>
        <p:sp>
          <p:nvSpPr>
            <p:cNvPr id="27" name="TextBox 26">
              <a:extLst>
                <a:ext uri="{FF2B5EF4-FFF2-40B4-BE49-F238E27FC236}">
                  <a16:creationId xmlns:a16="http://schemas.microsoft.com/office/drawing/2014/main" id="{5680A55B-29C1-40E9-800C-9D0BA18C918D}"/>
                </a:ext>
              </a:extLst>
            </p:cNvPr>
            <p:cNvSpPr txBox="1"/>
            <p:nvPr/>
          </p:nvSpPr>
          <p:spPr>
            <a:xfrm>
              <a:off x="5291202" y="4785926"/>
              <a:ext cx="487634"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50" normalizeH="0" baseline="0" noProof="0">
                  <a:ln>
                    <a:noFill/>
                  </a:ln>
                  <a:solidFill>
                    <a:srgbClr val="53565A"/>
                  </a:solidFill>
                  <a:effectLst/>
                  <a:uLnTx/>
                  <a:uFillTx/>
                  <a:latin typeface="Arial" panose="020B0604020202020204"/>
                  <a:ea typeface="+mn-ea"/>
                  <a:cs typeface="+mn-cs"/>
                </a:rPr>
                <a:t>TfR1</a:t>
              </a:r>
            </a:p>
          </p:txBody>
        </p:sp>
        <p:pic>
          <p:nvPicPr>
            <p:cNvPr id="28" name="Picture 17">
              <a:extLst>
                <a:ext uri="{FF2B5EF4-FFF2-40B4-BE49-F238E27FC236}">
                  <a16:creationId xmlns:a16="http://schemas.microsoft.com/office/drawing/2014/main" id="{3A1CCCD8-1B98-4C96-8CCD-B8849560BA19}"/>
                </a:ext>
              </a:extLst>
            </p:cNvPr>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rcRect/>
            <a:stretch/>
          </p:blipFill>
          <p:spPr>
            <a:xfrm rot="15849073">
              <a:off x="4736710" y="2741071"/>
              <a:ext cx="120489" cy="410362"/>
            </a:xfrm>
            <a:prstGeom prst="rect">
              <a:avLst/>
            </a:prstGeom>
            <a:effectLst/>
          </p:spPr>
        </p:pic>
        <p:grpSp>
          <p:nvGrpSpPr>
            <p:cNvPr id="29" name="Group 28">
              <a:extLst>
                <a:ext uri="{FF2B5EF4-FFF2-40B4-BE49-F238E27FC236}">
                  <a16:creationId xmlns:a16="http://schemas.microsoft.com/office/drawing/2014/main" id="{C7CC19B1-36DF-42EC-A6C5-1DD2CF406714}"/>
                </a:ext>
              </a:extLst>
            </p:cNvPr>
            <p:cNvGrpSpPr/>
            <p:nvPr/>
          </p:nvGrpSpPr>
          <p:grpSpPr>
            <a:xfrm>
              <a:off x="3652192" y="3271470"/>
              <a:ext cx="1927688" cy="1288050"/>
              <a:chOff x="3749318" y="3640231"/>
              <a:chExt cx="1927688" cy="1288050"/>
            </a:xfrm>
          </p:grpSpPr>
          <p:pic>
            <p:nvPicPr>
              <p:cNvPr id="30" name="Graphic 29">
                <a:extLst>
                  <a:ext uri="{FF2B5EF4-FFF2-40B4-BE49-F238E27FC236}">
                    <a16:creationId xmlns:a16="http://schemas.microsoft.com/office/drawing/2014/main" id="{F53FEABE-8931-4F09-AE61-393579D34832}"/>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3749318" y="3640231"/>
                <a:ext cx="1536622" cy="1288050"/>
              </a:xfrm>
              <a:prstGeom prst="rect">
                <a:avLst/>
              </a:prstGeom>
            </p:spPr>
          </p:pic>
          <p:sp>
            <p:nvSpPr>
              <p:cNvPr id="31" name="TextBox 30">
                <a:extLst>
                  <a:ext uri="{FF2B5EF4-FFF2-40B4-BE49-F238E27FC236}">
                    <a16:creationId xmlns:a16="http://schemas.microsoft.com/office/drawing/2014/main" id="{8E05FF0F-DA96-4DD0-9F23-2E1156A51ED7}"/>
                  </a:ext>
                </a:extLst>
              </p:cNvPr>
              <p:cNvSpPr txBox="1"/>
              <p:nvPr/>
            </p:nvSpPr>
            <p:spPr>
              <a:xfrm>
                <a:off x="3920406" y="3681967"/>
                <a:ext cx="1021433" cy="2462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50" normalizeH="0" baseline="0" noProof="0">
                    <a:ln>
                      <a:noFill/>
                    </a:ln>
                    <a:solidFill>
                      <a:srgbClr val="53565A"/>
                    </a:solidFill>
                    <a:effectLst/>
                    <a:uLnTx/>
                    <a:uFillTx/>
                    <a:latin typeface="Arial" panose="020B0604020202020204"/>
                    <a:ea typeface="+mn-ea"/>
                    <a:cs typeface="+mn-cs"/>
                  </a:rPr>
                  <a:t>BETA CELLS</a:t>
                </a:r>
              </a:p>
            </p:txBody>
          </p:sp>
          <p:pic>
            <p:nvPicPr>
              <p:cNvPr id="32" name="Graphic 31">
                <a:extLst>
                  <a:ext uri="{FF2B5EF4-FFF2-40B4-BE49-F238E27FC236}">
                    <a16:creationId xmlns:a16="http://schemas.microsoft.com/office/drawing/2014/main" id="{D38AD467-021A-4FD9-B04E-133837DB4EBA}"/>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4977398" y="3997764"/>
                <a:ext cx="699608" cy="621873"/>
              </a:xfrm>
              <a:prstGeom prst="rect">
                <a:avLst/>
              </a:prstGeom>
            </p:spPr>
          </p:pic>
          <p:pic>
            <p:nvPicPr>
              <p:cNvPr id="33" name="Graphic 32">
                <a:extLst>
                  <a:ext uri="{FF2B5EF4-FFF2-40B4-BE49-F238E27FC236}">
                    <a16:creationId xmlns:a16="http://schemas.microsoft.com/office/drawing/2014/main" id="{73C67F5F-4ED0-4818-91B2-9D1B33B319C2}"/>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4052427" y="4139021"/>
                <a:ext cx="475090" cy="367115"/>
              </a:xfrm>
              <a:prstGeom prst="rect">
                <a:avLst/>
              </a:prstGeom>
            </p:spPr>
          </p:pic>
          <p:pic>
            <p:nvPicPr>
              <p:cNvPr id="34" name="Picture 17">
                <a:extLst>
                  <a:ext uri="{FF2B5EF4-FFF2-40B4-BE49-F238E27FC236}">
                    <a16:creationId xmlns:a16="http://schemas.microsoft.com/office/drawing/2014/main" id="{112C5715-4444-4EC9-AA27-68B2787D8C2B}"/>
                  </a:ext>
                </a:extLst>
              </p:cNvPr>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rcRect/>
              <a:stretch/>
            </p:blipFill>
            <p:spPr>
              <a:xfrm rot="15849073">
                <a:off x="4709218" y="4470567"/>
                <a:ext cx="120489" cy="410362"/>
              </a:xfrm>
              <a:prstGeom prst="rect">
                <a:avLst/>
              </a:prstGeom>
              <a:effectLst/>
            </p:spPr>
          </p:pic>
        </p:grpSp>
        <p:pic>
          <p:nvPicPr>
            <p:cNvPr id="35" name="Graphic 34">
              <a:extLst>
                <a:ext uri="{FF2B5EF4-FFF2-40B4-BE49-F238E27FC236}">
                  <a16:creationId xmlns:a16="http://schemas.microsoft.com/office/drawing/2014/main" id="{1964B5D9-8990-413D-8577-2B017198AA98}"/>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4933144" y="5032147"/>
              <a:ext cx="751431" cy="518229"/>
            </a:xfrm>
            <a:prstGeom prst="rect">
              <a:avLst/>
            </a:prstGeom>
          </p:spPr>
        </p:pic>
        <p:pic>
          <p:nvPicPr>
            <p:cNvPr id="36" name="Graphic 35">
              <a:extLst>
                <a:ext uri="{FF2B5EF4-FFF2-40B4-BE49-F238E27FC236}">
                  <a16:creationId xmlns:a16="http://schemas.microsoft.com/office/drawing/2014/main" id="{4D42F653-DE8C-4C95-BAAD-6D7AB6AB2B2B}"/>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rcRect/>
            <a:stretch/>
          </p:blipFill>
          <p:spPr>
            <a:xfrm>
              <a:off x="3652192" y="4623940"/>
              <a:ext cx="1536622" cy="1634449"/>
            </a:xfrm>
            <a:prstGeom prst="rect">
              <a:avLst/>
            </a:prstGeom>
          </p:spPr>
        </p:pic>
        <p:sp>
          <p:nvSpPr>
            <p:cNvPr id="37" name="TextBox 36">
              <a:extLst>
                <a:ext uri="{FF2B5EF4-FFF2-40B4-BE49-F238E27FC236}">
                  <a16:creationId xmlns:a16="http://schemas.microsoft.com/office/drawing/2014/main" id="{5C8593B5-ED02-4E62-A37D-7060009680D2}"/>
                </a:ext>
              </a:extLst>
            </p:cNvPr>
            <p:cNvSpPr txBox="1"/>
            <p:nvPr/>
          </p:nvSpPr>
          <p:spPr>
            <a:xfrm>
              <a:off x="3748276" y="4717320"/>
              <a:ext cx="1306768" cy="2462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50" normalizeH="0" baseline="0" noProof="0">
                  <a:ln>
                    <a:noFill/>
                  </a:ln>
                  <a:solidFill>
                    <a:srgbClr val="53565A"/>
                  </a:solidFill>
                  <a:effectLst/>
                  <a:uLnTx/>
                  <a:uFillTx/>
                  <a:latin typeface="Arial" panose="020B0604020202020204"/>
                  <a:ea typeface="+mn-ea"/>
                  <a:cs typeface="+mn-cs"/>
                </a:rPr>
                <a:t>MUSCLE, HEART</a:t>
              </a:r>
            </a:p>
          </p:txBody>
        </p:sp>
        <p:pic>
          <p:nvPicPr>
            <p:cNvPr id="38" name="Graphic 37">
              <a:extLst>
                <a:ext uri="{FF2B5EF4-FFF2-40B4-BE49-F238E27FC236}">
                  <a16:creationId xmlns:a16="http://schemas.microsoft.com/office/drawing/2014/main" id="{33AE64CA-3E55-46A0-B221-50A8A7D03FCA}"/>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3955301" y="5131935"/>
              <a:ext cx="475090" cy="367115"/>
            </a:xfrm>
            <a:prstGeom prst="rect">
              <a:avLst/>
            </a:prstGeom>
          </p:spPr>
        </p:pic>
        <p:pic>
          <p:nvPicPr>
            <p:cNvPr id="39" name="Picture 17">
              <a:extLst>
                <a:ext uri="{FF2B5EF4-FFF2-40B4-BE49-F238E27FC236}">
                  <a16:creationId xmlns:a16="http://schemas.microsoft.com/office/drawing/2014/main" id="{1B23093C-5689-4EFE-A2F7-C5CB63064EC3}"/>
                </a:ext>
              </a:extLst>
            </p:cNvPr>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rcRect/>
            <a:stretch/>
          </p:blipFill>
          <p:spPr>
            <a:xfrm rot="15849073">
              <a:off x="4625792" y="5480700"/>
              <a:ext cx="120489" cy="410362"/>
            </a:xfrm>
            <a:prstGeom prst="rect">
              <a:avLst/>
            </a:prstGeom>
            <a:effectLst/>
          </p:spPr>
        </p:pic>
        <p:grpSp>
          <p:nvGrpSpPr>
            <p:cNvPr id="40" name="Group 39">
              <a:extLst>
                <a:ext uri="{FF2B5EF4-FFF2-40B4-BE49-F238E27FC236}">
                  <a16:creationId xmlns:a16="http://schemas.microsoft.com/office/drawing/2014/main" id="{FF034AA8-3C83-40DD-AC78-8CE7BB550805}"/>
                </a:ext>
              </a:extLst>
            </p:cNvPr>
            <p:cNvGrpSpPr/>
            <p:nvPr/>
          </p:nvGrpSpPr>
          <p:grpSpPr>
            <a:xfrm>
              <a:off x="4059311" y="2207539"/>
              <a:ext cx="998350" cy="842374"/>
              <a:chOff x="4315660" y="2207539"/>
              <a:chExt cx="998350" cy="842374"/>
            </a:xfrm>
          </p:grpSpPr>
          <p:sp>
            <p:nvSpPr>
              <p:cNvPr id="41" name="Arc 40">
                <a:extLst>
                  <a:ext uri="{FF2B5EF4-FFF2-40B4-BE49-F238E27FC236}">
                    <a16:creationId xmlns:a16="http://schemas.microsoft.com/office/drawing/2014/main" id="{EE7E3CCE-618A-442F-87A4-BECDAEDA6C59}"/>
                  </a:ext>
                </a:extLst>
              </p:cNvPr>
              <p:cNvSpPr/>
              <p:nvPr/>
            </p:nvSpPr>
            <p:spPr>
              <a:xfrm>
                <a:off x="4616686" y="2207539"/>
                <a:ext cx="697324" cy="697324"/>
              </a:xfrm>
              <a:prstGeom prst="arc">
                <a:avLst>
                  <a:gd name="adj1" fmla="val 14100423"/>
                  <a:gd name="adj2" fmla="val 19258982"/>
                </a:avLst>
              </a:prstGeom>
              <a:ln w="12700">
                <a:gradFill flip="none" rotWithShape="1">
                  <a:gsLst>
                    <a:gs pos="0">
                      <a:schemeClr val="bg2">
                        <a:alpha val="0"/>
                      </a:schemeClr>
                    </a:gs>
                    <a:gs pos="100000">
                      <a:schemeClr val="bg1">
                        <a:lumMod val="50000"/>
                      </a:schemeClr>
                    </a:gs>
                  </a:gsLst>
                  <a:lin ang="10800000" scaled="1"/>
                  <a:tileRect/>
                </a:gradFill>
                <a:headEnd type="triangle"/>
              </a:ln>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2" name="Arc 41">
                <a:extLst>
                  <a:ext uri="{FF2B5EF4-FFF2-40B4-BE49-F238E27FC236}">
                    <a16:creationId xmlns:a16="http://schemas.microsoft.com/office/drawing/2014/main" id="{DDF7CF6A-6EBC-4615-8365-54EAA11370D3}"/>
                  </a:ext>
                </a:extLst>
              </p:cNvPr>
              <p:cNvSpPr/>
              <p:nvPr/>
            </p:nvSpPr>
            <p:spPr>
              <a:xfrm>
                <a:off x="4315660" y="2352589"/>
                <a:ext cx="697324" cy="697324"/>
              </a:xfrm>
              <a:prstGeom prst="arc">
                <a:avLst>
                  <a:gd name="adj1" fmla="val 4122993"/>
                  <a:gd name="adj2" fmla="val 8654401"/>
                </a:avLst>
              </a:prstGeom>
              <a:ln w="12700">
                <a:gradFill flip="none" rotWithShape="1">
                  <a:gsLst>
                    <a:gs pos="0">
                      <a:schemeClr val="bg1">
                        <a:lumMod val="50000"/>
                      </a:schemeClr>
                    </a:gs>
                    <a:gs pos="99000">
                      <a:schemeClr val="bg2">
                        <a:alpha val="0"/>
                      </a:schemeClr>
                    </a:gs>
                  </a:gsLst>
                  <a:lin ang="10800000" scaled="1"/>
                  <a:tileRect/>
                </a:gradFill>
                <a:headEnd type="triangle"/>
              </a:ln>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grpSp>
          <p:nvGrpSpPr>
            <p:cNvPr id="43" name="Group 42">
              <a:extLst>
                <a:ext uri="{FF2B5EF4-FFF2-40B4-BE49-F238E27FC236}">
                  <a16:creationId xmlns:a16="http://schemas.microsoft.com/office/drawing/2014/main" id="{0CB9AE3D-CA2B-4F3D-B927-D77212EF4D9C}"/>
                </a:ext>
              </a:extLst>
            </p:cNvPr>
            <p:cNvGrpSpPr/>
            <p:nvPr/>
          </p:nvGrpSpPr>
          <p:grpSpPr>
            <a:xfrm>
              <a:off x="3951084" y="3560790"/>
              <a:ext cx="998350" cy="842374"/>
              <a:chOff x="4315660" y="2207539"/>
              <a:chExt cx="998350" cy="842374"/>
            </a:xfrm>
          </p:grpSpPr>
          <p:sp>
            <p:nvSpPr>
              <p:cNvPr id="44" name="Arc 43">
                <a:extLst>
                  <a:ext uri="{FF2B5EF4-FFF2-40B4-BE49-F238E27FC236}">
                    <a16:creationId xmlns:a16="http://schemas.microsoft.com/office/drawing/2014/main" id="{525533DA-C448-44DA-99F9-D4AA9D286BE6}"/>
                  </a:ext>
                </a:extLst>
              </p:cNvPr>
              <p:cNvSpPr/>
              <p:nvPr/>
            </p:nvSpPr>
            <p:spPr>
              <a:xfrm>
                <a:off x="4616686" y="2207539"/>
                <a:ext cx="697324" cy="697324"/>
              </a:xfrm>
              <a:prstGeom prst="arc">
                <a:avLst>
                  <a:gd name="adj1" fmla="val 14100423"/>
                  <a:gd name="adj2" fmla="val 19258982"/>
                </a:avLst>
              </a:prstGeom>
              <a:ln w="12700">
                <a:gradFill flip="none" rotWithShape="1">
                  <a:gsLst>
                    <a:gs pos="0">
                      <a:schemeClr val="bg2">
                        <a:alpha val="0"/>
                      </a:schemeClr>
                    </a:gs>
                    <a:gs pos="100000">
                      <a:schemeClr val="bg1">
                        <a:lumMod val="50000"/>
                      </a:schemeClr>
                    </a:gs>
                  </a:gsLst>
                  <a:lin ang="10800000" scaled="1"/>
                  <a:tileRect/>
                </a:gradFill>
                <a:headEnd type="triangle"/>
              </a:ln>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5" name="Arc 44">
                <a:extLst>
                  <a:ext uri="{FF2B5EF4-FFF2-40B4-BE49-F238E27FC236}">
                    <a16:creationId xmlns:a16="http://schemas.microsoft.com/office/drawing/2014/main" id="{DE36A4FB-C9DB-479C-BF2B-2F944D0760E7}"/>
                  </a:ext>
                </a:extLst>
              </p:cNvPr>
              <p:cNvSpPr/>
              <p:nvPr/>
            </p:nvSpPr>
            <p:spPr>
              <a:xfrm>
                <a:off x="4315660" y="2352589"/>
                <a:ext cx="697324" cy="697324"/>
              </a:xfrm>
              <a:prstGeom prst="arc">
                <a:avLst>
                  <a:gd name="adj1" fmla="val 4122993"/>
                  <a:gd name="adj2" fmla="val 8654401"/>
                </a:avLst>
              </a:prstGeom>
              <a:ln w="12700">
                <a:gradFill flip="none" rotWithShape="1">
                  <a:gsLst>
                    <a:gs pos="0">
                      <a:schemeClr val="bg1">
                        <a:lumMod val="50000"/>
                      </a:schemeClr>
                    </a:gs>
                    <a:gs pos="99000">
                      <a:schemeClr val="bg2">
                        <a:alpha val="0"/>
                      </a:schemeClr>
                    </a:gs>
                  </a:gsLst>
                  <a:lin ang="10800000" scaled="1"/>
                  <a:tileRect/>
                </a:gradFill>
                <a:headEnd type="triangle"/>
              </a:ln>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grpSp>
          <p:nvGrpSpPr>
            <p:cNvPr id="46" name="Group 45">
              <a:extLst>
                <a:ext uri="{FF2B5EF4-FFF2-40B4-BE49-F238E27FC236}">
                  <a16:creationId xmlns:a16="http://schemas.microsoft.com/office/drawing/2014/main" id="{C5015DFD-BE81-4699-B9AA-FF2A8CD35F86}"/>
                </a:ext>
              </a:extLst>
            </p:cNvPr>
            <p:cNvGrpSpPr/>
            <p:nvPr/>
          </p:nvGrpSpPr>
          <p:grpSpPr>
            <a:xfrm>
              <a:off x="3951084" y="4943944"/>
              <a:ext cx="998350" cy="842374"/>
              <a:chOff x="4315660" y="2207539"/>
              <a:chExt cx="998350" cy="842374"/>
            </a:xfrm>
          </p:grpSpPr>
          <p:sp>
            <p:nvSpPr>
              <p:cNvPr id="47" name="Arc 46">
                <a:extLst>
                  <a:ext uri="{FF2B5EF4-FFF2-40B4-BE49-F238E27FC236}">
                    <a16:creationId xmlns:a16="http://schemas.microsoft.com/office/drawing/2014/main" id="{111942A2-09E5-46B8-8EB9-958B62099752}"/>
                  </a:ext>
                </a:extLst>
              </p:cNvPr>
              <p:cNvSpPr/>
              <p:nvPr/>
            </p:nvSpPr>
            <p:spPr>
              <a:xfrm>
                <a:off x="4616686" y="2207539"/>
                <a:ext cx="697324" cy="697324"/>
              </a:xfrm>
              <a:prstGeom prst="arc">
                <a:avLst>
                  <a:gd name="adj1" fmla="val 14100423"/>
                  <a:gd name="adj2" fmla="val 19258982"/>
                </a:avLst>
              </a:prstGeom>
              <a:ln w="12700">
                <a:gradFill flip="none" rotWithShape="1">
                  <a:gsLst>
                    <a:gs pos="0">
                      <a:schemeClr val="bg2">
                        <a:alpha val="0"/>
                      </a:schemeClr>
                    </a:gs>
                    <a:gs pos="100000">
                      <a:schemeClr val="bg1">
                        <a:lumMod val="50000"/>
                      </a:schemeClr>
                    </a:gs>
                  </a:gsLst>
                  <a:lin ang="10800000" scaled="1"/>
                  <a:tileRect/>
                </a:gradFill>
                <a:headEnd type="triangle"/>
              </a:ln>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8" name="Arc 47">
                <a:extLst>
                  <a:ext uri="{FF2B5EF4-FFF2-40B4-BE49-F238E27FC236}">
                    <a16:creationId xmlns:a16="http://schemas.microsoft.com/office/drawing/2014/main" id="{5E376E40-65CC-490D-BB2B-8601551BEA12}"/>
                  </a:ext>
                </a:extLst>
              </p:cNvPr>
              <p:cNvSpPr/>
              <p:nvPr/>
            </p:nvSpPr>
            <p:spPr>
              <a:xfrm>
                <a:off x="4315660" y="2352589"/>
                <a:ext cx="697324" cy="697324"/>
              </a:xfrm>
              <a:prstGeom prst="arc">
                <a:avLst>
                  <a:gd name="adj1" fmla="val 4122993"/>
                  <a:gd name="adj2" fmla="val 8654401"/>
                </a:avLst>
              </a:prstGeom>
              <a:ln w="12700">
                <a:gradFill flip="none" rotWithShape="1">
                  <a:gsLst>
                    <a:gs pos="0">
                      <a:schemeClr val="bg1">
                        <a:lumMod val="50000"/>
                      </a:schemeClr>
                    </a:gs>
                    <a:gs pos="99000">
                      <a:schemeClr val="bg2">
                        <a:alpha val="0"/>
                      </a:schemeClr>
                    </a:gs>
                  </a:gsLst>
                  <a:lin ang="10800000" scaled="1"/>
                  <a:tileRect/>
                </a:gradFill>
                <a:headEnd type="triangle"/>
              </a:ln>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
          <p:nvSpPr>
            <p:cNvPr id="54" name="TextBox 53">
              <a:extLst>
                <a:ext uri="{FF2B5EF4-FFF2-40B4-BE49-F238E27FC236}">
                  <a16:creationId xmlns:a16="http://schemas.microsoft.com/office/drawing/2014/main" id="{5602A917-68A5-4A1C-ACC2-5B88EBA5517D}"/>
                </a:ext>
              </a:extLst>
            </p:cNvPr>
            <p:cNvSpPr txBox="1"/>
            <p:nvPr/>
          </p:nvSpPr>
          <p:spPr>
            <a:xfrm>
              <a:off x="3673346" y="5809891"/>
              <a:ext cx="1494320" cy="4001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50" normalizeH="0" baseline="0" noProof="0">
                  <a:ln>
                    <a:noFill/>
                  </a:ln>
                  <a:solidFill>
                    <a:srgbClr val="53565A"/>
                  </a:solidFill>
                  <a:effectLst/>
                  <a:uLnTx/>
                  <a:uFillTx/>
                  <a:latin typeface="Arial" panose="020B0604020202020204"/>
                  <a:ea typeface="+mn-ea"/>
                  <a:cs typeface="+mn-cs"/>
                </a:rPr>
                <a:t>AND POTENTIALLY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50" normalizeH="0" baseline="0" noProof="0">
                  <a:ln>
                    <a:noFill/>
                  </a:ln>
                  <a:solidFill>
                    <a:srgbClr val="53565A"/>
                  </a:solidFill>
                  <a:effectLst/>
                  <a:uLnTx/>
                  <a:uFillTx/>
                  <a:latin typeface="Arial" panose="020B0604020202020204"/>
                  <a:ea typeface="+mn-ea"/>
                  <a:cs typeface="+mn-cs"/>
                </a:rPr>
                <a:t>CROSS THE BBB</a:t>
              </a:r>
            </a:p>
          </p:txBody>
        </p:sp>
      </p:grpSp>
      <p:sp>
        <p:nvSpPr>
          <p:cNvPr id="57" name="TextBox 56">
            <a:extLst>
              <a:ext uri="{FF2B5EF4-FFF2-40B4-BE49-F238E27FC236}">
                <a16:creationId xmlns:a16="http://schemas.microsoft.com/office/drawing/2014/main" id="{8D50DEAA-2281-EF92-56E6-1AD97F376B31}"/>
              </a:ext>
            </a:extLst>
          </p:cNvPr>
          <p:cNvSpPr txBox="1"/>
          <p:nvPr/>
        </p:nvSpPr>
        <p:spPr>
          <a:xfrm>
            <a:off x="6915626" y="2260296"/>
            <a:ext cx="1529586" cy="338554"/>
          </a:xfrm>
          <a:prstGeom prst="rect">
            <a:avLst/>
          </a:prstGeom>
          <a:noFill/>
        </p:spPr>
        <p:txBody>
          <a:bodyPr wrap="none" lIns="91440" tIns="45720" rIns="91440" bIns="45720" rtlCol="0">
            <a:spAutoFit/>
          </a:bodyPr>
          <a:lstStyle/>
          <a:p>
            <a:pPr algn="ctr"/>
            <a:r>
              <a:rPr lang="en-US" sz="1600"/>
              <a:t>Carbohydrates</a:t>
            </a:r>
          </a:p>
        </p:txBody>
      </p:sp>
      <p:sp>
        <p:nvSpPr>
          <p:cNvPr id="58" name="TextBox 57">
            <a:extLst>
              <a:ext uri="{FF2B5EF4-FFF2-40B4-BE49-F238E27FC236}">
                <a16:creationId xmlns:a16="http://schemas.microsoft.com/office/drawing/2014/main" id="{068048FA-5226-B191-4F4E-4254DC828EE5}"/>
              </a:ext>
            </a:extLst>
          </p:cNvPr>
          <p:cNvSpPr txBox="1"/>
          <p:nvPr/>
        </p:nvSpPr>
        <p:spPr>
          <a:xfrm>
            <a:off x="6190032" y="3308353"/>
            <a:ext cx="981359" cy="338554"/>
          </a:xfrm>
          <a:prstGeom prst="rect">
            <a:avLst/>
          </a:prstGeom>
          <a:noFill/>
        </p:spPr>
        <p:txBody>
          <a:bodyPr wrap="none" lIns="91440" tIns="45720" rIns="91440" bIns="45720" rtlCol="0">
            <a:spAutoFit/>
          </a:bodyPr>
          <a:lstStyle/>
          <a:p>
            <a:pPr algn="ctr"/>
            <a:r>
              <a:rPr lang="en-US" sz="1600"/>
              <a:t>Peptides</a:t>
            </a:r>
          </a:p>
        </p:txBody>
      </p:sp>
      <p:sp>
        <p:nvSpPr>
          <p:cNvPr id="59" name="TextBox 58">
            <a:extLst>
              <a:ext uri="{FF2B5EF4-FFF2-40B4-BE49-F238E27FC236}">
                <a16:creationId xmlns:a16="http://schemas.microsoft.com/office/drawing/2014/main" id="{DEE762F6-95ED-F49D-682D-E3994CECF284}"/>
              </a:ext>
            </a:extLst>
          </p:cNvPr>
          <p:cNvSpPr txBox="1"/>
          <p:nvPr/>
        </p:nvSpPr>
        <p:spPr>
          <a:xfrm>
            <a:off x="6911763" y="4321765"/>
            <a:ext cx="1244251" cy="338554"/>
          </a:xfrm>
          <a:prstGeom prst="rect">
            <a:avLst/>
          </a:prstGeom>
          <a:noFill/>
        </p:spPr>
        <p:txBody>
          <a:bodyPr wrap="none" lIns="91440" tIns="45720" rIns="91440" bIns="45720" rtlCol="0">
            <a:spAutoFit/>
          </a:bodyPr>
          <a:lstStyle/>
          <a:p>
            <a:pPr algn="ctr"/>
            <a:r>
              <a:rPr lang="en-US" sz="1600"/>
              <a:t>Abs &amp; Fabs</a:t>
            </a:r>
          </a:p>
        </p:txBody>
      </p:sp>
      <p:sp>
        <p:nvSpPr>
          <p:cNvPr id="60" name="TextBox 59">
            <a:extLst>
              <a:ext uri="{FF2B5EF4-FFF2-40B4-BE49-F238E27FC236}">
                <a16:creationId xmlns:a16="http://schemas.microsoft.com/office/drawing/2014/main" id="{1B3E4D23-95AC-67BC-CE89-91B3E8A99A0E}"/>
              </a:ext>
            </a:extLst>
          </p:cNvPr>
          <p:cNvSpPr txBox="1"/>
          <p:nvPr/>
        </p:nvSpPr>
        <p:spPr>
          <a:xfrm>
            <a:off x="6269496" y="5900086"/>
            <a:ext cx="1664238" cy="338554"/>
          </a:xfrm>
          <a:prstGeom prst="rect">
            <a:avLst/>
          </a:prstGeom>
          <a:noFill/>
        </p:spPr>
        <p:txBody>
          <a:bodyPr wrap="none" lIns="91440" tIns="45720" rIns="91440" bIns="45720" rtlCol="0">
            <a:spAutoFit/>
          </a:bodyPr>
          <a:lstStyle/>
          <a:p>
            <a:pPr algn="ctr"/>
            <a:r>
              <a:rPr lang="en-US" sz="1600"/>
              <a:t>Bicycle peptides</a:t>
            </a:r>
          </a:p>
        </p:txBody>
      </p:sp>
      <p:pic>
        <p:nvPicPr>
          <p:cNvPr id="1031" name="Picture 1030" descr="Text&#10;&#10;Description automatically generated with medium confidence">
            <a:extLst>
              <a:ext uri="{FF2B5EF4-FFF2-40B4-BE49-F238E27FC236}">
                <a16:creationId xmlns:a16="http://schemas.microsoft.com/office/drawing/2014/main" id="{7C317FDF-51D6-7F2D-0584-1AB812C61D88}"/>
              </a:ext>
            </a:extLst>
          </p:cNvPr>
          <p:cNvPicPr>
            <a:picLocks noChangeAspect="1"/>
          </p:cNvPicPr>
          <p:nvPr/>
        </p:nvPicPr>
        <p:blipFill rotWithShape="1">
          <a:blip r:embed="rId31">
            <a:extLst>
              <a:ext uri="{28A0092B-C50C-407E-A947-70E740481C1C}">
                <a14:useLocalDpi xmlns:a14="http://schemas.microsoft.com/office/drawing/2010/main" val="0"/>
              </a:ext>
            </a:extLst>
          </a:blip>
          <a:srcRect l="49631" t="28212" r="37377" b="47926"/>
          <a:stretch/>
        </p:blipFill>
        <p:spPr>
          <a:xfrm>
            <a:off x="1391227" y="2232953"/>
            <a:ext cx="1306170" cy="1499324"/>
          </a:xfrm>
          <a:prstGeom prst="rect">
            <a:avLst/>
          </a:prstGeom>
        </p:spPr>
      </p:pic>
      <p:sp>
        <p:nvSpPr>
          <p:cNvPr id="1032" name="Text Placeholder 13">
            <a:extLst>
              <a:ext uri="{FF2B5EF4-FFF2-40B4-BE49-F238E27FC236}">
                <a16:creationId xmlns:a16="http://schemas.microsoft.com/office/drawing/2014/main" id="{2E263665-AAC1-464C-7A69-700DCCF5F7DB}"/>
              </a:ext>
            </a:extLst>
          </p:cNvPr>
          <p:cNvSpPr txBox="1">
            <a:spLocks/>
          </p:cNvSpPr>
          <p:nvPr/>
        </p:nvSpPr>
        <p:spPr>
          <a:xfrm>
            <a:off x="471202" y="1436336"/>
            <a:ext cx="5525316" cy="639762"/>
          </a:xfrm>
          <a:prstGeom prst="rect">
            <a:avLst/>
          </a:prstGeom>
        </p:spPr>
        <p:txBody>
          <a:bodyPr/>
          <a:lstStyle>
            <a:lvl1pPr marL="165100" indent="-165100" algn="l" defTabSz="914400" rtl="0" eaLnBrk="1" latinLnBrk="0" hangingPunct="1">
              <a:spcBef>
                <a:spcPts val="0"/>
              </a:spcBef>
              <a:spcAft>
                <a:spcPts val="1000"/>
              </a:spcAft>
              <a:buClr>
                <a:schemeClr val="tx2"/>
              </a:buClr>
              <a:buSzPct val="100000"/>
              <a:buFont typeface="Arial"/>
              <a:buChar char="•"/>
              <a:defRPr sz="2400" kern="1200">
                <a:solidFill>
                  <a:schemeClr val="bg2">
                    <a:lumMod val="50000"/>
                  </a:schemeClr>
                </a:solidFill>
                <a:latin typeface="+mn-lt"/>
                <a:ea typeface="+mn-ea"/>
                <a:cs typeface="+mn-cs"/>
              </a:defRPr>
            </a:lvl1pPr>
            <a:lvl2pPr marL="344488" indent="-179388" algn="l" defTabSz="914400" rtl="0" eaLnBrk="1" latinLnBrk="0" hangingPunct="1">
              <a:spcBef>
                <a:spcPts val="0"/>
              </a:spcBef>
              <a:spcAft>
                <a:spcPts val="600"/>
              </a:spcAft>
              <a:buClr>
                <a:schemeClr val="tx2"/>
              </a:buClr>
              <a:buSzPct val="100000"/>
              <a:buFont typeface="Lucida Grande"/>
              <a:buChar char="-"/>
              <a:defRPr sz="2000" kern="1200">
                <a:solidFill>
                  <a:schemeClr val="bg2">
                    <a:lumMod val="50000"/>
                  </a:schemeClr>
                </a:solidFill>
                <a:latin typeface="+mn-lt"/>
                <a:ea typeface="+mn-ea"/>
                <a:cs typeface="+mn-cs"/>
              </a:defRPr>
            </a:lvl2pPr>
            <a:lvl3pPr marL="509588" indent="-165100" algn="l" defTabSz="914400" rtl="0" eaLnBrk="1" latinLnBrk="0" hangingPunct="1">
              <a:spcBef>
                <a:spcPts val="0"/>
              </a:spcBef>
              <a:spcAft>
                <a:spcPts val="600"/>
              </a:spcAft>
              <a:buClr>
                <a:schemeClr val="tx2"/>
              </a:buClr>
              <a:buSzPct val="100000"/>
              <a:buFont typeface="Arial"/>
              <a:buChar char="•"/>
              <a:defRPr sz="1800" kern="1200">
                <a:solidFill>
                  <a:schemeClr val="bg2">
                    <a:lumMod val="50000"/>
                  </a:schemeClr>
                </a:solidFill>
                <a:latin typeface="+mn-lt"/>
                <a:ea typeface="+mn-ea"/>
                <a:cs typeface="+mn-cs"/>
              </a:defRPr>
            </a:lvl3pPr>
            <a:lvl4pPr marL="688975" indent="-179388" algn="l" defTabSz="914400" rtl="0" eaLnBrk="1" latinLnBrk="0" hangingPunct="1">
              <a:spcBef>
                <a:spcPts val="0"/>
              </a:spcBef>
              <a:spcAft>
                <a:spcPts val="600"/>
              </a:spcAft>
              <a:buClr>
                <a:schemeClr val="tx2"/>
              </a:buClr>
              <a:buSzPct val="100000"/>
              <a:buFont typeface="Lucida Grande"/>
              <a:buChar char="-"/>
              <a:defRPr sz="1600" kern="1200">
                <a:solidFill>
                  <a:schemeClr val="bg2">
                    <a:lumMod val="50000"/>
                  </a:schemeClr>
                </a:solidFill>
                <a:latin typeface="+mn-lt"/>
                <a:ea typeface="+mn-ea"/>
                <a:cs typeface="+mn-cs"/>
              </a:defRPr>
            </a:lvl4pPr>
            <a:lvl5pPr marL="854075" marR="0" indent="-165100" algn="l" defTabSz="914400" rtl="0" eaLnBrk="1" fontAlgn="auto" latinLnBrk="0" hangingPunct="1">
              <a:lnSpc>
                <a:spcPct val="100000"/>
              </a:lnSpc>
              <a:spcBef>
                <a:spcPts val="0"/>
              </a:spcBef>
              <a:spcAft>
                <a:spcPts val="600"/>
              </a:spcAft>
              <a:buClr>
                <a:schemeClr val="tx2"/>
              </a:buClr>
              <a:buSzPct val="100000"/>
              <a:buFont typeface="Arial"/>
              <a:buChar char="•"/>
              <a:tabLst/>
              <a:defRPr sz="1600" kern="1200" baseline="0">
                <a:solidFill>
                  <a:schemeClr val="bg2">
                    <a:lumMod val="50000"/>
                  </a:schemeClr>
                </a:solidFill>
                <a:latin typeface="+mn-lt"/>
                <a:ea typeface="+mn-ea"/>
                <a:cs typeface="+mn-cs"/>
              </a:defRPr>
            </a:lvl5pPr>
            <a:lvl6pPr marL="860425" indent="0" algn="l" defTabSz="914400" rtl="0" eaLnBrk="1" latinLnBrk="0" hangingPunct="1">
              <a:spcBef>
                <a:spcPct val="20000"/>
              </a:spcBef>
              <a:buClr>
                <a:schemeClr val="tx2"/>
              </a:buClr>
              <a:buSzPct val="75000"/>
              <a:buFont typeface="Arial"/>
              <a:buNone/>
              <a:defRPr lang="en-US" sz="1600" kern="1200" baseline="0" dirty="0" smtClean="0">
                <a:solidFill>
                  <a:schemeClr val="tx1"/>
                </a:solidFill>
                <a:latin typeface="+mn-lt"/>
                <a:ea typeface="+mn-ea"/>
                <a:cs typeface="+mn-cs"/>
              </a:defRPr>
            </a:lvl6pPr>
            <a:lvl7pPr marL="1374775" indent="0" algn="l" defTabSz="914400" rtl="0" eaLnBrk="1" latinLnBrk="0" hangingPunct="1">
              <a:spcBef>
                <a:spcPct val="20000"/>
              </a:spcBef>
              <a:buClr>
                <a:schemeClr val="accent1"/>
              </a:buClr>
              <a:buSzPct val="75000"/>
              <a:buFont typeface="Wingdings" pitchFamily="2" charset="2"/>
              <a:buNone/>
              <a:defRPr lang="en-US" sz="1800" kern="1200" baseline="0" dirty="0" smtClean="0">
                <a:solidFill>
                  <a:schemeClr val="tx1">
                    <a:lumMod val="65000"/>
                    <a:lumOff val="35000"/>
                  </a:schemeClr>
                </a:solidFill>
                <a:latin typeface="+mn-lt"/>
                <a:ea typeface="+mn-ea"/>
                <a:cs typeface="+mn-cs"/>
              </a:defRPr>
            </a:lvl7pPr>
            <a:lvl8pPr marL="1830388" indent="-228600" algn="l" defTabSz="914400" rtl="0" eaLnBrk="1" latinLnBrk="0" hangingPunct="1">
              <a:spcBef>
                <a:spcPct val="20000"/>
              </a:spcBef>
              <a:buClr>
                <a:schemeClr val="accent1">
                  <a:lumMod val="60000"/>
                  <a:lumOff val="40000"/>
                </a:schemeClr>
              </a:buClr>
              <a:buSzPct val="75000"/>
              <a:buFont typeface="Wingdings" pitchFamily="2" charset="2"/>
              <a:buChar char=""/>
              <a:defRPr lang="en-US" sz="1800" kern="1200" baseline="0" dirty="0" smtClean="0">
                <a:solidFill>
                  <a:schemeClr val="tx1">
                    <a:lumMod val="65000"/>
                    <a:lumOff val="35000"/>
                  </a:schemeClr>
                </a:solidFill>
                <a:latin typeface="+mn-lt"/>
                <a:ea typeface="+mn-ea"/>
                <a:cs typeface="+mn-cs"/>
              </a:defRPr>
            </a:lvl8pPr>
            <a:lvl9pPr marL="2057400" indent="-228600" algn="l" defTabSz="914400" rtl="0" eaLnBrk="1" latinLnBrk="0" hangingPunct="1">
              <a:spcBef>
                <a:spcPct val="20000"/>
              </a:spcBef>
              <a:buClr>
                <a:schemeClr val="accent1"/>
              </a:buClr>
              <a:buSzPct val="75000"/>
              <a:buFont typeface="Wingdings" pitchFamily="2" charset="2"/>
              <a:buChar char=""/>
              <a:defRPr lang="en-US" sz="1800" kern="1200" baseline="0" dirty="0">
                <a:solidFill>
                  <a:schemeClr val="tx1">
                    <a:lumMod val="65000"/>
                    <a:lumOff val="35000"/>
                  </a:schemeClr>
                </a:solidFill>
                <a:latin typeface="+mn-lt"/>
                <a:ea typeface="+mn-ea"/>
                <a:cs typeface="+mn-cs"/>
              </a:defRPr>
            </a:lvl9pPr>
          </a:lstStyle>
          <a:p>
            <a:pPr marL="0" indent="0">
              <a:buNone/>
            </a:pPr>
            <a:r>
              <a:rPr lang="en-US" b="1">
                <a:solidFill>
                  <a:schemeClr val="accent1"/>
                </a:solidFill>
              </a:rPr>
              <a:t>Local Administration</a:t>
            </a:r>
          </a:p>
        </p:txBody>
      </p:sp>
      <p:pic>
        <p:nvPicPr>
          <p:cNvPr id="1033" name="Picture 1032" descr="Text&#10;&#10;Description automatically generated with medium confidence">
            <a:extLst>
              <a:ext uri="{FF2B5EF4-FFF2-40B4-BE49-F238E27FC236}">
                <a16:creationId xmlns:a16="http://schemas.microsoft.com/office/drawing/2014/main" id="{5F5AC942-ADA3-272B-A0FC-F03143011F80}"/>
              </a:ext>
            </a:extLst>
          </p:cNvPr>
          <p:cNvPicPr>
            <a:picLocks noChangeAspect="1"/>
          </p:cNvPicPr>
          <p:nvPr/>
        </p:nvPicPr>
        <p:blipFill rotWithShape="1">
          <a:blip r:embed="rId31">
            <a:extLst>
              <a:ext uri="{28A0092B-C50C-407E-A947-70E740481C1C}">
                <a14:useLocalDpi xmlns:a14="http://schemas.microsoft.com/office/drawing/2010/main" val="0"/>
              </a:ext>
            </a:extLst>
          </a:blip>
          <a:srcRect l="23671" t="51827" r="64612" b="25024"/>
          <a:stretch/>
        </p:blipFill>
        <p:spPr>
          <a:xfrm>
            <a:off x="2791496" y="5084455"/>
            <a:ext cx="1177949" cy="1454577"/>
          </a:xfrm>
          <a:prstGeom prst="rect">
            <a:avLst/>
          </a:prstGeom>
        </p:spPr>
      </p:pic>
      <p:pic>
        <p:nvPicPr>
          <p:cNvPr id="1034" name="Picture 1033" descr="Text&#10;&#10;Description automatically generated with medium confidence">
            <a:extLst>
              <a:ext uri="{FF2B5EF4-FFF2-40B4-BE49-F238E27FC236}">
                <a16:creationId xmlns:a16="http://schemas.microsoft.com/office/drawing/2014/main" id="{F6D0B50E-21DB-BA9E-B302-C33CD1E2FAFD}"/>
              </a:ext>
            </a:extLst>
          </p:cNvPr>
          <p:cNvPicPr>
            <a:picLocks noChangeAspect="1"/>
          </p:cNvPicPr>
          <p:nvPr/>
        </p:nvPicPr>
        <p:blipFill rotWithShape="1">
          <a:blip r:embed="rId31">
            <a:extLst>
              <a:ext uri="{28A0092B-C50C-407E-A947-70E740481C1C}">
                <a14:useLocalDpi xmlns:a14="http://schemas.microsoft.com/office/drawing/2010/main" val="0"/>
              </a:ext>
            </a:extLst>
          </a:blip>
          <a:srcRect l="23671" t="28212" r="64214" b="47926"/>
          <a:stretch/>
        </p:blipFill>
        <p:spPr>
          <a:xfrm>
            <a:off x="775247" y="3429000"/>
            <a:ext cx="1217974" cy="1499324"/>
          </a:xfrm>
          <a:prstGeom prst="rect">
            <a:avLst/>
          </a:prstGeom>
        </p:spPr>
      </p:pic>
      <p:pic>
        <p:nvPicPr>
          <p:cNvPr id="1035" name="Picture 1034" descr="Text&#10;&#10;Description automatically generated with medium confidence">
            <a:extLst>
              <a:ext uri="{FF2B5EF4-FFF2-40B4-BE49-F238E27FC236}">
                <a16:creationId xmlns:a16="http://schemas.microsoft.com/office/drawing/2014/main" id="{00DB0091-5D09-5641-DFB6-E2A2EE237721}"/>
              </a:ext>
            </a:extLst>
          </p:cNvPr>
          <p:cNvPicPr>
            <a:picLocks noChangeAspect="1"/>
          </p:cNvPicPr>
          <p:nvPr/>
        </p:nvPicPr>
        <p:blipFill rotWithShape="1">
          <a:blip r:embed="rId31">
            <a:extLst>
              <a:ext uri="{28A0092B-C50C-407E-A947-70E740481C1C}">
                <a14:useLocalDpi xmlns:a14="http://schemas.microsoft.com/office/drawing/2010/main" val="0"/>
              </a:ext>
            </a:extLst>
          </a:blip>
          <a:srcRect l="36966" t="28212" r="50919" b="25024"/>
          <a:stretch/>
        </p:blipFill>
        <p:spPr>
          <a:xfrm>
            <a:off x="4054917" y="2773202"/>
            <a:ext cx="1217975" cy="2938378"/>
          </a:xfrm>
          <a:prstGeom prst="rect">
            <a:avLst/>
          </a:prstGeom>
        </p:spPr>
      </p:pic>
      <p:pic>
        <p:nvPicPr>
          <p:cNvPr id="1036" name="Picture 1035" descr="Text&#10;&#10;Description automatically generated with medium confidence">
            <a:extLst>
              <a:ext uri="{FF2B5EF4-FFF2-40B4-BE49-F238E27FC236}">
                <a16:creationId xmlns:a16="http://schemas.microsoft.com/office/drawing/2014/main" id="{5794EEE2-4F83-40B0-BAAD-158671D6DEC6}"/>
              </a:ext>
            </a:extLst>
          </p:cNvPr>
          <p:cNvPicPr>
            <a:picLocks noChangeAspect="1"/>
          </p:cNvPicPr>
          <p:nvPr/>
        </p:nvPicPr>
        <p:blipFill rotWithShape="1">
          <a:blip r:embed="rId31">
            <a:extLst>
              <a:ext uri="{28A0092B-C50C-407E-A947-70E740481C1C}">
                <a14:useLocalDpi xmlns:a14="http://schemas.microsoft.com/office/drawing/2010/main" val="0"/>
              </a:ext>
            </a:extLst>
          </a:blip>
          <a:srcRect l="63425" t="51402" r="24448" b="25024"/>
          <a:stretch/>
        </p:blipFill>
        <p:spPr>
          <a:xfrm>
            <a:off x="1285932" y="4860743"/>
            <a:ext cx="1219201" cy="1481269"/>
          </a:xfrm>
          <a:prstGeom prst="rect">
            <a:avLst/>
          </a:prstGeom>
        </p:spPr>
      </p:pic>
      <p:pic>
        <p:nvPicPr>
          <p:cNvPr id="1037" name="Picture 1036" descr="Text&#10;&#10;Description automatically generated with medium confidence">
            <a:extLst>
              <a:ext uri="{FF2B5EF4-FFF2-40B4-BE49-F238E27FC236}">
                <a16:creationId xmlns:a16="http://schemas.microsoft.com/office/drawing/2014/main" id="{96FBD714-44E7-8F90-B1D7-2D3D5F6D517F}"/>
              </a:ext>
            </a:extLst>
          </p:cNvPr>
          <p:cNvPicPr>
            <a:picLocks noChangeAspect="1"/>
          </p:cNvPicPr>
          <p:nvPr/>
        </p:nvPicPr>
        <p:blipFill rotWithShape="1">
          <a:blip r:embed="rId31">
            <a:extLst>
              <a:ext uri="{28A0092B-C50C-407E-A947-70E740481C1C}">
                <a14:useLocalDpi xmlns:a14="http://schemas.microsoft.com/office/drawing/2010/main" val="0"/>
              </a:ext>
            </a:extLst>
          </a:blip>
          <a:srcRect l="49631" t="51114" r="37377" b="25024"/>
          <a:stretch/>
        </p:blipFill>
        <p:spPr>
          <a:xfrm>
            <a:off x="2774122" y="2072115"/>
            <a:ext cx="1306170" cy="1499324"/>
          </a:xfrm>
          <a:prstGeom prst="rect">
            <a:avLst/>
          </a:prstGeom>
        </p:spPr>
      </p:pic>
      <p:pic>
        <p:nvPicPr>
          <p:cNvPr id="1038" name="Picture 2" descr="Circle, Arrows, Circular, Arrow, Circular Arrow, Circular Arrows, symbol,  Cool Icons icon">
            <a:extLst>
              <a:ext uri="{FF2B5EF4-FFF2-40B4-BE49-F238E27FC236}">
                <a16:creationId xmlns:a16="http://schemas.microsoft.com/office/drawing/2014/main" id="{9A8EA07B-ABCD-C5F8-6270-0B2C0AFC883D}"/>
              </a:ext>
            </a:extLst>
          </p:cNvPr>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rot="6362490">
            <a:off x="2181189" y="3571439"/>
            <a:ext cx="1583578" cy="1583578"/>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017020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595AE0F-05E1-7786-B2E9-22E69F7D0CBF}"/>
              </a:ext>
            </a:extLst>
          </p:cNvPr>
          <p:cNvSpPr>
            <a:spLocks noGrp="1"/>
          </p:cNvSpPr>
          <p:nvPr>
            <p:ph type="sldNum" sz="quarter" idx="16"/>
          </p:nvPr>
        </p:nvSpPr>
        <p:spPr/>
        <p:txBody>
          <a:bodyPr/>
          <a:lstStyle/>
          <a:p>
            <a:fld id="{57E68A81-A63B-7E42-A4BA-DED9126C48E6}" type="slidenum">
              <a:rPr lang="en-US" smtClean="0"/>
              <a:pPr/>
              <a:t>105</a:t>
            </a:fld>
            <a:endParaRPr lang="en-US"/>
          </a:p>
        </p:txBody>
      </p:sp>
      <p:sp>
        <p:nvSpPr>
          <p:cNvPr id="4" name="Title 3">
            <a:extLst>
              <a:ext uri="{FF2B5EF4-FFF2-40B4-BE49-F238E27FC236}">
                <a16:creationId xmlns:a16="http://schemas.microsoft.com/office/drawing/2014/main" id="{3874B4C5-5530-3530-37B0-EB2228E2C5F3}"/>
              </a:ext>
            </a:extLst>
          </p:cNvPr>
          <p:cNvSpPr>
            <a:spLocks noGrp="1"/>
          </p:cNvSpPr>
          <p:nvPr>
            <p:ph type="title"/>
          </p:nvPr>
        </p:nvSpPr>
        <p:spPr/>
        <p:txBody>
          <a:bodyPr>
            <a:normAutofit fontScale="90000"/>
          </a:bodyPr>
          <a:lstStyle/>
          <a:p>
            <a:r>
              <a:rPr lang="en-US" dirty="0"/>
              <a:t>GalNAc conjugation markedly increases ON potency through hepatocyte targeting</a:t>
            </a:r>
          </a:p>
        </p:txBody>
      </p:sp>
      <p:sp>
        <p:nvSpPr>
          <p:cNvPr id="6" name="Content Placeholder 5">
            <a:extLst>
              <a:ext uri="{FF2B5EF4-FFF2-40B4-BE49-F238E27FC236}">
                <a16:creationId xmlns:a16="http://schemas.microsoft.com/office/drawing/2014/main" id="{C4875F0F-0331-CDB8-1F14-48605213D666}"/>
              </a:ext>
            </a:extLst>
          </p:cNvPr>
          <p:cNvSpPr>
            <a:spLocks noGrp="1"/>
          </p:cNvSpPr>
          <p:nvPr>
            <p:ph sz="quarter" idx="17"/>
          </p:nvPr>
        </p:nvSpPr>
        <p:spPr>
          <a:xfrm>
            <a:off x="469901" y="1420635"/>
            <a:ext cx="4874985" cy="4800600"/>
          </a:xfrm>
        </p:spPr>
        <p:txBody>
          <a:bodyPr/>
          <a:lstStyle/>
          <a:p>
            <a:pPr>
              <a:spcAft>
                <a:spcPts val="900"/>
              </a:spcAft>
              <a:buClr>
                <a:srgbClr val="1F497D"/>
              </a:buClr>
              <a:defRPr/>
            </a:pPr>
            <a:endParaRPr lang="en-US" sz="2000" dirty="0">
              <a:solidFill>
                <a:srgbClr val="2C3033"/>
              </a:solidFill>
            </a:endParaRPr>
          </a:p>
          <a:p>
            <a:pPr>
              <a:spcAft>
                <a:spcPts val="900"/>
              </a:spcAft>
              <a:buClr>
                <a:srgbClr val="1F497D"/>
              </a:buClr>
              <a:defRPr/>
            </a:pPr>
            <a:endParaRPr lang="en-US" sz="2000" dirty="0">
              <a:solidFill>
                <a:srgbClr val="2C3033"/>
              </a:solidFill>
            </a:endParaRPr>
          </a:p>
          <a:p>
            <a:pPr>
              <a:spcAft>
                <a:spcPts val="900"/>
              </a:spcAft>
              <a:buClr>
                <a:srgbClr val="1F497D"/>
              </a:buClr>
              <a:defRPr/>
            </a:pPr>
            <a:endParaRPr lang="en-US" sz="2000" dirty="0">
              <a:solidFill>
                <a:srgbClr val="2C3033"/>
              </a:solidFill>
            </a:endParaRPr>
          </a:p>
          <a:p>
            <a:pPr>
              <a:spcAft>
                <a:spcPts val="900"/>
              </a:spcAft>
              <a:buClr>
                <a:srgbClr val="1F497D"/>
              </a:buClr>
              <a:defRPr/>
            </a:pPr>
            <a:endParaRPr lang="en-US" sz="2000" dirty="0">
              <a:solidFill>
                <a:srgbClr val="2C3033"/>
              </a:solidFill>
            </a:endParaRPr>
          </a:p>
          <a:p>
            <a:pPr>
              <a:spcAft>
                <a:spcPts val="900"/>
              </a:spcAft>
              <a:buClr>
                <a:srgbClr val="1F497D"/>
              </a:buClr>
              <a:defRPr/>
            </a:pPr>
            <a:endParaRPr lang="en-US" sz="2000" dirty="0">
              <a:solidFill>
                <a:srgbClr val="2C3033"/>
              </a:solidFill>
            </a:endParaRPr>
          </a:p>
          <a:p>
            <a:pPr>
              <a:spcAft>
                <a:spcPts val="900"/>
              </a:spcAft>
              <a:buClr>
                <a:srgbClr val="1F497D"/>
              </a:buClr>
              <a:defRPr/>
            </a:pPr>
            <a:endParaRPr lang="en-US" sz="2000" dirty="0">
              <a:solidFill>
                <a:srgbClr val="2C3033"/>
              </a:solidFill>
            </a:endParaRPr>
          </a:p>
          <a:p>
            <a:pPr>
              <a:spcAft>
                <a:spcPts val="900"/>
              </a:spcAft>
              <a:buClr>
                <a:srgbClr val="1F497D"/>
              </a:buClr>
              <a:defRPr/>
            </a:pPr>
            <a:r>
              <a:rPr lang="en-US" sz="2000" dirty="0" err="1">
                <a:solidFill>
                  <a:srgbClr val="2C3033"/>
                </a:solidFill>
              </a:rPr>
              <a:t>Asialoglycoprotein</a:t>
            </a:r>
            <a:r>
              <a:rPr lang="en-US" sz="2000" dirty="0">
                <a:solidFill>
                  <a:srgbClr val="2C3033"/>
                </a:solidFill>
              </a:rPr>
              <a:t> receptor (ASGPR)</a:t>
            </a:r>
          </a:p>
          <a:p>
            <a:pPr lvl="1">
              <a:spcAft>
                <a:spcPts val="900"/>
              </a:spcAft>
              <a:buClr>
                <a:srgbClr val="1F497D"/>
              </a:buClr>
              <a:defRPr/>
            </a:pPr>
            <a:r>
              <a:rPr lang="en-US" sz="1600" dirty="0">
                <a:solidFill>
                  <a:srgbClr val="2C3033"/>
                </a:solidFill>
              </a:rPr>
              <a:t>Abundant protein expressed almost exclusively on the surface of hepatocytes</a:t>
            </a:r>
          </a:p>
          <a:p>
            <a:pPr lvl="1">
              <a:spcAft>
                <a:spcPts val="900"/>
              </a:spcAft>
              <a:buClr>
                <a:srgbClr val="1F497D"/>
              </a:buClr>
              <a:defRPr/>
            </a:pPr>
            <a:r>
              <a:rPr lang="en-US" sz="1600" dirty="0">
                <a:solidFill>
                  <a:srgbClr val="2C3033"/>
                </a:solidFill>
              </a:rPr>
              <a:t>Cleared by endocytosis</a:t>
            </a:r>
          </a:p>
          <a:p>
            <a:pPr lvl="1">
              <a:spcAft>
                <a:spcPts val="900"/>
              </a:spcAft>
              <a:buClr>
                <a:srgbClr val="1F497D"/>
              </a:buClr>
              <a:defRPr/>
            </a:pPr>
            <a:r>
              <a:rPr lang="en-US" sz="1600" dirty="0">
                <a:solidFill>
                  <a:srgbClr val="2C3033"/>
                </a:solidFill>
              </a:rPr>
              <a:t>Rapid recycling time</a:t>
            </a:r>
          </a:p>
          <a:p>
            <a:pPr lvl="1">
              <a:spcAft>
                <a:spcPts val="900"/>
              </a:spcAft>
              <a:buClr>
                <a:srgbClr val="1F497D"/>
              </a:buClr>
              <a:defRPr/>
            </a:pPr>
            <a:r>
              <a:rPr lang="en-US" sz="1600" dirty="0">
                <a:solidFill>
                  <a:srgbClr val="2C3033"/>
                </a:solidFill>
              </a:rPr>
              <a:t>Conserved across species</a:t>
            </a:r>
          </a:p>
        </p:txBody>
      </p:sp>
      <p:pic>
        <p:nvPicPr>
          <p:cNvPr id="8" name="Picture 2">
            <a:extLst>
              <a:ext uri="{FF2B5EF4-FFF2-40B4-BE49-F238E27FC236}">
                <a16:creationId xmlns:a16="http://schemas.microsoft.com/office/drawing/2014/main" id="{32F62115-D172-C3F3-E40B-317CB4AA8D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6454" y="2245290"/>
            <a:ext cx="5470818" cy="4088373"/>
          </a:xfrm>
          <a:prstGeom prst="rect">
            <a:avLst/>
          </a:prstGeom>
          <a:noFill/>
          <a:ln w="9525">
            <a:solidFill>
              <a:schemeClr val="tx1"/>
            </a:solidFill>
            <a:miter lim="800000"/>
            <a:headEnd/>
            <a:tailEnd/>
          </a:ln>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Lst>
        </p:spPr>
      </p:pic>
      <p:grpSp>
        <p:nvGrpSpPr>
          <p:cNvPr id="9" name="Group 8">
            <a:extLst>
              <a:ext uri="{FF2B5EF4-FFF2-40B4-BE49-F238E27FC236}">
                <a16:creationId xmlns:a16="http://schemas.microsoft.com/office/drawing/2014/main" id="{4712C354-FAC6-8079-84ED-43336DC34AB6}"/>
              </a:ext>
            </a:extLst>
          </p:cNvPr>
          <p:cNvGrpSpPr/>
          <p:nvPr/>
        </p:nvGrpSpPr>
        <p:grpSpPr>
          <a:xfrm>
            <a:off x="915736" y="1414415"/>
            <a:ext cx="4021040" cy="2101027"/>
            <a:chOff x="550676" y="1843088"/>
            <a:chExt cx="7390183" cy="4092361"/>
          </a:xfrm>
        </p:grpSpPr>
        <p:pic>
          <p:nvPicPr>
            <p:cNvPr id="10" name="Picture 3">
              <a:extLst>
                <a:ext uri="{FF2B5EF4-FFF2-40B4-BE49-F238E27FC236}">
                  <a16:creationId xmlns:a16="http://schemas.microsoft.com/office/drawing/2014/main" id="{2B531ACA-2CC1-B9B9-36DF-D47CFD67132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97767" y="1843088"/>
              <a:ext cx="6096000" cy="3552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TextBox 10">
              <a:extLst>
                <a:ext uri="{FF2B5EF4-FFF2-40B4-BE49-F238E27FC236}">
                  <a16:creationId xmlns:a16="http://schemas.microsoft.com/office/drawing/2014/main" id="{CC5F991B-5A44-6BA8-3FAA-CDB2759FEB28}"/>
                </a:ext>
              </a:extLst>
            </p:cNvPr>
            <p:cNvSpPr txBox="1"/>
            <p:nvPr/>
          </p:nvSpPr>
          <p:spPr>
            <a:xfrm>
              <a:off x="550676" y="5395913"/>
              <a:ext cx="7390183" cy="539536"/>
            </a:xfrm>
            <a:prstGeom prst="rect">
              <a:avLst/>
            </a:prstGeom>
            <a:noFill/>
          </p:spPr>
          <p:txBody>
            <a:bodyPr wrap="square" rtlCol="0">
              <a:spAutoFit/>
            </a:bodyPr>
            <a:lstStyle/>
            <a:p>
              <a:r>
                <a:rPr lang="en-US" sz="1200" baseline="0">
                  <a:solidFill>
                    <a:schemeClr val="tx1"/>
                  </a:solidFill>
                  <a:latin typeface="Calibri" panose="020F0502020204030204" pitchFamily="34" charset="0"/>
                  <a:ea typeface="Geneva" charset="-128"/>
                </a:rPr>
                <a:t>Triantennary N-acetyl galactosamine cluster (GalNAc</a:t>
              </a:r>
              <a:r>
                <a:rPr lang="en-US" sz="1200" baseline="-25000">
                  <a:solidFill>
                    <a:schemeClr val="tx1"/>
                  </a:solidFill>
                  <a:latin typeface="Calibri" panose="020F0502020204030204" pitchFamily="34" charset="0"/>
                  <a:ea typeface="Geneva" charset="-128"/>
                </a:rPr>
                <a:t>3</a:t>
              </a:r>
              <a:r>
                <a:rPr lang="en-US" sz="1200" baseline="0">
                  <a:solidFill>
                    <a:schemeClr val="tx1"/>
                  </a:solidFill>
                  <a:latin typeface="Calibri" panose="020F0502020204030204" pitchFamily="34" charset="0"/>
                  <a:ea typeface="Geneva" charset="-128"/>
                </a:rPr>
                <a:t>)</a:t>
              </a:r>
              <a:endParaRPr lang="en-US" sz="1200"/>
            </a:p>
          </p:txBody>
        </p:sp>
      </p:grpSp>
      <p:sp>
        <p:nvSpPr>
          <p:cNvPr id="12" name="TextBox 11">
            <a:extLst>
              <a:ext uri="{FF2B5EF4-FFF2-40B4-BE49-F238E27FC236}">
                <a16:creationId xmlns:a16="http://schemas.microsoft.com/office/drawing/2014/main" id="{D97AD42D-B970-1ED3-8786-4BA85B20FC53}"/>
              </a:ext>
            </a:extLst>
          </p:cNvPr>
          <p:cNvSpPr txBox="1"/>
          <p:nvPr/>
        </p:nvSpPr>
        <p:spPr>
          <a:xfrm>
            <a:off x="5318098" y="6393392"/>
            <a:ext cx="6257925" cy="276999"/>
          </a:xfrm>
          <a:prstGeom prst="rect">
            <a:avLst/>
          </a:prstGeom>
          <a:noFill/>
        </p:spPr>
        <p:txBody>
          <a:bodyPr wrap="square" lIns="91440" tIns="45720" rIns="91440" bIns="45720" rtlCol="0">
            <a:spAutoFit/>
          </a:bodyPr>
          <a:lstStyle/>
          <a:p>
            <a:pPr algn="ctr"/>
            <a:r>
              <a:rPr lang="en-US" sz="1200" dirty="0"/>
              <a:t>Prakash TP et al. 2014. Nucleic Acids Res 42:8796-8807; Journal cover art</a:t>
            </a:r>
          </a:p>
        </p:txBody>
      </p:sp>
      <p:sp>
        <p:nvSpPr>
          <p:cNvPr id="2" name="TextBox 1">
            <a:extLst>
              <a:ext uri="{FF2B5EF4-FFF2-40B4-BE49-F238E27FC236}">
                <a16:creationId xmlns:a16="http://schemas.microsoft.com/office/drawing/2014/main" id="{E7EA8776-61EA-25C7-1F15-7E11897DE12A}"/>
              </a:ext>
            </a:extLst>
          </p:cNvPr>
          <p:cNvSpPr txBox="1"/>
          <p:nvPr/>
        </p:nvSpPr>
        <p:spPr>
          <a:xfrm>
            <a:off x="3941379" y="991418"/>
            <a:ext cx="7780720" cy="923330"/>
          </a:xfrm>
          <a:prstGeom prst="rect">
            <a:avLst/>
          </a:prstGeom>
          <a:solidFill>
            <a:schemeClr val="accent2">
              <a:lumMod val="20000"/>
              <a:lumOff val="80000"/>
            </a:schemeClr>
          </a:solidFill>
        </p:spPr>
        <p:txBody>
          <a:bodyPr wrap="none" rtlCol="0">
            <a:spAutoFit/>
          </a:bodyPr>
          <a:lstStyle/>
          <a:p>
            <a:pPr marL="342900" indent="-342900" algn="l">
              <a:buAutoNum type="arabicPeriod"/>
            </a:pPr>
            <a:r>
              <a:rPr lang="en-US" b="1" dirty="0">
                <a:solidFill>
                  <a:schemeClr val="tx2"/>
                </a:solidFill>
              </a:rPr>
              <a:t>Leads to ~10x increase in TI</a:t>
            </a:r>
          </a:p>
          <a:p>
            <a:pPr marL="342900" indent="-342900" algn="l">
              <a:buAutoNum type="arabicPeriod"/>
            </a:pPr>
            <a:r>
              <a:rPr lang="en-US" b="1" dirty="0">
                <a:solidFill>
                  <a:schemeClr val="tx2"/>
                </a:solidFill>
              </a:rPr>
              <a:t>Class effects similar between unconjugated and conjugated ASOs</a:t>
            </a:r>
          </a:p>
          <a:p>
            <a:pPr marL="342900" indent="-342900" algn="l">
              <a:buAutoNum type="arabicPeriod"/>
            </a:pPr>
            <a:r>
              <a:rPr lang="en-US" b="1" dirty="0">
                <a:solidFill>
                  <a:schemeClr val="tx2"/>
                </a:solidFill>
              </a:rPr>
              <a:t>No new toxicities observed </a:t>
            </a:r>
          </a:p>
        </p:txBody>
      </p:sp>
    </p:spTree>
    <p:extLst>
      <p:ext uri="{BB962C8B-B14F-4D97-AF65-F5344CB8AC3E}">
        <p14:creationId xmlns:p14="http://schemas.microsoft.com/office/powerpoint/2010/main" val="3361300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250DCF3-8ECD-EFB8-EF57-B4E7117C2DBB}"/>
              </a:ext>
            </a:extLst>
          </p:cNvPr>
          <p:cNvSpPr>
            <a:spLocks noGrp="1"/>
          </p:cNvSpPr>
          <p:nvPr>
            <p:ph type="title"/>
          </p:nvPr>
        </p:nvSpPr>
        <p:spPr/>
        <p:txBody>
          <a:bodyPr/>
          <a:lstStyle/>
          <a:p>
            <a:r>
              <a:rPr lang="en-US" dirty="0"/>
              <a:t>Next generation targeting: muscle and CNS</a:t>
            </a:r>
          </a:p>
        </p:txBody>
      </p:sp>
      <p:pic>
        <p:nvPicPr>
          <p:cNvPr id="6146" name="Picture 2">
            <a:extLst>
              <a:ext uri="{FF2B5EF4-FFF2-40B4-BE49-F238E27FC236}">
                <a16:creationId xmlns:a16="http://schemas.microsoft.com/office/drawing/2014/main" id="{9596B424-39FE-FDD4-ADCE-46668B99C4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12864" y="1753737"/>
            <a:ext cx="5059132" cy="4724090"/>
          </a:xfrm>
          <a:prstGeom prst="rect">
            <a:avLst/>
          </a:prstGeom>
          <a:noFill/>
          <a:extLst>
            <a:ext uri="{909E8E84-426E-40DD-AFC4-6F175D3DCCD1}">
              <a14:hiddenFill xmlns:a14="http://schemas.microsoft.com/office/drawing/2010/main">
                <a:solidFill>
                  <a:srgbClr val="FFFFFF"/>
                </a:solidFill>
              </a14:hiddenFill>
            </a:ext>
          </a:extLst>
        </p:spPr>
      </p:pic>
      <p:pic>
        <p:nvPicPr>
          <p:cNvPr id="6147" name="Picture 3">
            <a:extLst>
              <a:ext uri="{FF2B5EF4-FFF2-40B4-BE49-F238E27FC236}">
                <a16:creationId xmlns:a16="http://schemas.microsoft.com/office/drawing/2014/main" id="{68670B24-1252-31D1-2060-F3032566CA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0729" y="1753737"/>
            <a:ext cx="4703569" cy="487907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15">
            <a:extLst>
              <a:ext uri="{FF2B5EF4-FFF2-40B4-BE49-F238E27FC236}">
                <a16:creationId xmlns:a16="http://schemas.microsoft.com/office/drawing/2014/main" id="{511921F1-5F99-1305-8407-BAB4B62EFB7D}"/>
              </a:ext>
            </a:extLst>
          </p:cNvPr>
          <p:cNvSpPr txBox="1"/>
          <p:nvPr/>
        </p:nvSpPr>
        <p:spPr>
          <a:xfrm>
            <a:off x="2653757" y="1399794"/>
            <a:ext cx="3037386" cy="707886"/>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chemeClr val="accent1">
                    <a:lumMod val="50000"/>
                  </a:schemeClr>
                </a:solidFill>
                <a:effectLst/>
                <a:uLnTx/>
                <a:uFillTx/>
                <a:latin typeface="Arial" panose="020B0604020202020204"/>
                <a:ea typeface="+mn-ea"/>
                <a:cs typeface="+mn-cs"/>
              </a:rPr>
              <a:t>Bicycle-siRNA,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chemeClr val="accent1">
                    <a:lumMod val="50000"/>
                  </a:schemeClr>
                </a:solidFill>
                <a:effectLst/>
                <a:uLnTx/>
                <a:uFillTx/>
                <a:latin typeface="Arial" panose="020B0604020202020204"/>
                <a:ea typeface="+mn-ea"/>
                <a:cs typeface="+mn-cs"/>
              </a:rPr>
              <a:t>NHP</a:t>
            </a:r>
            <a:endParaRPr kumimoji="0" lang="en-US" sz="2000" b="1" i="0" u="none" strike="noStrike" kern="1200" cap="none" spc="0" normalizeH="0" baseline="30000" noProof="0" dirty="0">
              <a:ln>
                <a:noFill/>
              </a:ln>
              <a:solidFill>
                <a:schemeClr val="accent1">
                  <a:lumMod val="50000"/>
                </a:schemeClr>
              </a:solidFill>
              <a:effectLst/>
              <a:uLnTx/>
              <a:uFillTx/>
              <a:latin typeface="Arial" panose="020B0604020202020204"/>
              <a:ea typeface="+mn-ea"/>
              <a:cs typeface="+mn-cs"/>
            </a:endParaRPr>
          </a:p>
        </p:txBody>
      </p:sp>
      <p:sp>
        <p:nvSpPr>
          <p:cNvPr id="5" name="TextBox 17">
            <a:extLst>
              <a:ext uri="{FF2B5EF4-FFF2-40B4-BE49-F238E27FC236}">
                <a16:creationId xmlns:a16="http://schemas.microsoft.com/office/drawing/2014/main" id="{4B597585-7802-2706-000A-5961E7BD8C6B}"/>
              </a:ext>
            </a:extLst>
          </p:cNvPr>
          <p:cNvSpPr txBox="1"/>
          <p:nvPr/>
        </p:nvSpPr>
        <p:spPr>
          <a:xfrm>
            <a:off x="8015954" y="1399794"/>
            <a:ext cx="3037386" cy="707886"/>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1" dirty="0">
                <a:solidFill>
                  <a:schemeClr val="accent1">
                    <a:lumMod val="50000"/>
                  </a:schemeClr>
                </a:solidFill>
                <a:latin typeface="Arial" panose="020B0604020202020204"/>
              </a:rPr>
              <a:t>BBB-Conjugate</a:t>
            </a:r>
            <a:r>
              <a:rPr kumimoji="0" lang="en-US" sz="2000" b="1" i="0" u="none" strike="noStrike" kern="1200" cap="none" spc="0" normalizeH="0" baseline="0" noProof="0" dirty="0">
                <a:ln>
                  <a:noFill/>
                </a:ln>
                <a:solidFill>
                  <a:schemeClr val="accent1">
                    <a:lumMod val="50000"/>
                  </a:schemeClr>
                </a:solidFill>
                <a:effectLst/>
                <a:uLnTx/>
                <a:uFillTx/>
                <a:latin typeface="Arial" panose="020B0604020202020204"/>
                <a:ea typeface="+mn-ea"/>
                <a:cs typeface="+mn-cs"/>
              </a:rPr>
              <a:t> ASO, transgenic mouse</a:t>
            </a:r>
            <a:endParaRPr kumimoji="0" lang="en-US" sz="2000" b="1" i="0" u="none" strike="noStrike" kern="1200" cap="none" spc="0" normalizeH="0" baseline="30000" noProof="0" dirty="0">
              <a:ln>
                <a:noFill/>
              </a:ln>
              <a:solidFill>
                <a:schemeClr val="accent1">
                  <a:lumMod val="50000"/>
                </a:schemeClr>
              </a:solidFill>
              <a:effectLst/>
              <a:uLnTx/>
              <a:uFillTx/>
              <a:latin typeface="Arial" panose="020B0604020202020204"/>
              <a:ea typeface="+mn-ea"/>
              <a:cs typeface="+mn-cs"/>
            </a:endParaRPr>
          </a:p>
        </p:txBody>
      </p:sp>
      <p:sp>
        <p:nvSpPr>
          <p:cNvPr id="2" name="TextBox 1">
            <a:extLst>
              <a:ext uri="{FF2B5EF4-FFF2-40B4-BE49-F238E27FC236}">
                <a16:creationId xmlns:a16="http://schemas.microsoft.com/office/drawing/2014/main" id="{C58C5933-BDE7-118B-5698-EB6D901AA143}"/>
              </a:ext>
            </a:extLst>
          </p:cNvPr>
          <p:cNvSpPr txBox="1"/>
          <p:nvPr/>
        </p:nvSpPr>
        <p:spPr>
          <a:xfrm>
            <a:off x="304800" y="870639"/>
            <a:ext cx="9396675" cy="369332"/>
          </a:xfrm>
          <a:prstGeom prst="rect">
            <a:avLst/>
          </a:prstGeom>
          <a:solidFill>
            <a:schemeClr val="accent2">
              <a:lumMod val="20000"/>
              <a:lumOff val="80000"/>
            </a:schemeClr>
          </a:solidFill>
        </p:spPr>
        <p:txBody>
          <a:bodyPr wrap="none" rtlCol="0">
            <a:spAutoFit/>
          </a:bodyPr>
          <a:lstStyle/>
          <a:p>
            <a:pPr algn="l"/>
            <a:r>
              <a:rPr lang="en-US" u="sng" dirty="0">
                <a:solidFill>
                  <a:schemeClr val="tx2"/>
                </a:solidFill>
              </a:rPr>
              <a:t>Safety considerations</a:t>
            </a:r>
            <a:r>
              <a:rPr lang="en-US" dirty="0">
                <a:solidFill>
                  <a:schemeClr val="tx2"/>
                </a:solidFill>
              </a:rPr>
              <a:t>: distribution differences, biologic component safety, relevant species</a:t>
            </a:r>
          </a:p>
        </p:txBody>
      </p:sp>
    </p:spTree>
    <p:extLst>
      <p:ext uri="{BB962C8B-B14F-4D97-AF65-F5344CB8AC3E}">
        <p14:creationId xmlns:p14="http://schemas.microsoft.com/office/powerpoint/2010/main" val="23877527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D9C61A0-F252-20E4-6EA0-D8C3A69D3F23}"/>
              </a:ext>
            </a:extLst>
          </p:cNvPr>
          <p:cNvSpPr>
            <a:spLocks noGrp="1"/>
          </p:cNvSpPr>
          <p:nvPr>
            <p:ph idx="1"/>
          </p:nvPr>
        </p:nvSpPr>
        <p:spPr/>
        <p:txBody>
          <a:bodyPr>
            <a:normAutofit fontScale="92500" lnSpcReduction="10000"/>
          </a:bodyPr>
          <a:lstStyle/>
          <a:p>
            <a:r>
              <a:rPr lang="en-US" dirty="0"/>
              <a:t>Nonclinical safety assessment informs the clinic and is focused on ensuring patient safety</a:t>
            </a:r>
          </a:p>
          <a:p>
            <a:endParaRPr lang="en-US" dirty="0"/>
          </a:p>
          <a:p>
            <a:r>
              <a:rPr lang="en-US" dirty="0"/>
              <a:t>Nonclinical programs for ONs follows the ICHM3R2 guidance, but each program is uniquely tailored</a:t>
            </a:r>
          </a:p>
          <a:p>
            <a:pPr lvl="1"/>
            <a:r>
              <a:rPr lang="en-US" dirty="0"/>
              <a:t>Experience with these platforms may be used to streamline nonclinical development</a:t>
            </a:r>
          </a:p>
          <a:p>
            <a:pPr lvl="1"/>
            <a:r>
              <a:rPr lang="en-US" dirty="0"/>
              <a:t>Impact of Draft Guidance for Industry (May 2024): </a:t>
            </a:r>
            <a:r>
              <a:rPr lang="en-US" i="1" dirty="0"/>
              <a:t>Platform Technology Designation Program for Drug Development</a:t>
            </a:r>
          </a:p>
          <a:p>
            <a:pPr marL="0" indent="0">
              <a:buNone/>
            </a:pPr>
            <a:r>
              <a:rPr lang="en-US" i="1" dirty="0"/>
              <a:t>	</a:t>
            </a:r>
            <a:endParaRPr lang="en-US" dirty="0"/>
          </a:p>
          <a:p>
            <a:r>
              <a:rPr lang="en-US" dirty="0"/>
              <a:t>Class effects are generally conserved BUT</a:t>
            </a:r>
          </a:p>
          <a:p>
            <a:pPr lvl="1"/>
            <a:r>
              <a:rPr lang="en-US" dirty="0"/>
              <a:t>Sequence, chemistry, species and strain-dependent effects must be understood</a:t>
            </a:r>
          </a:p>
          <a:p>
            <a:pPr lvl="1"/>
            <a:r>
              <a:rPr lang="en-US" dirty="0"/>
              <a:t>Assumptions about safety should not be broadly applied unless sufficient experience exists</a:t>
            </a:r>
          </a:p>
          <a:p>
            <a:pPr lvl="1"/>
            <a:endParaRPr lang="en-US" dirty="0"/>
          </a:p>
          <a:p>
            <a:r>
              <a:rPr lang="en-US" dirty="0"/>
              <a:t>Targeted delivery and innovations in medicinal chemistry will drive new approaches to nonclinical safety assessment of oligonucleotides</a:t>
            </a:r>
          </a:p>
          <a:p>
            <a:pPr lvl="1"/>
            <a:r>
              <a:rPr lang="en-US" dirty="0"/>
              <a:t>Strategy for protein-ligated molecules (ICHS6?)</a:t>
            </a:r>
          </a:p>
          <a:p>
            <a:pPr lvl="1"/>
            <a:r>
              <a:rPr lang="en-US" dirty="0"/>
              <a:t>Dosing schedule for long T</a:t>
            </a:r>
            <a:r>
              <a:rPr lang="en-US" baseline="-25000" dirty="0"/>
              <a:t>1/2</a:t>
            </a:r>
            <a:r>
              <a:rPr lang="en-US" dirty="0"/>
              <a:t> molecules?</a:t>
            </a:r>
          </a:p>
        </p:txBody>
      </p:sp>
      <p:sp>
        <p:nvSpPr>
          <p:cNvPr id="4" name="Title 3">
            <a:extLst>
              <a:ext uri="{FF2B5EF4-FFF2-40B4-BE49-F238E27FC236}">
                <a16:creationId xmlns:a16="http://schemas.microsoft.com/office/drawing/2014/main" id="{E5B19481-900C-E9BF-F704-08E0D79ADD3B}"/>
              </a:ext>
            </a:extLst>
          </p:cNvPr>
          <p:cNvSpPr>
            <a:spLocks noGrp="1"/>
          </p:cNvSpPr>
          <p:nvPr>
            <p:ph type="title"/>
          </p:nvPr>
        </p:nvSpPr>
        <p:spPr/>
        <p:txBody>
          <a:bodyPr/>
          <a:lstStyle/>
          <a:p>
            <a:r>
              <a:rPr lang="en-US"/>
              <a:t>Take home messages</a:t>
            </a:r>
          </a:p>
        </p:txBody>
      </p:sp>
    </p:spTree>
    <p:extLst>
      <p:ext uri="{BB962C8B-B14F-4D97-AF65-F5344CB8AC3E}">
        <p14:creationId xmlns:p14="http://schemas.microsoft.com/office/powerpoint/2010/main" val="3913938020"/>
      </p:ext>
    </p:extLst>
  </p:cSld>
  <p:clrMapOvr>
    <a:masterClrMapping/>
  </p:clrMapOvr>
  <p:transition>
    <p:fade/>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BBE1E5-1CDA-545F-3A1F-A7C32A9E5CFF}"/>
              </a:ext>
            </a:extLst>
          </p:cNvPr>
          <p:cNvSpPr>
            <a:spLocks noGrp="1"/>
          </p:cNvSpPr>
          <p:nvPr>
            <p:ph type="ctrTitle"/>
          </p:nvPr>
        </p:nvSpPr>
        <p:spPr/>
        <p:txBody>
          <a:bodyPr/>
          <a:lstStyle/>
          <a:p>
            <a:r>
              <a:rPr lang="en-US"/>
              <a:t>Thank you!</a:t>
            </a:r>
          </a:p>
        </p:txBody>
      </p:sp>
      <p:sp>
        <p:nvSpPr>
          <p:cNvPr id="5" name="Slide Number Placeholder 4">
            <a:extLst>
              <a:ext uri="{FF2B5EF4-FFF2-40B4-BE49-F238E27FC236}">
                <a16:creationId xmlns:a16="http://schemas.microsoft.com/office/drawing/2014/main" id="{0553785D-A397-89B5-DC0E-44A75387ECA6}"/>
              </a:ext>
            </a:extLst>
          </p:cNvPr>
          <p:cNvSpPr>
            <a:spLocks noGrp="1"/>
          </p:cNvSpPr>
          <p:nvPr>
            <p:ph type="sldNum" sz="quarter" idx="12"/>
          </p:nvPr>
        </p:nvSpPr>
        <p:spPr/>
        <p:txBody>
          <a:bodyPr/>
          <a:lstStyle/>
          <a:p>
            <a:fld id="{9762209B-78AD-47CB-A799-B88FE6B8D723}" type="slidenum">
              <a:rPr lang="en-US" smtClean="0"/>
              <a:pPr/>
              <a:t>108</a:t>
            </a:fld>
            <a:endParaRPr lang="en-US"/>
          </a:p>
        </p:txBody>
      </p:sp>
    </p:spTree>
    <p:extLst>
      <p:ext uri="{BB962C8B-B14F-4D97-AF65-F5344CB8AC3E}">
        <p14:creationId xmlns:p14="http://schemas.microsoft.com/office/powerpoint/2010/main" val="418966690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red and white poster with a city skyline&#10;&#10;Description automatically generated">
            <a:extLst>
              <a:ext uri="{FF2B5EF4-FFF2-40B4-BE49-F238E27FC236}">
                <a16:creationId xmlns:a16="http://schemas.microsoft.com/office/drawing/2014/main" id="{67C44482-6DDE-F12E-D5BD-D3C08254D087}"/>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17760925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6" name="Content Placeholder 5"/>
          <p:cNvSpPr txBox="1">
            <a:spLocks noGrp="1"/>
          </p:cNvSpPr>
          <p:nvPr>
            <p:ph type="body" sz="quarter" idx="1"/>
          </p:nvPr>
        </p:nvSpPr>
        <p:spPr>
          <a:xfrm>
            <a:off x="838200" y="2450603"/>
            <a:ext cx="3318160" cy="1956794"/>
          </a:xfrm>
          <a:prstGeom prst="rect">
            <a:avLst/>
          </a:prstGeom>
        </p:spPr>
        <p:txBody>
          <a:bodyPr/>
          <a:lstStyle/>
          <a:p>
            <a:pPr marL="0" indent="0">
              <a:spcBef>
                <a:spcPts val="600"/>
              </a:spcBef>
              <a:buSzTx/>
              <a:buNone/>
              <a:defRPr sz="2400" b="1">
                <a:solidFill>
                  <a:srgbClr val="ED1B2F"/>
                </a:solidFill>
              </a:defRPr>
            </a:pPr>
            <a:r>
              <a:t>Priority Disease Areas: </a:t>
            </a:r>
          </a:p>
          <a:p>
            <a:pPr marL="457200" indent="-457200">
              <a:spcBef>
                <a:spcPts val="600"/>
              </a:spcBef>
              <a:buFontTx/>
              <a:buAutoNum type="arabicPeriod"/>
              <a:defRPr sz="1800"/>
            </a:pPr>
            <a:r>
              <a:t>Infectious diseases</a:t>
            </a:r>
          </a:p>
          <a:p>
            <a:pPr marL="457200" indent="-457200">
              <a:spcBef>
                <a:spcPts val="600"/>
              </a:spcBef>
              <a:buFontTx/>
              <a:buAutoNum type="arabicPeriod"/>
              <a:defRPr sz="1800"/>
            </a:pPr>
            <a:r>
              <a:t>Precision oncology</a:t>
            </a:r>
          </a:p>
          <a:p>
            <a:pPr marL="457200" indent="-457200">
              <a:spcBef>
                <a:spcPts val="600"/>
              </a:spcBef>
              <a:buFontTx/>
              <a:buAutoNum type="arabicPeriod"/>
              <a:defRPr sz="1800"/>
            </a:pPr>
            <a:r>
              <a:t>Rare diseases</a:t>
            </a:r>
          </a:p>
        </p:txBody>
      </p:sp>
      <p:sp>
        <p:nvSpPr>
          <p:cNvPr id="637" name="Title 4"/>
          <p:cNvSpPr txBox="1">
            <a:spLocks noGrp="1"/>
          </p:cNvSpPr>
          <p:nvPr>
            <p:ph type="title"/>
          </p:nvPr>
        </p:nvSpPr>
        <p:spPr>
          <a:prstGeom prst="rect">
            <a:avLst/>
          </a:prstGeom>
        </p:spPr>
        <p:txBody>
          <a:bodyPr/>
          <a:lstStyle/>
          <a:p>
            <a:r>
              <a:t>Priority diseases &amp; Foundational Axes</a:t>
            </a:r>
          </a:p>
        </p:txBody>
      </p:sp>
      <p:sp>
        <p:nvSpPr>
          <p:cNvPr id="638" name="Content Placeholder 5"/>
          <p:cNvSpPr txBox="1"/>
          <p:nvPr/>
        </p:nvSpPr>
        <p:spPr>
          <a:xfrm>
            <a:off x="4566920" y="2138416"/>
            <a:ext cx="7203445" cy="30303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spcBef>
                <a:spcPts val="600"/>
              </a:spcBef>
              <a:defRPr sz="2400" b="1">
                <a:solidFill>
                  <a:srgbClr val="ED1B2F"/>
                </a:solidFill>
                <a:latin typeface="Arial"/>
                <a:ea typeface="Arial"/>
                <a:cs typeface="Arial"/>
                <a:sym typeface="Arial"/>
              </a:defRPr>
            </a:pPr>
            <a:r>
              <a:t>Foundational Axes:</a:t>
            </a:r>
            <a:endParaRPr sz="2000"/>
          </a:p>
          <a:p>
            <a:pPr marL="457200" indent="-457200">
              <a:spcBef>
                <a:spcPts val="600"/>
              </a:spcBef>
              <a:buSzPct val="100000"/>
              <a:buAutoNum type="arabicPeriod"/>
              <a:defRPr>
                <a:latin typeface="Arial"/>
                <a:ea typeface="Arial"/>
                <a:cs typeface="Arial"/>
                <a:sym typeface="Arial"/>
              </a:defRPr>
            </a:pPr>
            <a:r>
              <a:t>Population Studies and Genomic Medicine</a:t>
            </a:r>
            <a:endParaRPr sz="2000"/>
          </a:p>
          <a:p>
            <a:pPr marL="457200" indent="-457200">
              <a:spcBef>
                <a:spcPts val="600"/>
              </a:spcBef>
              <a:buSzPct val="100000"/>
              <a:buAutoNum type="arabicPeriod"/>
              <a:defRPr b="1">
                <a:solidFill>
                  <a:srgbClr val="FF0000"/>
                </a:solidFill>
                <a:latin typeface="Arial"/>
                <a:ea typeface="Arial"/>
                <a:cs typeface="Arial"/>
                <a:sym typeface="Arial"/>
              </a:defRPr>
            </a:pPr>
            <a:r>
              <a:t>RNA Therapeutics</a:t>
            </a:r>
            <a:endParaRPr sz="2000"/>
          </a:p>
          <a:p>
            <a:pPr marL="457200" indent="-457200">
              <a:spcBef>
                <a:spcPts val="600"/>
              </a:spcBef>
              <a:buSzPct val="100000"/>
              <a:buAutoNum type="arabicPeriod"/>
              <a:defRPr>
                <a:latin typeface="Arial"/>
                <a:ea typeface="Arial"/>
                <a:cs typeface="Arial"/>
                <a:sym typeface="Arial"/>
              </a:defRPr>
            </a:pPr>
            <a:r>
              <a:t>Bioprocessing, Biomanufacturing and Nanotechnology</a:t>
            </a:r>
            <a:endParaRPr sz="2000"/>
          </a:p>
          <a:p>
            <a:pPr marL="457200" indent="-457200">
              <a:spcBef>
                <a:spcPts val="600"/>
              </a:spcBef>
              <a:buSzPct val="100000"/>
              <a:buAutoNum type="arabicPeriod"/>
              <a:defRPr>
                <a:latin typeface="Arial"/>
                <a:ea typeface="Arial"/>
                <a:cs typeface="Arial"/>
                <a:sym typeface="Arial"/>
              </a:defRPr>
            </a:pPr>
            <a:r>
              <a:t>Clinical Research, Acceleration and Implementation</a:t>
            </a:r>
            <a:endParaRPr sz="2000"/>
          </a:p>
          <a:p>
            <a:pPr marL="457200" indent="-457200">
              <a:spcBef>
                <a:spcPts val="600"/>
              </a:spcBef>
              <a:buSzPct val="100000"/>
              <a:buAutoNum type="arabicPeriod"/>
              <a:defRPr>
                <a:latin typeface="Arial"/>
                <a:ea typeface="Arial"/>
                <a:cs typeface="Arial"/>
                <a:sym typeface="Arial"/>
              </a:defRPr>
            </a:pPr>
            <a:r>
              <a:t>Data Science, Bioinformatics and Statistics in Personalized Medicine</a:t>
            </a:r>
            <a:endParaRPr sz="2000"/>
          </a:p>
          <a:p>
            <a:pPr marL="457200" indent="-457200">
              <a:spcBef>
                <a:spcPts val="600"/>
              </a:spcBef>
              <a:buSzPct val="100000"/>
              <a:buAutoNum type="arabicPeriod"/>
              <a:defRPr>
                <a:latin typeface="Arial"/>
                <a:ea typeface="Arial"/>
                <a:cs typeface="Arial"/>
                <a:sym typeface="Arial"/>
              </a:defRPr>
            </a:pPr>
            <a:r>
              <a:t>Ethical, Socioeconomic, and Cultural Dimensions in Genomic Research</a:t>
            </a:r>
          </a:p>
        </p:txBody>
      </p:sp>
      <p:sp>
        <p:nvSpPr>
          <p:cNvPr id="639" name="Straight Connector 7"/>
          <p:cNvSpPr/>
          <p:nvPr/>
        </p:nvSpPr>
        <p:spPr>
          <a:xfrm flipH="1">
            <a:off x="3900644" y="1717963"/>
            <a:ext cx="1" cy="3871269"/>
          </a:xfrm>
          <a:prstGeom prst="line">
            <a:avLst/>
          </a:prstGeom>
          <a:ln w="6350">
            <a:solidFill>
              <a:srgbClr val="ECB5A9"/>
            </a:solidFill>
            <a:miter/>
          </a:ln>
        </p:spPr>
        <p:txBody>
          <a:bodyPr lIns="45719" rIns="45719"/>
          <a:lstStyle/>
          <a:p>
            <a:pPr>
              <a:defRPr>
                <a:latin typeface="Arial"/>
                <a:ea typeface="Arial"/>
                <a:cs typeface="Arial"/>
                <a:sym typeface="Arial"/>
              </a:defRPr>
            </a:pPr>
            <a:endParaRPr/>
          </a:p>
        </p:txBody>
      </p:sp>
    </p:spTree>
  </p:cSld>
  <p:clrMapOvr>
    <a:masterClrMapping/>
  </p:clrMapOvr>
  <mc:AlternateContent xmlns:mc="http://schemas.openxmlformats.org/markup-compatibility/2006" xmlns:p14="http://schemas.microsoft.com/office/powerpoint/2010/main">
    <mc:Choice Requires="p14">
      <p:transition spd="slow" p14:dur="1500">
        <p:fade/>
      </p:transition>
    </mc:Choice>
    <mc:Fallback xmlns:a14="http://schemas.microsoft.com/office/drawing/2010/main" xmlns:m="http://schemas.openxmlformats.org/officeDocument/2006/math" xmlns="">
      <p:transition spd="slow">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ctrTitle"/>
          </p:nvPr>
        </p:nvSpPr>
        <p:spPr>
          <a:xfrm>
            <a:off x="480000" y="2112400"/>
            <a:ext cx="11104692" cy="2387600"/>
          </a:xfrm>
        </p:spPr>
        <p:txBody>
          <a:bodyPr/>
          <a:lstStyle/>
          <a:p>
            <a:r>
              <a:rPr lang="en-US" dirty="0"/>
              <a:t>Considerations on ONT development:</a:t>
            </a:r>
            <a:br>
              <a:rPr lang="en-US" dirty="0"/>
            </a:br>
            <a:r>
              <a:rPr lang="en-US" dirty="0"/>
              <a:t>a regulator’s perspective</a:t>
            </a:r>
            <a:br>
              <a:rPr lang="en-US" dirty="0"/>
            </a:br>
            <a:r>
              <a:rPr lang="en-US" dirty="0"/>
              <a:t> </a:t>
            </a:r>
            <a:br>
              <a:rPr lang="en-US" dirty="0"/>
            </a:br>
            <a:r>
              <a:rPr lang="en-US" sz="3600" dirty="0"/>
              <a:t>Kris Siezen, PhD</a:t>
            </a:r>
            <a:br>
              <a:rPr lang="en-US" sz="4000" dirty="0"/>
            </a:br>
            <a:r>
              <a:rPr lang="en-US" sz="2800" dirty="0"/>
              <a:t>20</a:t>
            </a:r>
            <a:r>
              <a:rPr lang="en-US" sz="2800" baseline="30000" dirty="0"/>
              <a:t>th</a:t>
            </a:r>
            <a:r>
              <a:rPr lang="en-US" sz="2800" dirty="0"/>
              <a:t> OTS meeting, Montreal 6</a:t>
            </a:r>
            <a:r>
              <a:rPr lang="en-US" sz="2400" dirty="0"/>
              <a:t> October 2024</a:t>
            </a:r>
            <a:endParaRPr lang="nl-NL" sz="3600" dirty="0"/>
          </a:p>
        </p:txBody>
      </p:sp>
      <p:sp>
        <p:nvSpPr>
          <p:cNvPr id="5" name="Tijdelijke aanduiding voor afbeelding 4"/>
          <p:cNvSpPr>
            <a:spLocks noGrp="1"/>
          </p:cNvSpPr>
          <p:nvPr>
            <p:ph type="pic" sz="quarter" idx="15"/>
          </p:nvPr>
        </p:nvSpPr>
        <p:spPr/>
        <p:txBody>
          <a:bodyPr/>
          <a:lstStyle/>
          <a:p>
            <a:endParaRPr lang="nl-NL"/>
          </a:p>
        </p:txBody>
      </p:sp>
    </p:spTree>
    <p:extLst>
      <p:ext uri="{BB962C8B-B14F-4D97-AF65-F5344CB8AC3E}">
        <p14:creationId xmlns:p14="http://schemas.microsoft.com/office/powerpoint/2010/main" val="63388602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jdelijke aanduiding voor dianummer 4">
            <a:extLst>
              <a:ext uri="{FF2B5EF4-FFF2-40B4-BE49-F238E27FC236}">
                <a16:creationId xmlns:a16="http://schemas.microsoft.com/office/drawing/2014/main" id="{40353ED8-A582-4FC6-9C94-89325FAF5B4C}"/>
              </a:ext>
            </a:extLst>
          </p:cNvPr>
          <p:cNvSpPr>
            <a:spLocks noGrp="1"/>
          </p:cNvSpPr>
          <p:nvPr>
            <p:ph type="sldNum" sz="quarter" idx="4"/>
          </p:nvPr>
        </p:nvSpPr>
        <p:spPr/>
        <p:txBody>
          <a:bodyPr/>
          <a:lstStyle/>
          <a:p>
            <a:fld id="{A723241F-5B6B-4100-BE5A-F21894325AA6}" type="slidenum">
              <a:rPr lang="nl-NL" smtClean="0"/>
              <a:pPr/>
              <a:t>111</a:t>
            </a:fld>
            <a:endParaRPr lang="nl-NL" dirty="0"/>
          </a:p>
        </p:txBody>
      </p:sp>
      <p:sp>
        <p:nvSpPr>
          <p:cNvPr id="7" name="Tijdelijke aanduiding voor inhoud 2">
            <a:extLst>
              <a:ext uri="{FF2B5EF4-FFF2-40B4-BE49-F238E27FC236}">
                <a16:creationId xmlns:a16="http://schemas.microsoft.com/office/drawing/2014/main" id="{E263A31E-065F-4496-8A41-AE1491E917BC}"/>
              </a:ext>
            </a:extLst>
          </p:cNvPr>
          <p:cNvSpPr>
            <a:spLocks noGrp="1"/>
          </p:cNvSpPr>
          <p:nvPr>
            <p:ph idx="1"/>
          </p:nvPr>
        </p:nvSpPr>
        <p:spPr>
          <a:xfrm>
            <a:off x="944607" y="1533851"/>
            <a:ext cx="7358743" cy="4313192"/>
          </a:xfrm>
        </p:spPr>
        <p:txBody>
          <a:bodyPr/>
          <a:lstStyle/>
          <a:p>
            <a:pPr marL="342900" indent="-342900">
              <a:buFont typeface="Arial" panose="020B0604020202020204" pitchFamily="34" charset="0"/>
              <a:buChar char="•"/>
            </a:pPr>
            <a:r>
              <a:rPr lang="en-GB" sz="2200" dirty="0">
                <a:solidFill>
                  <a:schemeClr val="tx1"/>
                </a:solidFill>
              </a:rPr>
              <a:t>European Medicines Agency</a:t>
            </a:r>
            <a:endParaRPr lang="en-GB" sz="2200" dirty="0"/>
          </a:p>
          <a:p>
            <a:pPr marL="720000" lvl="5" indent="-342900">
              <a:buFont typeface="System Font Regular"/>
              <a:buChar char="-"/>
            </a:pPr>
            <a:r>
              <a:rPr lang="en-GB" sz="2100" dirty="0"/>
              <a:t>Responsible for the scientific evaluation and supervision of medicines developed for use in the EU</a:t>
            </a:r>
          </a:p>
          <a:p>
            <a:pPr marL="720000" lvl="5" indent="-342900">
              <a:buFont typeface="System Font Regular"/>
              <a:buChar char="-"/>
            </a:pPr>
            <a:r>
              <a:rPr lang="en-GB" sz="2100" dirty="0"/>
              <a:t>Scientific evaluation done by 27 Member States </a:t>
            </a:r>
            <a:r>
              <a:rPr lang="en-GB" dirty="0"/>
              <a:t>– national competent authorities (4500 experts)</a:t>
            </a:r>
            <a:endParaRPr lang="en-GB" sz="2100" dirty="0"/>
          </a:p>
          <a:p>
            <a:pPr marL="720000" lvl="5" indent="-342900">
              <a:buFont typeface="System Font Regular"/>
              <a:buChar char="-"/>
            </a:pPr>
            <a:endParaRPr lang="en-GB" sz="2400" dirty="0"/>
          </a:p>
          <a:p>
            <a:pPr marL="720000" lvl="5" indent="-342900">
              <a:buFont typeface="System Font Regular"/>
              <a:buChar char="-"/>
            </a:pPr>
            <a:endParaRPr lang="en-GB" sz="2400" dirty="0"/>
          </a:p>
          <a:p>
            <a:pPr lvl="1">
              <a:defRPr/>
            </a:pPr>
            <a:endParaRPr lang="en-GB" dirty="0">
              <a:solidFill>
                <a:schemeClr val="tx1"/>
              </a:solidFill>
            </a:endParaRPr>
          </a:p>
        </p:txBody>
      </p:sp>
      <p:pic>
        <p:nvPicPr>
          <p:cNvPr id="9" name="Afbeelding 8" descr="Afbeelding met gebouw, buiten, lucht, stad&#10;&#10;Automatisch gegenereerde beschrijving">
            <a:extLst>
              <a:ext uri="{FF2B5EF4-FFF2-40B4-BE49-F238E27FC236}">
                <a16:creationId xmlns:a16="http://schemas.microsoft.com/office/drawing/2014/main" id="{FF7AC2FF-46E3-425D-AEA2-664165B708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4607" y="3774551"/>
            <a:ext cx="4276846" cy="2849449"/>
          </a:xfrm>
          <a:prstGeom prst="rect">
            <a:avLst/>
          </a:prstGeom>
        </p:spPr>
      </p:pic>
      <p:pic>
        <p:nvPicPr>
          <p:cNvPr id="10" name="Afbeelding 9" descr="Afbeelding met tekst&#10;&#10;Automatisch gegenereerde beschrijving">
            <a:extLst>
              <a:ext uri="{FF2B5EF4-FFF2-40B4-BE49-F238E27FC236}">
                <a16:creationId xmlns:a16="http://schemas.microsoft.com/office/drawing/2014/main" id="{57D75727-D941-480B-9180-09BC08651AD6}"/>
              </a:ext>
            </a:extLst>
          </p:cNvPr>
          <p:cNvPicPr>
            <a:picLocks noChangeAspect="1"/>
          </p:cNvPicPr>
          <p:nvPr/>
        </p:nvPicPr>
        <p:blipFill rotWithShape="1">
          <a:blip r:embed="rId3">
            <a:extLst>
              <a:ext uri="{28A0092B-C50C-407E-A947-70E740481C1C}">
                <a14:useLocalDpi xmlns:a14="http://schemas.microsoft.com/office/drawing/2010/main" val="0"/>
              </a:ext>
            </a:extLst>
          </a:blip>
          <a:srcRect b="5226"/>
          <a:stretch/>
        </p:blipFill>
        <p:spPr>
          <a:xfrm>
            <a:off x="9149985" y="2770999"/>
            <a:ext cx="2563215" cy="3853001"/>
          </a:xfrm>
          <a:prstGeom prst="rect">
            <a:avLst/>
          </a:prstGeom>
        </p:spPr>
      </p:pic>
      <p:sp>
        <p:nvSpPr>
          <p:cNvPr id="11" name="Tijdelijke aanduiding voor inhoud 2">
            <a:extLst>
              <a:ext uri="{FF2B5EF4-FFF2-40B4-BE49-F238E27FC236}">
                <a16:creationId xmlns:a16="http://schemas.microsoft.com/office/drawing/2014/main" id="{97FB6FE0-492D-4D9A-8976-C18D1273B046}"/>
              </a:ext>
            </a:extLst>
          </p:cNvPr>
          <p:cNvSpPr txBox="1">
            <a:spLocks/>
          </p:cNvSpPr>
          <p:nvPr/>
        </p:nvSpPr>
        <p:spPr>
          <a:xfrm>
            <a:off x="4129574" y="6305994"/>
            <a:ext cx="7358743" cy="4313192"/>
          </a:xfrm>
          <a:prstGeom prst="rect">
            <a:avLst/>
          </a:prstGeom>
        </p:spPr>
        <p:txBody>
          <a:bodyPr vert="horz" lIns="0" tIns="0" rIns="0" bIns="0" rtlCol="0">
            <a:noAutofit/>
          </a:bodyPr>
          <a:lstStyle>
            <a:lvl1pPr marL="0" indent="0" algn="l" defTabSz="914400" rtl="0" eaLnBrk="1" latinLnBrk="0" hangingPunct="1">
              <a:lnSpc>
                <a:spcPts val="2900"/>
              </a:lnSpc>
              <a:spcBef>
                <a:spcPts val="0"/>
              </a:spcBef>
              <a:buFontTx/>
              <a:buNone/>
              <a:defRPr sz="2100" kern="1200" baseline="0">
                <a:solidFill>
                  <a:srgbClr val="000000"/>
                </a:solidFill>
                <a:latin typeface="+mn-lt"/>
                <a:ea typeface="+mn-ea"/>
                <a:cs typeface="+mn-cs"/>
              </a:defRPr>
            </a:lvl1pPr>
            <a:lvl2pPr marL="0" indent="0" algn="l" defTabSz="914400" rtl="0" eaLnBrk="1" latinLnBrk="0" hangingPunct="1">
              <a:lnSpc>
                <a:spcPts val="2900"/>
              </a:lnSpc>
              <a:spcBef>
                <a:spcPts val="0"/>
              </a:spcBef>
              <a:buFontTx/>
              <a:buNone/>
              <a:defRPr sz="2100" kern="1200" baseline="0">
                <a:solidFill>
                  <a:srgbClr val="F07D00"/>
                </a:solidFill>
                <a:latin typeface="+mn-lt"/>
                <a:ea typeface="+mn-ea"/>
                <a:cs typeface="+mn-cs"/>
              </a:defRPr>
            </a:lvl2pPr>
            <a:lvl3pPr marL="0" indent="0" algn="l" defTabSz="914400" rtl="0" eaLnBrk="1" latinLnBrk="0" hangingPunct="1">
              <a:lnSpc>
                <a:spcPts val="2900"/>
              </a:lnSpc>
              <a:spcBef>
                <a:spcPts val="0"/>
              </a:spcBef>
              <a:buFontTx/>
              <a:buNone/>
              <a:defRPr sz="2100" b="1" kern="1200" baseline="0">
                <a:solidFill>
                  <a:srgbClr val="144196"/>
                </a:solidFill>
                <a:latin typeface="+mn-lt"/>
                <a:ea typeface="+mn-ea"/>
                <a:cs typeface="+mn-cs"/>
              </a:defRPr>
            </a:lvl3pPr>
            <a:lvl4pPr marL="216000" indent="-216000" algn="l" defTabSz="914400" rtl="0" eaLnBrk="1" latinLnBrk="0" hangingPunct="1">
              <a:lnSpc>
                <a:spcPts val="2900"/>
              </a:lnSpc>
              <a:spcBef>
                <a:spcPts val="0"/>
              </a:spcBef>
              <a:buFont typeface="Arial" panose="020B0604020202020204" pitchFamily="34" charset="0"/>
              <a:buChar char="•"/>
              <a:defRPr sz="2100" kern="1200" baseline="0">
                <a:solidFill>
                  <a:schemeClr val="tx1"/>
                </a:solidFill>
                <a:latin typeface="+mn-lt"/>
                <a:ea typeface="+mn-ea"/>
                <a:cs typeface="+mn-cs"/>
              </a:defRPr>
            </a:lvl4pPr>
            <a:lvl5pPr marL="432000" indent="-216000" algn="l" defTabSz="914400" rtl="0" eaLnBrk="1" latinLnBrk="0" hangingPunct="1">
              <a:lnSpc>
                <a:spcPts val="2900"/>
              </a:lnSpc>
              <a:spcBef>
                <a:spcPts val="0"/>
              </a:spcBef>
              <a:buClr>
                <a:srgbClr val="F07D00"/>
              </a:buClr>
              <a:buFont typeface="Arial" panose="020B0604020202020204" pitchFamily="34" charset="0"/>
              <a:buChar char="•"/>
              <a:defRPr sz="2100" kern="1200" baseline="0">
                <a:solidFill>
                  <a:schemeClr val="tx1"/>
                </a:solidFill>
                <a:latin typeface="+mn-lt"/>
                <a:ea typeface="+mn-ea"/>
                <a:cs typeface="+mn-cs"/>
              </a:defRPr>
            </a:lvl5pPr>
            <a:lvl6pPr marL="648000" indent="-216000" algn="l" defTabSz="914400" rtl="0" eaLnBrk="1" latinLnBrk="0" hangingPunct="1">
              <a:lnSpc>
                <a:spcPts val="2900"/>
              </a:lnSpc>
              <a:spcBef>
                <a:spcPts val="0"/>
              </a:spcBef>
              <a:buClr>
                <a:srgbClr val="C3BEB9"/>
              </a:buClr>
              <a:buFont typeface="Arial" panose="020B0604020202020204" pitchFamily="34" charset="0"/>
              <a:buChar char="•"/>
              <a:defRPr sz="2100" kern="1200" baseline="0">
                <a:solidFill>
                  <a:schemeClr val="tx1"/>
                </a:solidFill>
                <a:latin typeface="+mn-lt"/>
                <a:ea typeface="+mn-ea"/>
                <a:cs typeface="+mn-cs"/>
              </a:defRPr>
            </a:lvl6pPr>
            <a:lvl7pPr marL="864000" indent="-216000" algn="l" defTabSz="914400" rtl="0" eaLnBrk="1" latinLnBrk="0" hangingPunct="1">
              <a:lnSpc>
                <a:spcPts val="2900"/>
              </a:lnSpc>
              <a:spcBef>
                <a:spcPts val="0"/>
              </a:spcBef>
              <a:buFont typeface="Calibri" panose="020F0502020204030204" pitchFamily="34" charset="0"/>
              <a:buChar char="-"/>
              <a:defRPr sz="2100" kern="1200" baseline="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177200" lvl="6" indent="-342900">
              <a:buFont typeface="System Font Regular"/>
              <a:buChar char="-"/>
            </a:pPr>
            <a:r>
              <a:rPr lang="en-GB" dirty="0"/>
              <a:t>MEB, Utrecht</a:t>
            </a:r>
          </a:p>
          <a:p>
            <a:pPr marL="720000" lvl="5" indent="-342900">
              <a:buFont typeface="System Font Regular"/>
              <a:buChar char="-"/>
            </a:pPr>
            <a:endParaRPr lang="en-GB" sz="2400" dirty="0"/>
          </a:p>
          <a:p>
            <a:pPr marL="720000" lvl="5" indent="-342900">
              <a:buFont typeface="System Font Regular"/>
              <a:buChar char="-"/>
            </a:pPr>
            <a:endParaRPr lang="en-GB" sz="2400" dirty="0"/>
          </a:p>
          <a:p>
            <a:pPr lvl="1">
              <a:defRPr/>
            </a:pPr>
            <a:endParaRPr lang="en-GB" dirty="0">
              <a:solidFill>
                <a:schemeClr val="tx1"/>
              </a:solidFill>
            </a:endParaRPr>
          </a:p>
        </p:txBody>
      </p:sp>
      <p:sp>
        <p:nvSpPr>
          <p:cNvPr id="12" name="Tijdelijke aanduiding voor inhoud 2">
            <a:extLst>
              <a:ext uri="{FF2B5EF4-FFF2-40B4-BE49-F238E27FC236}">
                <a16:creationId xmlns:a16="http://schemas.microsoft.com/office/drawing/2014/main" id="{0D65D40D-8CA6-4212-AB58-F3B202B23FD3}"/>
              </a:ext>
            </a:extLst>
          </p:cNvPr>
          <p:cNvSpPr txBox="1">
            <a:spLocks/>
          </p:cNvSpPr>
          <p:nvPr/>
        </p:nvSpPr>
        <p:spPr>
          <a:xfrm>
            <a:off x="8302245" y="2349124"/>
            <a:ext cx="7358743" cy="4313192"/>
          </a:xfrm>
          <a:prstGeom prst="rect">
            <a:avLst/>
          </a:prstGeom>
        </p:spPr>
        <p:txBody>
          <a:bodyPr vert="horz" lIns="0" tIns="0" rIns="0" bIns="0" rtlCol="0">
            <a:noAutofit/>
          </a:bodyPr>
          <a:lstStyle>
            <a:lvl1pPr marL="0" indent="0" algn="l" defTabSz="914400" rtl="0" eaLnBrk="1" latinLnBrk="0" hangingPunct="1">
              <a:lnSpc>
                <a:spcPts val="2900"/>
              </a:lnSpc>
              <a:spcBef>
                <a:spcPts val="0"/>
              </a:spcBef>
              <a:buFontTx/>
              <a:buNone/>
              <a:defRPr sz="2100" kern="1200" baseline="0">
                <a:solidFill>
                  <a:srgbClr val="000000"/>
                </a:solidFill>
                <a:latin typeface="+mn-lt"/>
                <a:ea typeface="+mn-ea"/>
                <a:cs typeface="+mn-cs"/>
              </a:defRPr>
            </a:lvl1pPr>
            <a:lvl2pPr marL="0" indent="0" algn="l" defTabSz="914400" rtl="0" eaLnBrk="1" latinLnBrk="0" hangingPunct="1">
              <a:lnSpc>
                <a:spcPts val="2900"/>
              </a:lnSpc>
              <a:spcBef>
                <a:spcPts val="0"/>
              </a:spcBef>
              <a:buFontTx/>
              <a:buNone/>
              <a:defRPr sz="2100" kern="1200" baseline="0">
                <a:solidFill>
                  <a:srgbClr val="F07D00"/>
                </a:solidFill>
                <a:latin typeface="+mn-lt"/>
                <a:ea typeface="+mn-ea"/>
                <a:cs typeface="+mn-cs"/>
              </a:defRPr>
            </a:lvl2pPr>
            <a:lvl3pPr marL="0" indent="0" algn="l" defTabSz="914400" rtl="0" eaLnBrk="1" latinLnBrk="0" hangingPunct="1">
              <a:lnSpc>
                <a:spcPts val="2900"/>
              </a:lnSpc>
              <a:spcBef>
                <a:spcPts val="0"/>
              </a:spcBef>
              <a:buFontTx/>
              <a:buNone/>
              <a:defRPr sz="2100" b="1" kern="1200" baseline="0">
                <a:solidFill>
                  <a:srgbClr val="144196"/>
                </a:solidFill>
                <a:latin typeface="+mn-lt"/>
                <a:ea typeface="+mn-ea"/>
                <a:cs typeface="+mn-cs"/>
              </a:defRPr>
            </a:lvl3pPr>
            <a:lvl4pPr marL="216000" indent="-216000" algn="l" defTabSz="914400" rtl="0" eaLnBrk="1" latinLnBrk="0" hangingPunct="1">
              <a:lnSpc>
                <a:spcPts val="2900"/>
              </a:lnSpc>
              <a:spcBef>
                <a:spcPts val="0"/>
              </a:spcBef>
              <a:buFont typeface="Arial" panose="020B0604020202020204" pitchFamily="34" charset="0"/>
              <a:buChar char="•"/>
              <a:defRPr sz="2100" kern="1200" baseline="0">
                <a:solidFill>
                  <a:schemeClr val="tx1"/>
                </a:solidFill>
                <a:latin typeface="+mn-lt"/>
                <a:ea typeface="+mn-ea"/>
                <a:cs typeface="+mn-cs"/>
              </a:defRPr>
            </a:lvl4pPr>
            <a:lvl5pPr marL="432000" indent="-216000" algn="l" defTabSz="914400" rtl="0" eaLnBrk="1" latinLnBrk="0" hangingPunct="1">
              <a:lnSpc>
                <a:spcPts val="2900"/>
              </a:lnSpc>
              <a:spcBef>
                <a:spcPts val="0"/>
              </a:spcBef>
              <a:buClr>
                <a:srgbClr val="F07D00"/>
              </a:buClr>
              <a:buFont typeface="Arial" panose="020B0604020202020204" pitchFamily="34" charset="0"/>
              <a:buChar char="•"/>
              <a:defRPr sz="2100" kern="1200" baseline="0">
                <a:solidFill>
                  <a:schemeClr val="tx1"/>
                </a:solidFill>
                <a:latin typeface="+mn-lt"/>
                <a:ea typeface="+mn-ea"/>
                <a:cs typeface="+mn-cs"/>
              </a:defRPr>
            </a:lvl5pPr>
            <a:lvl6pPr marL="648000" indent="-216000" algn="l" defTabSz="914400" rtl="0" eaLnBrk="1" latinLnBrk="0" hangingPunct="1">
              <a:lnSpc>
                <a:spcPts val="2900"/>
              </a:lnSpc>
              <a:spcBef>
                <a:spcPts val="0"/>
              </a:spcBef>
              <a:buClr>
                <a:srgbClr val="C3BEB9"/>
              </a:buClr>
              <a:buFont typeface="Arial" panose="020B0604020202020204" pitchFamily="34" charset="0"/>
              <a:buChar char="•"/>
              <a:defRPr sz="2100" kern="1200" baseline="0">
                <a:solidFill>
                  <a:schemeClr val="tx1"/>
                </a:solidFill>
                <a:latin typeface="+mn-lt"/>
                <a:ea typeface="+mn-ea"/>
                <a:cs typeface="+mn-cs"/>
              </a:defRPr>
            </a:lvl6pPr>
            <a:lvl7pPr marL="864000" indent="-216000" algn="l" defTabSz="914400" rtl="0" eaLnBrk="1" latinLnBrk="0" hangingPunct="1">
              <a:lnSpc>
                <a:spcPts val="2900"/>
              </a:lnSpc>
              <a:spcBef>
                <a:spcPts val="0"/>
              </a:spcBef>
              <a:buFont typeface="Calibri" panose="020F0502020204030204" pitchFamily="34" charset="0"/>
              <a:buChar char="-"/>
              <a:defRPr sz="2100" kern="1200" baseline="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834300" lvl="6" indent="0">
              <a:buNone/>
            </a:pPr>
            <a:r>
              <a:rPr lang="en-GB" dirty="0"/>
              <a:t>EMA, Amsterdam</a:t>
            </a:r>
          </a:p>
          <a:p>
            <a:pPr marL="720000" lvl="5" indent="-342900">
              <a:buFont typeface="System Font Regular"/>
              <a:buChar char="-"/>
            </a:pPr>
            <a:endParaRPr lang="en-GB" sz="2400" dirty="0"/>
          </a:p>
          <a:p>
            <a:pPr marL="720000" lvl="5" indent="-342900">
              <a:buFont typeface="System Font Regular"/>
              <a:buChar char="-"/>
            </a:pPr>
            <a:endParaRPr lang="en-GB" sz="2400" dirty="0"/>
          </a:p>
          <a:p>
            <a:pPr lvl="1">
              <a:defRPr/>
            </a:pPr>
            <a:endParaRPr lang="en-GB" dirty="0">
              <a:solidFill>
                <a:schemeClr val="tx1"/>
              </a:solidFill>
            </a:endParaRPr>
          </a:p>
        </p:txBody>
      </p:sp>
      <p:sp>
        <p:nvSpPr>
          <p:cNvPr id="14" name="TextBox 3">
            <a:extLst>
              <a:ext uri="{FF2B5EF4-FFF2-40B4-BE49-F238E27FC236}">
                <a16:creationId xmlns:a16="http://schemas.microsoft.com/office/drawing/2014/main" id="{178609D6-50CE-4008-B657-B4CD83CFBDF6}"/>
              </a:ext>
            </a:extLst>
          </p:cNvPr>
          <p:cNvSpPr txBox="1"/>
          <p:nvPr/>
        </p:nvSpPr>
        <p:spPr>
          <a:xfrm>
            <a:off x="345600" y="427393"/>
            <a:ext cx="11155907" cy="451406"/>
          </a:xfrm>
          <a:prstGeom prst="rect">
            <a:avLst/>
          </a:prstGeom>
          <a:noFill/>
        </p:spPr>
        <p:txBody>
          <a:bodyPr wrap="square" rtlCol="0" anchor="ctr" anchorCtr="0">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nSpc>
                <a:spcPts val="2800"/>
              </a:lnSpc>
              <a:spcAft>
                <a:spcPts val="800"/>
              </a:spcAft>
            </a:pPr>
            <a:r>
              <a:rPr lang="en-GB" sz="2800" b="1" dirty="0">
                <a:solidFill>
                  <a:schemeClr val="bg1"/>
                </a:solidFill>
                <a:latin typeface="Verdana" panose="020B0604030504040204" pitchFamily="34" charset="0"/>
                <a:ea typeface="Verdana" panose="020B0604030504040204" pitchFamily="34" charset="0"/>
              </a:rPr>
              <a:t>Regulatory context</a:t>
            </a:r>
            <a:endParaRPr lang="en-GB" sz="2400" b="1" dirty="0">
              <a:solidFill>
                <a:schemeClr val="bg1"/>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217088610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jdelijke aanduiding voor dianummer 4">
            <a:extLst>
              <a:ext uri="{FF2B5EF4-FFF2-40B4-BE49-F238E27FC236}">
                <a16:creationId xmlns:a16="http://schemas.microsoft.com/office/drawing/2014/main" id="{40353ED8-A582-4FC6-9C94-89325FAF5B4C}"/>
              </a:ext>
            </a:extLst>
          </p:cNvPr>
          <p:cNvSpPr>
            <a:spLocks noGrp="1"/>
          </p:cNvSpPr>
          <p:nvPr>
            <p:ph type="sldNum" sz="quarter" idx="4"/>
          </p:nvPr>
        </p:nvSpPr>
        <p:spPr/>
        <p:txBody>
          <a:bodyPr/>
          <a:lstStyle/>
          <a:p>
            <a:fld id="{A723241F-5B6B-4100-BE5A-F21894325AA6}" type="slidenum">
              <a:rPr lang="nl-NL" smtClean="0"/>
              <a:pPr/>
              <a:t>112</a:t>
            </a:fld>
            <a:endParaRPr lang="nl-NL" dirty="0"/>
          </a:p>
        </p:txBody>
      </p:sp>
      <p:sp>
        <p:nvSpPr>
          <p:cNvPr id="13" name="TextBox 3">
            <a:extLst>
              <a:ext uri="{FF2B5EF4-FFF2-40B4-BE49-F238E27FC236}">
                <a16:creationId xmlns:a16="http://schemas.microsoft.com/office/drawing/2014/main" id="{2485D5C8-32B5-4FED-B1E7-557E9DE4F76F}"/>
              </a:ext>
            </a:extLst>
          </p:cNvPr>
          <p:cNvSpPr txBox="1"/>
          <p:nvPr/>
        </p:nvSpPr>
        <p:spPr>
          <a:xfrm>
            <a:off x="345600" y="427393"/>
            <a:ext cx="11155907" cy="451406"/>
          </a:xfrm>
          <a:prstGeom prst="rect">
            <a:avLst/>
          </a:prstGeom>
          <a:noFill/>
        </p:spPr>
        <p:txBody>
          <a:bodyPr wrap="square" rtlCol="0" anchor="ctr" anchorCtr="0">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nSpc>
                <a:spcPts val="2800"/>
              </a:lnSpc>
              <a:spcAft>
                <a:spcPts val="800"/>
              </a:spcAft>
            </a:pPr>
            <a:r>
              <a:rPr lang="en-US" sz="2800" b="1">
                <a:solidFill>
                  <a:schemeClr val="bg1"/>
                </a:solidFill>
                <a:latin typeface="Verdana" panose="020B0604030504040204" pitchFamily="34" charset="0"/>
                <a:ea typeface="Verdana" panose="020B0604030504040204" pitchFamily="34" charset="0"/>
              </a:rPr>
              <a:t>The evaluation phase - how does it work?</a:t>
            </a:r>
            <a:endParaRPr lang="en-US" sz="2800" b="1" dirty="0">
              <a:solidFill>
                <a:schemeClr val="bg1"/>
              </a:solidFill>
              <a:latin typeface="Verdana" panose="020B0604030504040204" pitchFamily="34" charset="0"/>
              <a:ea typeface="Verdana" panose="020B0604030504040204" pitchFamily="34" charset="0"/>
            </a:endParaRPr>
          </a:p>
        </p:txBody>
      </p:sp>
      <p:sp>
        <p:nvSpPr>
          <p:cNvPr id="6" name="Rectangle 3">
            <a:extLst>
              <a:ext uri="{FF2B5EF4-FFF2-40B4-BE49-F238E27FC236}">
                <a16:creationId xmlns:a16="http://schemas.microsoft.com/office/drawing/2014/main" id="{38C24E31-62CF-423B-A937-CA118965253D}"/>
              </a:ext>
            </a:extLst>
          </p:cNvPr>
          <p:cNvSpPr>
            <a:spLocks noChangeArrowheads="1"/>
          </p:cNvSpPr>
          <p:nvPr/>
        </p:nvSpPr>
        <p:spPr bwMode="auto">
          <a:xfrm>
            <a:off x="568908" y="1831898"/>
            <a:ext cx="10230272" cy="38831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l">
              <a:buChar char="•"/>
              <a:defRPr>
                <a:solidFill>
                  <a:schemeClr val="tx1"/>
                </a:solidFill>
                <a:latin typeface="Verdana" pitchFamily="34" charset="0"/>
              </a:defRPr>
            </a:lvl1pPr>
            <a:lvl2pPr marL="742950" indent="-285750" algn="l">
              <a:buChar char="–"/>
              <a:defRPr sz="1600">
                <a:solidFill>
                  <a:schemeClr val="tx1"/>
                </a:solidFill>
                <a:latin typeface="Verdana" pitchFamily="34" charset="0"/>
              </a:defRPr>
            </a:lvl2pPr>
            <a:lvl3pPr marL="1143000" indent="-228600" algn="l">
              <a:buChar char="•"/>
              <a:defRPr sz="1600">
                <a:solidFill>
                  <a:schemeClr val="tx1"/>
                </a:solidFill>
                <a:latin typeface="Verdana" pitchFamily="34" charset="0"/>
              </a:defRPr>
            </a:lvl3pPr>
            <a:lvl4pPr marL="1600200" indent="-228600" algn="l">
              <a:buChar char="–"/>
              <a:defRPr sz="1600">
                <a:solidFill>
                  <a:schemeClr val="tx1"/>
                </a:solidFill>
                <a:latin typeface="Verdana" pitchFamily="34" charset="0"/>
              </a:defRPr>
            </a:lvl4pPr>
            <a:lvl5pPr marL="2057400" indent="-228600" algn="l">
              <a:buChar char="»"/>
              <a:defRPr sz="1600">
                <a:solidFill>
                  <a:schemeClr val="tx1"/>
                </a:solidFill>
                <a:latin typeface="Verdana" pitchFamily="34" charset="0"/>
              </a:defRPr>
            </a:lvl5pPr>
            <a:lvl6pPr marL="2514600" indent="-228600" eaLnBrk="0" fontAlgn="base" hangingPunct="0">
              <a:spcBef>
                <a:spcPct val="20000"/>
              </a:spcBef>
              <a:spcAft>
                <a:spcPct val="0"/>
              </a:spcAft>
              <a:buChar char="»"/>
              <a:defRPr sz="1600">
                <a:solidFill>
                  <a:schemeClr val="tx1"/>
                </a:solidFill>
                <a:latin typeface="Verdana" pitchFamily="34" charset="0"/>
              </a:defRPr>
            </a:lvl6pPr>
            <a:lvl7pPr marL="2971800" indent="-228600" eaLnBrk="0" fontAlgn="base" hangingPunct="0">
              <a:spcBef>
                <a:spcPct val="20000"/>
              </a:spcBef>
              <a:spcAft>
                <a:spcPct val="0"/>
              </a:spcAft>
              <a:buChar char="»"/>
              <a:defRPr sz="1600">
                <a:solidFill>
                  <a:schemeClr val="tx1"/>
                </a:solidFill>
                <a:latin typeface="Verdana" pitchFamily="34" charset="0"/>
              </a:defRPr>
            </a:lvl7pPr>
            <a:lvl8pPr marL="3429000" indent="-228600" eaLnBrk="0" fontAlgn="base" hangingPunct="0">
              <a:spcBef>
                <a:spcPct val="20000"/>
              </a:spcBef>
              <a:spcAft>
                <a:spcPct val="0"/>
              </a:spcAft>
              <a:buChar char="»"/>
              <a:defRPr sz="1600">
                <a:solidFill>
                  <a:schemeClr val="tx1"/>
                </a:solidFill>
                <a:latin typeface="Verdana" pitchFamily="34" charset="0"/>
              </a:defRPr>
            </a:lvl8pPr>
            <a:lvl9pPr marL="3886200" indent="-228600" eaLnBrk="0" fontAlgn="base" hangingPunct="0">
              <a:spcBef>
                <a:spcPct val="20000"/>
              </a:spcBef>
              <a:spcAft>
                <a:spcPct val="0"/>
              </a:spcAft>
              <a:buChar char="»"/>
              <a:defRPr sz="1600">
                <a:solidFill>
                  <a:schemeClr val="tx1"/>
                </a:solidFill>
                <a:latin typeface="Verdana" pitchFamily="34" charset="0"/>
              </a:defRPr>
            </a:lvl9pPr>
          </a:lstStyle>
          <a:p>
            <a:pPr eaLnBrk="1" hangingPunct="1">
              <a:lnSpc>
                <a:spcPct val="150000"/>
              </a:lnSpc>
              <a:defRPr/>
            </a:pPr>
            <a:r>
              <a:rPr lang="en-GB" altLang="nl-NL" sz="2000" dirty="0">
                <a:latin typeface="+mn-lt"/>
              </a:rPr>
              <a:t>The Applicant submits an application for registration, together with a registration dossier.</a:t>
            </a:r>
          </a:p>
          <a:p>
            <a:pPr eaLnBrk="1" hangingPunct="1">
              <a:lnSpc>
                <a:spcPct val="150000"/>
              </a:lnSpc>
              <a:defRPr/>
            </a:pPr>
            <a:r>
              <a:rPr lang="en-US" altLang="nl-NL" sz="2000" dirty="0">
                <a:latin typeface="+mn-lt"/>
              </a:rPr>
              <a:t>Rapporteur and Co-Rapporteur are assigned by EMA, and the respective </a:t>
            </a:r>
            <a:r>
              <a:rPr lang="en-GB" altLang="nl-NL" sz="2000" dirty="0">
                <a:latin typeface="+mn-lt"/>
              </a:rPr>
              <a:t>assessment teams of the NCAs write the assessment reports.</a:t>
            </a:r>
          </a:p>
          <a:p>
            <a:pPr>
              <a:lnSpc>
                <a:spcPct val="150000"/>
              </a:lnSpc>
              <a:defRPr/>
            </a:pPr>
            <a:r>
              <a:rPr lang="en-GB" altLang="nl-NL" sz="2000" dirty="0">
                <a:latin typeface="+mn-lt"/>
              </a:rPr>
              <a:t>The reports are discussed at the corresponding committees of EMA (CHMP, CAT, COMP, PRAC)</a:t>
            </a:r>
          </a:p>
          <a:p>
            <a:pPr eaLnBrk="1" hangingPunct="1">
              <a:lnSpc>
                <a:spcPct val="150000"/>
              </a:lnSpc>
              <a:defRPr/>
            </a:pPr>
            <a:r>
              <a:rPr lang="en-GB" altLang="nl-NL" sz="2000" dirty="0">
                <a:latin typeface="+mn-lt"/>
              </a:rPr>
              <a:t>There are several rounds of questions and answers in which the applicant has to address the concerns raised</a:t>
            </a:r>
          </a:p>
          <a:p>
            <a:pPr eaLnBrk="1" hangingPunct="1">
              <a:lnSpc>
                <a:spcPct val="150000"/>
              </a:lnSpc>
              <a:defRPr/>
            </a:pPr>
            <a:r>
              <a:rPr lang="en-GB" altLang="nl-NL" sz="2000" dirty="0">
                <a:latin typeface="+mn-lt"/>
              </a:rPr>
              <a:t>The opinion of the EMA committees is sent to the EC</a:t>
            </a:r>
          </a:p>
          <a:p>
            <a:pPr eaLnBrk="1" hangingPunct="1">
              <a:lnSpc>
                <a:spcPct val="150000"/>
              </a:lnSpc>
              <a:defRPr/>
            </a:pPr>
            <a:r>
              <a:rPr lang="en-GB" altLang="nl-NL" sz="2000" dirty="0">
                <a:latin typeface="+mn-lt"/>
              </a:rPr>
              <a:t>The EC grants a marketing authorization </a:t>
            </a:r>
          </a:p>
          <a:p>
            <a:pPr marL="0" indent="0" eaLnBrk="1" hangingPunct="1">
              <a:buFontTx/>
              <a:buNone/>
              <a:defRPr/>
            </a:pPr>
            <a:endParaRPr lang="en-GB" altLang="nl-NL" sz="2400" dirty="0">
              <a:solidFill>
                <a:srgbClr val="001C8D"/>
              </a:solidFill>
              <a:latin typeface="+mn-lt"/>
            </a:endParaRPr>
          </a:p>
        </p:txBody>
      </p:sp>
    </p:spTree>
    <p:extLst>
      <p:ext uri="{BB962C8B-B14F-4D97-AF65-F5344CB8AC3E}">
        <p14:creationId xmlns:p14="http://schemas.microsoft.com/office/powerpoint/2010/main" val="211375270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jdelijke aanduiding voor dianummer 4">
            <a:extLst>
              <a:ext uri="{FF2B5EF4-FFF2-40B4-BE49-F238E27FC236}">
                <a16:creationId xmlns:a16="http://schemas.microsoft.com/office/drawing/2014/main" id="{40353ED8-A582-4FC6-9C94-89325FAF5B4C}"/>
              </a:ext>
            </a:extLst>
          </p:cNvPr>
          <p:cNvSpPr>
            <a:spLocks noGrp="1"/>
          </p:cNvSpPr>
          <p:nvPr>
            <p:ph type="sldNum" sz="quarter" idx="4"/>
          </p:nvPr>
        </p:nvSpPr>
        <p:spPr/>
        <p:txBody>
          <a:bodyPr/>
          <a:lstStyle/>
          <a:p>
            <a:fld id="{A723241F-5B6B-4100-BE5A-F21894325AA6}" type="slidenum">
              <a:rPr lang="nl-NL" smtClean="0"/>
              <a:pPr/>
              <a:t>113</a:t>
            </a:fld>
            <a:endParaRPr lang="nl-NL" dirty="0"/>
          </a:p>
        </p:txBody>
      </p:sp>
      <p:pic>
        <p:nvPicPr>
          <p:cNvPr id="4" name="Afbeelding 3" descr="Afbeelding met kaart&#10;&#10;Automatisch gegenereerde beschrijving">
            <a:extLst>
              <a:ext uri="{FF2B5EF4-FFF2-40B4-BE49-F238E27FC236}">
                <a16:creationId xmlns:a16="http://schemas.microsoft.com/office/drawing/2014/main" id="{91BF392A-723E-45C7-B121-58F29EBC024B}"/>
              </a:ext>
            </a:extLst>
          </p:cNvPr>
          <p:cNvPicPr>
            <a:picLocks noChangeAspect="1"/>
          </p:cNvPicPr>
          <p:nvPr/>
        </p:nvPicPr>
        <p:blipFill rotWithShape="1">
          <a:blip r:embed="rId3">
            <a:extLst>
              <a:ext uri="{28A0092B-C50C-407E-A947-70E740481C1C}">
                <a14:useLocalDpi xmlns:a14="http://schemas.microsoft.com/office/drawing/2010/main" val="0"/>
              </a:ext>
            </a:extLst>
          </a:blip>
          <a:srcRect t="7595" b="4922"/>
          <a:stretch/>
        </p:blipFill>
        <p:spPr>
          <a:xfrm>
            <a:off x="1849577" y="2019272"/>
            <a:ext cx="8296629" cy="4838728"/>
          </a:xfrm>
          <a:prstGeom prst="rect">
            <a:avLst/>
          </a:prstGeom>
        </p:spPr>
      </p:pic>
      <p:sp>
        <p:nvSpPr>
          <p:cNvPr id="10" name="TextBox 3">
            <a:extLst>
              <a:ext uri="{FF2B5EF4-FFF2-40B4-BE49-F238E27FC236}">
                <a16:creationId xmlns:a16="http://schemas.microsoft.com/office/drawing/2014/main" id="{CA75F7AC-217F-4DA5-8947-5993F162CB52}"/>
              </a:ext>
            </a:extLst>
          </p:cNvPr>
          <p:cNvSpPr txBox="1"/>
          <p:nvPr/>
        </p:nvSpPr>
        <p:spPr>
          <a:xfrm>
            <a:off x="345600" y="427393"/>
            <a:ext cx="11155907" cy="451406"/>
          </a:xfrm>
          <a:prstGeom prst="rect">
            <a:avLst/>
          </a:prstGeom>
          <a:noFill/>
        </p:spPr>
        <p:txBody>
          <a:bodyPr wrap="square" rtlCol="0" anchor="ctr" anchorCtr="0">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nSpc>
                <a:spcPts val="2800"/>
              </a:lnSpc>
              <a:spcAft>
                <a:spcPts val="800"/>
              </a:spcAft>
            </a:pPr>
            <a:r>
              <a:rPr lang="en-GB" sz="2800" b="1" dirty="0" err="1">
                <a:solidFill>
                  <a:schemeClr val="bg1"/>
                </a:solidFill>
                <a:latin typeface="Verdana" panose="020B0604030504040204" pitchFamily="34" charset="0"/>
                <a:ea typeface="Verdana" panose="020B0604030504040204" pitchFamily="34" charset="0"/>
              </a:rPr>
              <a:t>Rapporteurships</a:t>
            </a:r>
            <a:endParaRPr lang="en-GB" sz="2400" b="1" dirty="0">
              <a:solidFill>
                <a:schemeClr val="bg1"/>
              </a:solidFill>
              <a:latin typeface="Verdana" panose="020B0604030504040204" pitchFamily="34" charset="0"/>
              <a:ea typeface="Verdana" panose="020B0604030504040204" pitchFamily="34" charset="0"/>
            </a:endParaRPr>
          </a:p>
        </p:txBody>
      </p:sp>
      <p:sp>
        <p:nvSpPr>
          <p:cNvPr id="11" name="Tijdelijke aanduiding voor inhoud 2">
            <a:extLst>
              <a:ext uri="{FF2B5EF4-FFF2-40B4-BE49-F238E27FC236}">
                <a16:creationId xmlns:a16="http://schemas.microsoft.com/office/drawing/2014/main" id="{B2801C74-3833-440C-BCAE-762893ECB773}"/>
              </a:ext>
            </a:extLst>
          </p:cNvPr>
          <p:cNvSpPr>
            <a:spLocks noGrp="1"/>
          </p:cNvSpPr>
          <p:nvPr>
            <p:ph idx="1"/>
          </p:nvPr>
        </p:nvSpPr>
        <p:spPr>
          <a:xfrm>
            <a:off x="1849577" y="1632113"/>
            <a:ext cx="8399615" cy="387159"/>
          </a:xfrm>
        </p:spPr>
        <p:txBody>
          <a:bodyPr/>
          <a:lstStyle/>
          <a:p>
            <a:pPr marL="377100" lvl="5" indent="0">
              <a:buNone/>
            </a:pPr>
            <a:r>
              <a:rPr lang="en-GB" sz="2400" dirty="0"/>
              <a:t>Number of </a:t>
            </a:r>
            <a:r>
              <a:rPr lang="en-GB" sz="2400" dirty="0" err="1"/>
              <a:t>Rapporteurships</a:t>
            </a:r>
            <a:r>
              <a:rPr lang="en-GB" sz="2400" dirty="0"/>
              <a:t> in 2021, per member state</a:t>
            </a:r>
          </a:p>
          <a:p>
            <a:pPr marL="720000" lvl="5" indent="-342900">
              <a:buFont typeface="System Font Regular"/>
              <a:buChar char="-"/>
            </a:pPr>
            <a:endParaRPr lang="en-GB" sz="2400" dirty="0"/>
          </a:p>
          <a:p>
            <a:pPr lvl="1">
              <a:defRPr/>
            </a:pPr>
            <a:endParaRPr lang="en-GB" dirty="0">
              <a:solidFill>
                <a:schemeClr val="tx1"/>
              </a:solidFill>
            </a:endParaRPr>
          </a:p>
        </p:txBody>
      </p:sp>
    </p:spTree>
    <p:extLst>
      <p:ext uri="{BB962C8B-B14F-4D97-AF65-F5344CB8AC3E}">
        <p14:creationId xmlns:p14="http://schemas.microsoft.com/office/powerpoint/2010/main" val="339254245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inhoud 2">
            <a:extLst>
              <a:ext uri="{FF2B5EF4-FFF2-40B4-BE49-F238E27FC236}">
                <a16:creationId xmlns:a16="http://schemas.microsoft.com/office/drawing/2014/main" id="{F7A9CCEC-7F86-41DE-91EA-7FCAE67F2EA5}"/>
              </a:ext>
            </a:extLst>
          </p:cNvPr>
          <p:cNvSpPr txBox="1">
            <a:spLocks/>
          </p:cNvSpPr>
          <p:nvPr/>
        </p:nvSpPr>
        <p:spPr>
          <a:xfrm>
            <a:off x="491399" y="1757821"/>
            <a:ext cx="3242401" cy="3342357"/>
          </a:xfrm>
          <a:prstGeom prst="rect">
            <a:avLst/>
          </a:prstGeom>
        </p:spPr>
        <p:txBody>
          <a:bodyPr>
            <a:noAutofit/>
          </a:bodyPr>
          <a:lstStyle>
            <a:lvl1pPr marL="0" indent="0" algn="l" defTabSz="914400" rtl="0" eaLnBrk="1" latinLnBrk="0" hangingPunct="1">
              <a:lnSpc>
                <a:spcPts val="2900"/>
              </a:lnSpc>
              <a:spcBef>
                <a:spcPts val="0"/>
              </a:spcBef>
              <a:buFontTx/>
              <a:buNone/>
              <a:defRPr sz="2100" kern="1200" baseline="0">
                <a:solidFill>
                  <a:srgbClr val="000000"/>
                </a:solidFill>
                <a:latin typeface="+mn-lt"/>
                <a:ea typeface="+mn-ea"/>
                <a:cs typeface="+mn-cs"/>
              </a:defRPr>
            </a:lvl1pPr>
            <a:lvl2pPr marL="0" indent="0" algn="l" defTabSz="914400" rtl="0" eaLnBrk="1" latinLnBrk="0" hangingPunct="1">
              <a:lnSpc>
                <a:spcPts val="2900"/>
              </a:lnSpc>
              <a:spcBef>
                <a:spcPts val="0"/>
              </a:spcBef>
              <a:buFontTx/>
              <a:buNone/>
              <a:defRPr sz="2100" kern="1200" baseline="0">
                <a:solidFill>
                  <a:srgbClr val="F07D00"/>
                </a:solidFill>
                <a:latin typeface="+mn-lt"/>
                <a:ea typeface="+mn-ea"/>
                <a:cs typeface="+mn-cs"/>
              </a:defRPr>
            </a:lvl2pPr>
            <a:lvl3pPr marL="0" indent="0" algn="l" defTabSz="914400" rtl="0" eaLnBrk="1" latinLnBrk="0" hangingPunct="1">
              <a:lnSpc>
                <a:spcPts val="2900"/>
              </a:lnSpc>
              <a:spcBef>
                <a:spcPts val="0"/>
              </a:spcBef>
              <a:buFontTx/>
              <a:buNone/>
              <a:defRPr sz="2100" b="1" kern="1200" baseline="0">
                <a:solidFill>
                  <a:srgbClr val="144196"/>
                </a:solidFill>
                <a:latin typeface="+mn-lt"/>
                <a:ea typeface="+mn-ea"/>
                <a:cs typeface="+mn-cs"/>
              </a:defRPr>
            </a:lvl3pPr>
            <a:lvl4pPr marL="216000" indent="-216000" algn="l" defTabSz="914400" rtl="0" eaLnBrk="1" latinLnBrk="0" hangingPunct="1">
              <a:lnSpc>
                <a:spcPts val="2900"/>
              </a:lnSpc>
              <a:spcBef>
                <a:spcPts val="0"/>
              </a:spcBef>
              <a:buFont typeface="Arial" panose="020B0604020202020204" pitchFamily="34" charset="0"/>
              <a:buChar char="•"/>
              <a:defRPr sz="2100" kern="1200" baseline="0">
                <a:solidFill>
                  <a:schemeClr val="tx1"/>
                </a:solidFill>
                <a:latin typeface="+mn-lt"/>
                <a:ea typeface="+mn-ea"/>
                <a:cs typeface="+mn-cs"/>
              </a:defRPr>
            </a:lvl4pPr>
            <a:lvl5pPr marL="432000" indent="-216000" algn="l" defTabSz="914400" rtl="0" eaLnBrk="1" latinLnBrk="0" hangingPunct="1">
              <a:lnSpc>
                <a:spcPts val="2900"/>
              </a:lnSpc>
              <a:spcBef>
                <a:spcPts val="0"/>
              </a:spcBef>
              <a:buClr>
                <a:srgbClr val="F07D00"/>
              </a:buClr>
              <a:buFont typeface="Arial" panose="020B0604020202020204" pitchFamily="34" charset="0"/>
              <a:buChar char="•"/>
              <a:defRPr sz="2100" kern="1200" baseline="0">
                <a:solidFill>
                  <a:schemeClr val="tx1"/>
                </a:solidFill>
                <a:latin typeface="+mn-lt"/>
                <a:ea typeface="+mn-ea"/>
                <a:cs typeface="+mn-cs"/>
              </a:defRPr>
            </a:lvl5pPr>
            <a:lvl6pPr marL="648000" indent="-216000" algn="l" defTabSz="914400" rtl="0" eaLnBrk="1" latinLnBrk="0" hangingPunct="1">
              <a:lnSpc>
                <a:spcPts val="2900"/>
              </a:lnSpc>
              <a:spcBef>
                <a:spcPts val="0"/>
              </a:spcBef>
              <a:buClr>
                <a:srgbClr val="C3BEB9"/>
              </a:buClr>
              <a:buFont typeface="Arial" panose="020B0604020202020204" pitchFamily="34" charset="0"/>
              <a:buChar char="•"/>
              <a:defRPr sz="2100" kern="1200" baseline="0">
                <a:solidFill>
                  <a:schemeClr val="tx1"/>
                </a:solidFill>
                <a:latin typeface="+mn-lt"/>
                <a:ea typeface="+mn-ea"/>
                <a:cs typeface="+mn-cs"/>
              </a:defRPr>
            </a:lvl6pPr>
            <a:lvl7pPr marL="864000" indent="-216000" algn="l" defTabSz="914400" rtl="0" eaLnBrk="1" latinLnBrk="0" hangingPunct="1">
              <a:lnSpc>
                <a:spcPts val="2900"/>
              </a:lnSpc>
              <a:spcBef>
                <a:spcPts val="0"/>
              </a:spcBef>
              <a:buFont typeface="Calibri" panose="020F0502020204030204" pitchFamily="34" charset="0"/>
              <a:buChar char="-"/>
              <a:defRPr sz="2100" kern="1200" baseline="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For each step in the procedure: guidelines!</a:t>
            </a:r>
          </a:p>
          <a:p>
            <a:r>
              <a:rPr lang="en-US" sz="2000" dirty="0"/>
              <a:t>&gt; 450 guidelines</a:t>
            </a:r>
          </a:p>
          <a:p>
            <a:endParaRPr lang="en-US" sz="2000" dirty="0"/>
          </a:p>
          <a:p>
            <a:endParaRPr lang="nl-NL" sz="2000" dirty="0"/>
          </a:p>
        </p:txBody>
      </p:sp>
      <p:sp>
        <p:nvSpPr>
          <p:cNvPr id="3" name="Tijdelijke aanduiding voor dianummer 2">
            <a:extLst>
              <a:ext uri="{FF2B5EF4-FFF2-40B4-BE49-F238E27FC236}">
                <a16:creationId xmlns:a16="http://schemas.microsoft.com/office/drawing/2014/main" id="{6E12AD35-77F4-44E6-AF7C-8FA90D4EA29B}"/>
              </a:ext>
            </a:extLst>
          </p:cNvPr>
          <p:cNvSpPr>
            <a:spLocks noGrp="1"/>
          </p:cNvSpPr>
          <p:nvPr>
            <p:ph type="sldNum" sz="quarter" idx="11"/>
          </p:nvPr>
        </p:nvSpPr>
        <p:spPr>
          <a:xfrm>
            <a:off x="478800" y="6516000"/>
            <a:ext cx="360000" cy="216000"/>
          </a:xfrm>
          <a:prstGeom prst="rect">
            <a:avLst/>
          </a:prstGeom>
        </p:spPr>
        <p:txBody>
          <a:bodyPr vert="horz" lIns="0" tIns="0" rIns="0" bIns="0" rtlCol="0" anchor="t" anchorCtr="0"/>
          <a:lstStyle>
            <a:defPPr>
              <a:defRPr lang="nl-NL"/>
            </a:defPPr>
            <a:lvl1pPr marL="0" algn="l" defTabSz="914400" rtl="0" eaLnBrk="1" latinLnBrk="0" hangingPunct="1">
              <a:defRPr sz="1600" kern="1200" baseline="0">
                <a:solidFill>
                  <a:srgbClr val="00000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18429A8-9DCE-C547-B02D-6400EBC42CD9}" type="slidenum">
              <a:rPr lang="en-GB" altLang="en-US" smtClean="0"/>
              <a:pPr/>
              <a:t>114</a:t>
            </a:fld>
            <a:endParaRPr lang="en-GB" altLang="en-US"/>
          </a:p>
        </p:txBody>
      </p:sp>
      <p:sp>
        <p:nvSpPr>
          <p:cNvPr id="4" name="TextBox 3">
            <a:extLst>
              <a:ext uri="{FF2B5EF4-FFF2-40B4-BE49-F238E27FC236}">
                <a16:creationId xmlns:a16="http://schemas.microsoft.com/office/drawing/2014/main" id="{14D963F1-26F7-4D1C-AF40-077422627ADA}"/>
              </a:ext>
            </a:extLst>
          </p:cNvPr>
          <p:cNvSpPr txBox="1"/>
          <p:nvPr/>
        </p:nvSpPr>
        <p:spPr>
          <a:xfrm>
            <a:off x="345601" y="427393"/>
            <a:ext cx="9427050" cy="451406"/>
          </a:xfrm>
          <a:prstGeom prst="rect">
            <a:avLst/>
          </a:prstGeom>
          <a:noFill/>
        </p:spPr>
        <p:txBody>
          <a:bodyPr wrap="square" rtlCol="0" anchor="ctr" anchorCtr="0">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nSpc>
                <a:spcPts val="2800"/>
              </a:lnSpc>
              <a:spcAft>
                <a:spcPts val="800"/>
              </a:spcAft>
            </a:pPr>
            <a:r>
              <a:rPr lang="en-US" sz="2800" b="1" dirty="0">
                <a:solidFill>
                  <a:schemeClr val="bg1"/>
                </a:solidFill>
                <a:latin typeface="Verdana" panose="020B0604030504040204" pitchFamily="34" charset="0"/>
                <a:ea typeface="Verdana" panose="020B0604030504040204" pitchFamily="34" charset="0"/>
              </a:rPr>
              <a:t>Regulatory Scientific Guidelines</a:t>
            </a:r>
          </a:p>
        </p:txBody>
      </p:sp>
      <p:sp>
        <p:nvSpPr>
          <p:cNvPr id="5" name="Rectangle 3">
            <a:extLst>
              <a:ext uri="{FF2B5EF4-FFF2-40B4-BE49-F238E27FC236}">
                <a16:creationId xmlns:a16="http://schemas.microsoft.com/office/drawing/2014/main" id="{EABD6A47-D7C3-4577-A01C-9F9DE06C1E48}"/>
              </a:ext>
            </a:extLst>
          </p:cNvPr>
          <p:cNvSpPr txBox="1">
            <a:spLocks noChangeArrowheads="1"/>
          </p:cNvSpPr>
          <p:nvPr/>
        </p:nvSpPr>
        <p:spPr>
          <a:xfrm>
            <a:off x="4321175" y="2294842"/>
            <a:ext cx="8064500" cy="935038"/>
          </a:xfrm>
          <a:prstGeom prst="rect">
            <a:avLst/>
          </a:prstGeom>
        </p:spPr>
        <p:txBody>
          <a:bodyPr/>
          <a:lstStyle>
            <a:lvl1pPr marL="0" indent="0" algn="l" defTabSz="914400" rtl="0" eaLnBrk="1" latinLnBrk="0" hangingPunct="1">
              <a:lnSpc>
                <a:spcPts val="2900"/>
              </a:lnSpc>
              <a:spcBef>
                <a:spcPts val="0"/>
              </a:spcBef>
              <a:buFontTx/>
              <a:buNone/>
              <a:defRPr sz="2100" kern="1200" baseline="0">
                <a:solidFill>
                  <a:srgbClr val="000000"/>
                </a:solidFill>
                <a:latin typeface="+mn-lt"/>
                <a:ea typeface="+mn-ea"/>
                <a:cs typeface="+mn-cs"/>
              </a:defRPr>
            </a:lvl1pPr>
            <a:lvl2pPr marL="0" indent="0" algn="l" defTabSz="914400" rtl="0" eaLnBrk="1" latinLnBrk="0" hangingPunct="1">
              <a:lnSpc>
                <a:spcPts val="2900"/>
              </a:lnSpc>
              <a:spcBef>
                <a:spcPts val="0"/>
              </a:spcBef>
              <a:buFontTx/>
              <a:buNone/>
              <a:defRPr sz="2100" kern="1200" baseline="0">
                <a:solidFill>
                  <a:srgbClr val="F07D00"/>
                </a:solidFill>
                <a:latin typeface="+mn-lt"/>
                <a:ea typeface="+mn-ea"/>
                <a:cs typeface="+mn-cs"/>
              </a:defRPr>
            </a:lvl2pPr>
            <a:lvl3pPr marL="0" indent="0" algn="l" defTabSz="914400" rtl="0" eaLnBrk="1" latinLnBrk="0" hangingPunct="1">
              <a:lnSpc>
                <a:spcPts val="2900"/>
              </a:lnSpc>
              <a:spcBef>
                <a:spcPts val="0"/>
              </a:spcBef>
              <a:buFontTx/>
              <a:buNone/>
              <a:defRPr sz="2100" b="1" kern="1200" baseline="0">
                <a:solidFill>
                  <a:srgbClr val="144196"/>
                </a:solidFill>
                <a:latin typeface="+mn-lt"/>
                <a:ea typeface="+mn-ea"/>
                <a:cs typeface="+mn-cs"/>
              </a:defRPr>
            </a:lvl3pPr>
            <a:lvl4pPr marL="216000" indent="-216000" algn="l" defTabSz="914400" rtl="0" eaLnBrk="1" latinLnBrk="0" hangingPunct="1">
              <a:lnSpc>
                <a:spcPts val="2900"/>
              </a:lnSpc>
              <a:spcBef>
                <a:spcPts val="0"/>
              </a:spcBef>
              <a:buFont typeface="Arial" panose="020B0604020202020204" pitchFamily="34" charset="0"/>
              <a:buChar char="•"/>
              <a:defRPr sz="2100" kern="1200" baseline="0">
                <a:solidFill>
                  <a:schemeClr val="tx1"/>
                </a:solidFill>
                <a:latin typeface="+mn-lt"/>
                <a:ea typeface="+mn-ea"/>
                <a:cs typeface="+mn-cs"/>
              </a:defRPr>
            </a:lvl4pPr>
            <a:lvl5pPr marL="432000" indent="-216000" algn="l" defTabSz="914400" rtl="0" eaLnBrk="1" latinLnBrk="0" hangingPunct="1">
              <a:lnSpc>
                <a:spcPts val="2900"/>
              </a:lnSpc>
              <a:spcBef>
                <a:spcPts val="0"/>
              </a:spcBef>
              <a:buClr>
                <a:srgbClr val="F07D00"/>
              </a:buClr>
              <a:buFont typeface="Arial" panose="020B0604020202020204" pitchFamily="34" charset="0"/>
              <a:buChar char="•"/>
              <a:defRPr sz="2100" kern="1200" baseline="0">
                <a:solidFill>
                  <a:schemeClr val="tx1"/>
                </a:solidFill>
                <a:latin typeface="+mn-lt"/>
                <a:ea typeface="+mn-ea"/>
                <a:cs typeface="+mn-cs"/>
              </a:defRPr>
            </a:lvl5pPr>
            <a:lvl6pPr marL="648000" indent="-216000" algn="l" defTabSz="914400" rtl="0" eaLnBrk="1" latinLnBrk="0" hangingPunct="1">
              <a:lnSpc>
                <a:spcPts val="2900"/>
              </a:lnSpc>
              <a:spcBef>
                <a:spcPts val="0"/>
              </a:spcBef>
              <a:buClr>
                <a:srgbClr val="C3BEB9"/>
              </a:buClr>
              <a:buFont typeface="Arial" panose="020B0604020202020204" pitchFamily="34" charset="0"/>
              <a:buChar char="•"/>
              <a:defRPr sz="2100" kern="1200" baseline="0">
                <a:solidFill>
                  <a:schemeClr val="tx1"/>
                </a:solidFill>
                <a:latin typeface="+mn-lt"/>
                <a:ea typeface="+mn-ea"/>
                <a:cs typeface="+mn-cs"/>
              </a:defRPr>
            </a:lvl6pPr>
            <a:lvl7pPr marL="864000" indent="-216000" algn="l" defTabSz="914400" rtl="0" eaLnBrk="1" latinLnBrk="0" hangingPunct="1">
              <a:lnSpc>
                <a:spcPts val="2900"/>
              </a:lnSpc>
              <a:spcBef>
                <a:spcPts val="0"/>
              </a:spcBef>
              <a:buFont typeface="Calibri" panose="020F0502020204030204" pitchFamily="34" charset="0"/>
              <a:buChar char="-"/>
              <a:defRPr sz="2100" kern="1200" baseline="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nl-NL" sz="2000" b="1" dirty="0"/>
          </a:p>
        </p:txBody>
      </p:sp>
      <p:pic>
        <p:nvPicPr>
          <p:cNvPr id="8" name="Afbeelding 7">
            <a:extLst>
              <a:ext uri="{FF2B5EF4-FFF2-40B4-BE49-F238E27FC236}">
                <a16:creationId xmlns:a16="http://schemas.microsoft.com/office/drawing/2014/main" id="{75258D3D-5265-4B09-B25B-840AD06A2E2A}"/>
              </a:ext>
            </a:extLst>
          </p:cNvPr>
          <p:cNvPicPr>
            <a:picLocks noChangeAspect="1"/>
          </p:cNvPicPr>
          <p:nvPr/>
        </p:nvPicPr>
        <p:blipFill rotWithShape="1">
          <a:blip r:embed="rId2"/>
          <a:srcRect l="11741" t="4885" r="10937" b="12145"/>
          <a:stretch/>
        </p:blipFill>
        <p:spPr>
          <a:xfrm>
            <a:off x="3831750" y="1663700"/>
            <a:ext cx="8039018" cy="4852300"/>
          </a:xfrm>
          <a:prstGeom prst="rect">
            <a:avLst/>
          </a:prstGeom>
        </p:spPr>
      </p:pic>
    </p:spTree>
    <p:extLst>
      <p:ext uri="{BB962C8B-B14F-4D97-AF65-F5344CB8AC3E}">
        <p14:creationId xmlns:p14="http://schemas.microsoft.com/office/powerpoint/2010/main" val="1803361000"/>
      </p:ext>
    </p:extLst>
  </p:cSld>
  <p:clrMapOvr>
    <a:masterClrMapping/>
  </p:clrMapOvr>
  <p:transition>
    <p:fade/>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jdelijke aanduiding voor dianummer 4">
            <a:extLst>
              <a:ext uri="{FF2B5EF4-FFF2-40B4-BE49-F238E27FC236}">
                <a16:creationId xmlns:a16="http://schemas.microsoft.com/office/drawing/2014/main" id="{DDECA865-D2ED-4F9A-8C7D-A545E65A9269}"/>
              </a:ext>
            </a:extLst>
          </p:cNvPr>
          <p:cNvSpPr>
            <a:spLocks noGrp="1"/>
          </p:cNvSpPr>
          <p:nvPr>
            <p:ph type="sldNum" sz="quarter" idx="4"/>
          </p:nvPr>
        </p:nvSpPr>
        <p:spPr/>
        <p:txBody>
          <a:bodyPr/>
          <a:lstStyle/>
          <a:p>
            <a:fld id="{A723241F-5B6B-4100-BE5A-F21894325AA6}" type="slidenum">
              <a:rPr lang="nl-NL" smtClean="0"/>
              <a:pPr/>
              <a:t>115</a:t>
            </a:fld>
            <a:endParaRPr lang="nl-NL" dirty="0"/>
          </a:p>
        </p:txBody>
      </p:sp>
      <p:sp>
        <p:nvSpPr>
          <p:cNvPr id="7" name="TextBox 3">
            <a:extLst>
              <a:ext uri="{FF2B5EF4-FFF2-40B4-BE49-F238E27FC236}">
                <a16:creationId xmlns:a16="http://schemas.microsoft.com/office/drawing/2014/main" id="{390194BB-38B3-40C3-AD23-1F8B74B7DE88}"/>
              </a:ext>
            </a:extLst>
          </p:cNvPr>
          <p:cNvSpPr txBox="1"/>
          <p:nvPr/>
        </p:nvSpPr>
        <p:spPr>
          <a:xfrm>
            <a:off x="345600" y="427393"/>
            <a:ext cx="11155907" cy="451406"/>
          </a:xfrm>
          <a:prstGeom prst="rect">
            <a:avLst/>
          </a:prstGeom>
          <a:noFill/>
        </p:spPr>
        <p:txBody>
          <a:bodyPr wrap="square" rtlCol="0" anchor="ctr" anchorCtr="0">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nSpc>
                <a:spcPts val="2800"/>
              </a:lnSpc>
              <a:spcAft>
                <a:spcPts val="800"/>
              </a:spcAft>
            </a:pPr>
            <a:r>
              <a:rPr lang="en-GB" sz="2800" b="1" dirty="0">
                <a:solidFill>
                  <a:schemeClr val="bg1"/>
                </a:solidFill>
                <a:latin typeface="Verdana" panose="020B0604030504040204" pitchFamily="34" charset="0"/>
                <a:ea typeface="Verdana" panose="020B0604030504040204" pitchFamily="34" charset="0"/>
              </a:rPr>
              <a:t>Non-clinical guidance</a:t>
            </a:r>
            <a:endParaRPr lang="en-GB" sz="2400" b="1" dirty="0">
              <a:solidFill>
                <a:schemeClr val="bg1"/>
              </a:solidFill>
              <a:latin typeface="Verdana" panose="020B0604030504040204" pitchFamily="34" charset="0"/>
              <a:ea typeface="Verdana" panose="020B0604030504040204" pitchFamily="34" charset="0"/>
            </a:endParaRPr>
          </a:p>
        </p:txBody>
      </p:sp>
      <p:sp>
        <p:nvSpPr>
          <p:cNvPr id="6" name="Rechthoek 5">
            <a:extLst>
              <a:ext uri="{FF2B5EF4-FFF2-40B4-BE49-F238E27FC236}">
                <a16:creationId xmlns:a16="http://schemas.microsoft.com/office/drawing/2014/main" id="{C9E5ED5A-745B-4516-BD19-3343C1924DAD}"/>
              </a:ext>
            </a:extLst>
          </p:cNvPr>
          <p:cNvSpPr/>
          <p:nvPr/>
        </p:nvSpPr>
        <p:spPr>
          <a:xfrm>
            <a:off x="461867" y="1747664"/>
            <a:ext cx="11272933" cy="1323439"/>
          </a:xfrm>
          <a:prstGeom prst="rect">
            <a:avLst/>
          </a:prstGeom>
        </p:spPr>
        <p:txBody>
          <a:bodyPr wrap="square">
            <a:spAutoFit/>
          </a:bodyPr>
          <a:lstStyle/>
          <a:p>
            <a:r>
              <a:rPr lang="en-US" sz="2000" b="1" dirty="0">
                <a:solidFill>
                  <a:srgbClr val="000000"/>
                </a:solidFill>
                <a:latin typeface="Calibri" panose="020F0502020204030204" pitchFamily="34" charset="0"/>
              </a:rPr>
              <a:t>There is no specific regulatory guidance from the EMA for the development of ASO’s</a:t>
            </a:r>
          </a:p>
          <a:p>
            <a:pPr marL="342900" indent="-342900">
              <a:buFont typeface="Arial" panose="020B0604020202020204" pitchFamily="34" charset="0"/>
              <a:buChar char="•"/>
            </a:pPr>
            <a:r>
              <a:rPr lang="en-US" sz="2000" dirty="0">
                <a:solidFill>
                  <a:srgbClr val="000000"/>
                </a:solidFill>
                <a:latin typeface="Calibri" panose="020F0502020204030204" pitchFamily="34" charset="0"/>
              </a:rPr>
              <a:t>Guideline ICH M3 (Non-clinical safety studies for the conduct of human clinical trials for pharmaceuticals) and ICH S6 (Preclinical safety evaluation of biotechnology-derived pharmaceuticals) are applicable on case by case basis</a:t>
            </a:r>
            <a:endParaRPr lang="en-US" sz="2400" dirty="0">
              <a:solidFill>
                <a:srgbClr val="000000"/>
              </a:solidFill>
              <a:latin typeface="Calibri" panose="020F0502020204030204" pitchFamily="34" charset="0"/>
            </a:endParaRPr>
          </a:p>
        </p:txBody>
      </p:sp>
      <p:graphicFrame>
        <p:nvGraphicFramePr>
          <p:cNvPr id="2" name="Tabel 1">
            <a:extLst>
              <a:ext uri="{FF2B5EF4-FFF2-40B4-BE49-F238E27FC236}">
                <a16:creationId xmlns:a16="http://schemas.microsoft.com/office/drawing/2014/main" id="{080324FE-8A95-8905-B4B6-581460BCE201}"/>
              </a:ext>
            </a:extLst>
          </p:cNvPr>
          <p:cNvGraphicFramePr>
            <a:graphicFrameLocks noGrp="1"/>
          </p:cNvGraphicFramePr>
          <p:nvPr/>
        </p:nvGraphicFramePr>
        <p:xfrm>
          <a:off x="1805172" y="3071103"/>
          <a:ext cx="8128000" cy="373888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283126255"/>
                    </a:ext>
                  </a:extLst>
                </a:gridCol>
                <a:gridCol w="2032000">
                  <a:extLst>
                    <a:ext uri="{9D8B030D-6E8A-4147-A177-3AD203B41FA5}">
                      <a16:colId xmlns:a16="http://schemas.microsoft.com/office/drawing/2014/main" val="1633999448"/>
                    </a:ext>
                  </a:extLst>
                </a:gridCol>
                <a:gridCol w="2032000">
                  <a:extLst>
                    <a:ext uri="{9D8B030D-6E8A-4147-A177-3AD203B41FA5}">
                      <a16:colId xmlns:a16="http://schemas.microsoft.com/office/drawing/2014/main" val="376657843"/>
                    </a:ext>
                  </a:extLst>
                </a:gridCol>
                <a:gridCol w="2032000">
                  <a:extLst>
                    <a:ext uri="{9D8B030D-6E8A-4147-A177-3AD203B41FA5}">
                      <a16:colId xmlns:a16="http://schemas.microsoft.com/office/drawing/2014/main" val="647248704"/>
                    </a:ext>
                  </a:extLst>
                </a:gridCol>
              </a:tblGrid>
              <a:tr h="353315">
                <a:tc>
                  <a:txBody>
                    <a:bodyPr/>
                    <a:lstStyle/>
                    <a:p>
                      <a:endParaRPr lang="nl-NL"/>
                    </a:p>
                  </a:txBody>
                  <a:tcPr/>
                </a:tc>
                <a:tc>
                  <a:txBody>
                    <a:bodyPr/>
                    <a:lstStyle/>
                    <a:p>
                      <a:r>
                        <a:rPr lang="nl-NL" dirty="0"/>
                        <a:t>M3</a:t>
                      </a:r>
                    </a:p>
                  </a:txBody>
                  <a:tcPr/>
                </a:tc>
                <a:tc>
                  <a:txBody>
                    <a:bodyPr/>
                    <a:lstStyle/>
                    <a:p>
                      <a:r>
                        <a:rPr lang="nl-NL" dirty="0"/>
                        <a:t>ONT</a:t>
                      </a:r>
                    </a:p>
                  </a:txBody>
                  <a:tcPr/>
                </a:tc>
                <a:tc>
                  <a:txBody>
                    <a:bodyPr/>
                    <a:lstStyle/>
                    <a:p>
                      <a:r>
                        <a:rPr lang="nl-NL" dirty="0"/>
                        <a:t>S6</a:t>
                      </a:r>
                    </a:p>
                  </a:txBody>
                  <a:tcPr/>
                </a:tc>
                <a:extLst>
                  <a:ext uri="{0D108BD9-81ED-4DB2-BD59-A6C34878D82A}">
                    <a16:rowId xmlns:a16="http://schemas.microsoft.com/office/drawing/2014/main" val="1592653702"/>
                  </a:ext>
                </a:extLst>
              </a:tr>
              <a:tr h="370840">
                <a:tc>
                  <a:txBody>
                    <a:bodyPr/>
                    <a:lstStyle/>
                    <a:p>
                      <a:r>
                        <a:rPr lang="nl-NL" sz="1600" dirty="0"/>
                        <a:t>Type</a:t>
                      </a:r>
                    </a:p>
                  </a:txBody>
                  <a:tcPr/>
                </a:tc>
                <a:tc>
                  <a:txBody>
                    <a:bodyPr/>
                    <a:lstStyle/>
                    <a:p>
                      <a:r>
                        <a:rPr lang="nl-NL" sz="1600" dirty="0"/>
                        <a:t>Chemical</a:t>
                      </a:r>
                    </a:p>
                  </a:txBody>
                  <a:tcPr/>
                </a:tc>
                <a:tc>
                  <a:txBody>
                    <a:bodyPr/>
                    <a:lstStyle/>
                    <a:p>
                      <a:r>
                        <a:rPr lang="nl-NL" sz="1600" dirty="0"/>
                        <a:t>Chemical</a:t>
                      </a:r>
                    </a:p>
                  </a:txBody>
                  <a:tcPr/>
                </a:tc>
                <a:tc>
                  <a:txBody>
                    <a:bodyPr/>
                    <a:lstStyle/>
                    <a:p>
                      <a:r>
                        <a:rPr lang="nl-NL" sz="1600" dirty="0" err="1"/>
                        <a:t>Biological</a:t>
                      </a:r>
                      <a:endParaRPr lang="nl-NL" sz="1600" dirty="0"/>
                    </a:p>
                  </a:txBody>
                  <a:tcPr/>
                </a:tc>
                <a:extLst>
                  <a:ext uri="{0D108BD9-81ED-4DB2-BD59-A6C34878D82A}">
                    <a16:rowId xmlns:a16="http://schemas.microsoft.com/office/drawing/2014/main" val="1337792477"/>
                  </a:ext>
                </a:extLst>
              </a:tr>
              <a:tr h="370840">
                <a:tc>
                  <a:txBody>
                    <a:bodyPr/>
                    <a:lstStyle/>
                    <a:p>
                      <a:r>
                        <a:rPr lang="nl-NL" sz="1600" dirty="0" err="1"/>
                        <a:t>Size</a:t>
                      </a:r>
                      <a:endParaRPr lang="nl-NL" sz="1600" dirty="0"/>
                    </a:p>
                  </a:txBody>
                  <a:tcPr/>
                </a:tc>
                <a:tc>
                  <a:txBody>
                    <a:bodyPr/>
                    <a:lstStyle/>
                    <a:p>
                      <a:r>
                        <a:rPr lang="nl-NL" sz="1600" dirty="0"/>
                        <a:t>Small</a:t>
                      </a:r>
                    </a:p>
                  </a:txBody>
                  <a:tcPr/>
                </a:tc>
                <a:tc>
                  <a:txBody>
                    <a:bodyPr/>
                    <a:lstStyle/>
                    <a:p>
                      <a:r>
                        <a:rPr lang="nl-NL" sz="1600" dirty="0"/>
                        <a:t>Medium</a:t>
                      </a:r>
                    </a:p>
                  </a:txBody>
                  <a:tcPr/>
                </a:tc>
                <a:tc>
                  <a:txBody>
                    <a:bodyPr/>
                    <a:lstStyle/>
                    <a:p>
                      <a:r>
                        <a:rPr lang="nl-NL" sz="1600" dirty="0"/>
                        <a:t>Large</a:t>
                      </a:r>
                    </a:p>
                  </a:txBody>
                  <a:tcPr/>
                </a:tc>
                <a:extLst>
                  <a:ext uri="{0D108BD9-81ED-4DB2-BD59-A6C34878D82A}">
                    <a16:rowId xmlns:a16="http://schemas.microsoft.com/office/drawing/2014/main" val="2846365175"/>
                  </a:ext>
                </a:extLst>
              </a:tr>
              <a:tr h="370840">
                <a:tc>
                  <a:txBody>
                    <a:bodyPr/>
                    <a:lstStyle/>
                    <a:p>
                      <a:r>
                        <a:rPr lang="nl-NL" sz="1600" dirty="0"/>
                        <a:t>Species </a:t>
                      </a:r>
                      <a:r>
                        <a:rPr lang="nl-NL" sz="1600" dirty="0" err="1"/>
                        <a:t>specificity</a:t>
                      </a:r>
                      <a:endParaRPr lang="nl-NL" sz="1600" dirty="0"/>
                    </a:p>
                  </a:txBody>
                  <a:tcPr/>
                </a:tc>
                <a:tc>
                  <a:txBody>
                    <a:bodyPr/>
                    <a:lstStyle/>
                    <a:p>
                      <a:r>
                        <a:rPr lang="nl-NL" sz="1600" dirty="0"/>
                        <a:t>Non-</a:t>
                      </a:r>
                      <a:r>
                        <a:rPr lang="nl-NL" sz="1600" dirty="0" err="1"/>
                        <a:t>specific</a:t>
                      </a:r>
                      <a:endParaRPr lang="nl-NL" sz="1600" dirty="0"/>
                    </a:p>
                  </a:txBody>
                  <a:tcPr/>
                </a:tc>
                <a:tc>
                  <a:txBody>
                    <a:bodyPr/>
                    <a:lstStyle/>
                    <a:p>
                      <a:r>
                        <a:rPr lang="nl-NL" sz="1600" dirty="0" err="1"/>
                        <a:t>Often</a:t>
                      </a:r>
                      <a:r>
                        <a:rPr lang="nl-NL" sz="1600" dirty="0"/>
                        <a:t> </a:t>
                      </a:r>
                      <a:r>
                        <a:rPr lang="nl-NL" sz="1600" dirty="0" err="1"/>
                        <a:t>specific</a:t>
                      </a:r>
                      <a:endParaRPr lang="nl-NL" sz="1600" dirty="0"/>
                    </a:p>
                  </a:txBody>
                  <a:tcPr/>
                </a:tc>
                <a:tc>
                  <a:txBody>
                    <a:bodyPr/>
                    <a:lstStyle/>
                    <a:p>
                      <a:r>
                        <a:rPr lang="nl-NL" sz="1600" dirty="0" err="1"/>
                        <a:t>Specific</a:t>
                      </a:r>
                      <a:endParaRPr lang="nl-NL" sz="1600" dirty="0"/>
                    </a:p>
                  </a:txBody>
                  <a:tcPr/>
                </a:tc>
                <a:extLst>
                  <a:ext uri="{0D108BD9-81ED-4DB2-BD59-A6C34878D82A}">
                    <a16:rowId xmlns:a16="http://schemas.microsoft.com/office/drawing/2014/main" val="395434467"/>
                  </a:ext>
                </a:extLst>
              </a:tr>
              <a:tr h="370840">
                <a:tc>
                  <a:txBody>
                    <a:bodyPr/>
                    <a:lstStyle/>
                    <a:p>
                      <a:r>
                        <a:rPr lang="nl-NL" sz="1600" dirty="0"/>
                        <a:t>Target </a:t>
                      </a:r>
                      <a:r>
                        <a:rPr lang="nl-NL" sz="1600" dirty="0" err="1"/>
                        <a:t>specificity</a:t>
                      </a:r>
                      <a:endParaRPr lang="nl-NL" sz="1600" dirty="0"/>
                    </a:p>
                  </a:txBody>
                  <a:tcPr/>
                </a:tc>
                <a:tc>
                  <a:txBody>
                    <a:bodyPr/>
                    <a:lstStyle/>
                    <a:p>
                      <a:r>
                        <a:rPr lang="nl-NL" sz="1600" dirty="0"/>
                        <a:t>Non-</a:t>
                      </a:r>
                      <a:r>
                        <a:rPr lang="nl-NL" sz="1600" dirty="0" err="1"/>
                        <a:t>specific</a:t>
                      </a:r>
                      <a:endParaRPr lang="nl-NL" sz="1600" dirty="0"/>
                    </a:p>
                  </a:txBody>
                  <a:tcPr/>
                </a:tc>
                <a:tc>
                  <a:txBody>
                    <a:bodyPr/>
                    <a:lstStyle/>
                    <a:p>
                      <a:r>
                        <a:rPr lang="nl-NL" sz="1600" dirty="0" err="1"/>
                        <a:t>Specific</a:t>
                      </a:r>
                      <a:endParaRPr lang="nl-NL" sz="1600" dirty="0"/>
                    </a:p>
                  </a:txBody>
                  <a:tcPr/>
                </a:tc>
                <a:tc>
                  <a:txBody>
                    <a:bodyPr/>
                    <a:lstStyle/>
                    <a:p>
                      <a:r>
                        <a:rPr lang="nl-NL" sz="1600" dirty="0" err="1"/>
                        <a:t>Specific</a:t>
                      </a:r>
                      <a:endParaRPr lang="nl-NL" sz="1600" dirty="0"/>
                    </a:p>
                  </a:txBody>
                  <a:tcPr/>
                </a:tc>
                <a:extLst>
                  <a:ext uri="{0D108BD9-81ED-4DB2-BD59-A6C34878D82A}">
                    <a16:rowId xmlns:a16="http://schemas.microsoft.com/office/drawing/2014/main" val="4084344400"/>
                  </a:ext>
                </a:extLst>
              </a:tr>
              <a:tr h="370840">
                <a:tc>
                  <a:txBody>
                    <a:bodyPr/>
                    <a:lstStyle/>
                    <a:p>
                      <a:r>
                        <a:rPr lang="nl-NL" sz="1600" dirty="0" err="1"/>
                        <a:t>Predictability</a:t>
                      </a:r>
                      <a:r>
                        <a:rPr lang="nl-NL" sz="1600" dirty="0"/>
                        <a:t> of </a:t>
                      </a:r>
                      <a:r>
                        <a:rPr lang="nl-NL" sz="1600" dirty="0" err="1"/>
                        <a:t>toxicity</a:t>
                      </a:r>
                      <a:endParaRPr lang="nl-NL" sz="1600" dirty="0"/>
                    </a:p>
                  </a:txBody>
                  <a:tcPr/>
                </a:tc>
                <a:tc>
                  <a:txBody>
                    <a:bodyPr/>
                    <a:lstStyle/>
                    <a:p>
                      <a:r>
                        <a:rPr lang="nl-NL" sz="1600" dirty="0" err="1"/>
                        <a:t>Unpredictable</a:t>
                      </a:r>
                      <a:endParaRPr lang="nl-NL" sz="1600" dirty="0"/>
                    </a:p>
                  </a:txBody>
                  <a:tcPr/>
                </a:tc>
                <a:tc>
                  <a:txBody>
                    <a:bodyPr/>
                    <a:lstStyle/>
                    <a:p>
                      <a:r>
                        <a:rPr lang="nl-NL" sz="1600" dirty="0"/>
                        <a:t>On-target </a:t>
                      </a:r>
                      <a:r>
                        <a:rPr lang="nl-NL" sz="1600" dirty="0" err="1"/>
                        <a:t>predictable</a:t>
                      </a:r>
                      <a:r>
                        <a:rPr lang="nl-NL" sz="1600" dirty="0"/>
                        <a:t>, off-target </a:t>
                      </a:r>
                      <a:r>
                        <a:rPr lang="nl-NL" sz="1600" dirty="0" err="1"/>
                        <a:t>predictable</a:t>
                      </a:r>
                      <a:r>
                        <a:rPr lang="nl-NL" sz="1600" dirty="0"/>
                        <a:t> </a:t>
                      </a:r>
                      <a:r>
                        <a:rPr lang="nl-NL" sz="1600" dirty="0" err="1"/>
                        <a:t>and</a:t>
                      </a:r>
                      <a:r>
                        <a:rPr lang="nl-NL" sz="1600" dirty="0"/>
                        <a:t> </a:t>
                      </a:r>
                      <a:r>
                        <a:rPr lang="nl-NL" sz="1600" dirty="0" err="1"/>
                        <a:t>unpredictable</a:t>
                      </a:r>
                      <a:endParaRPr lang="nl-NL" sz="1600" dirty="0"/>
                    </a:p>
                  </a:txBody>
                  <a:tcPr/>
                </a:tc>
                <a:tc>
                  <a:txBody>
                    <a:bodyPr/>
                    <a:lstStyle/>
                    <a:p>
                      <a:r>
                        <a:rPr lang="nl-NL" sz="1600" dirty="0" err="1"/>
                        <a:t>Predictable</a:t>
                      </a:r>
                      <a:endParaRPr lang="nl-NL" sz="1600" dirty="0"/>
                    </a:p>
                  </a:txBody>
                  <a:tcPr/>
                </a:tc>
                <a:extLst>
                  <a:ext uri="{0D108BD9-81ED-4DB2-BD59-A6C34878D82A}">
                    <a16:rowId xmlns:a16="http://schemas.microsoft.com/office/drawing/2014/main" val="1980747307"/>
                  </a:ext>
                </a:extLst>
              </a:tr>
              <a:tr h="370840">
                <a:tc>
                  <a:txBody>
                    <a:bodyPr/>
                    <a:lstStyle/>
                    <a:p>
                      <a:r>
                        <a:rPr lang="nl-NL" sz="1600" dirty="0" err="1"/>
                        <a:t>Toxicological</a:t>
                      </a:r>
                      <a:r>
                        <a:rPr lang="nl-NL" sz="1600" dirty="0"/>
                        <a:t> mode of action</a:t>
                      </a:r>
                    </a:p>
                  </a:txBody>
                  <a:tcPr/>
                </a:tc>
                <a:tc>
                  <a:txBody>
                    <a:bodyPr/>
                    <a:lstStyle/>
                    <a:p>
                      <a:r>
                        <a:rPr lang="nl-NL" sz="1600" dirty="0"/>
                        <a:t>Off-target</a:t>
                      </a:r>
                    </a:p>
                  </a:txBody>
                  <a:tcPr/>
                </a:tc>
                <a:tc>
                  <a:txBody>
                    <a:bodyPr/>
                    <a:lstStyle/>
                    <a:p>
                      <a:r>
                        <a:rPr lang="nl-NL" sz="1600" dirty="0"/>
                        <a:t>On-target (</a:t>
                      </a:r>
                      <a:r>
                        <a:rPr lang="nl-NL" sz="1600" dirty="0" err="1"/>
                        <a:t>exaggerated</a:t>
                      </a:r>
                      <a:r>
                        <a:rPr lang="nl-NL" sz="1600" dirty="0"/>
                        <a:t> PD), </a:t>
                      </a:r>
                      <a:r>
                        <a:rPr lang="nl-NL" sz="1600" dirty="0" err="1"/>
                        <a:t>and</a:t>
                      </a:r>
                      <a:r>
                        <a:rPr lang="nl-NL" sz="1600" dirty="0"/>
                        <a:t> off-target (backbone or </a:t>
                      </a:r>
                      <a:r>
                        <a:rPr lang="nl-NL" sz="1600" dirty="0" err="1"/>
                        <a:t>sequence</a:t>
                      </a:r>
                      <a:r>
                        <a:rPr lang="nl-NL" sz="1600" dirty="0"/>
                        <a:t> </a:t>
                      </a:r>
                      <a:r>
                        <a:rPr lang="nl-NL" sz="1600" dirty="0" err="1"/>
                        <a:t>related</a:t>
                      </a:r>
                      <a:r>
                        <a:rPr lang="nl-NL" sz="1600" dirty="0"/>
                        <a:t>)</a:t>
                      </a:r>
                    </a:p>
                  </a:txBody>
                  <a:tcPr/>
                </a:tc>
                <a:tc>
                  <a:txBody>
                    <a:bodyPr/>
                    <a:lstStyle/>
                    <a:p>
                      <a:r>
                        <a:rPr lang="nl-NL" sz="1600" dirty="0"/>
                        <a:t>On-target (</a:t>
                      </a:r>
                      <a:r>
                        <a:rPr lang="nl-NL" sz="1600" dirty="0" err="1"/>
                        <a:t>exaggerated</a:t>
                      </a:r>
                      <a:r>
                        <a:rPr lang="nl-NL" sz="1600" dirty="0"/>
                        <a:t> PD)</a:t>
                      </a:r>
                    </a:p>
                  </a:txBody>
                  <a:tcPr/>
                </a:tc>
                <a:extLst>
                  <a:ext uri="{0D108BD9-81ED-4DB2-BD59-A6C34878D82A}">
                    <a16:rowId xmlns:a16="http://schemas.microsoft.com/office/drawing/2014/main" val="3777978840"/>
                  </a:ext>
                </a:extLst>
              </a:tr>
            </a:tbl>
          </a:graphicData>
        </a:graphic>
      </p:graphicFrame>
    </p:spTree>
    <p:extLst>
      <p:ext uri="{BB962C8B-B14F-4D97-AF65-F5344CB8AC3E}">
        <p14:creationId xmlns:p14="http://schemas.microsoft.com/office/powerpoint/2010/main" val="34854264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jdelijke aanduiding voor dianummer 4">
            <a:extLst>
              <a:ext uri="{FF2B5EF4-FFF2-40B4-BE49-F238E27FC236}">
                <a16:creationId xmlns:a16="http://schemas.microsoft.com/office/drawing/2014/main" id="{DDECA865-D2ED-4F9A-8C7D-A545E65A9269}"/>
              </a:ext>
            </a:extLst>
          </p:cNvPr>
          <p:cNvSpPr>
            <a:spLocks noGrp="1"/>
          </p:cNvSpPr>
          <p:nvPr>
            <p:ph type="sldNum" sz="quarter" idx="4"/>
          </p:nvPr>
        </p:nvSpPr>
        <p:spPr/>
        <p:txBody>
          <a:bodyPr/>
          <a:lstStyle/>
          <a:p>
            <a:fld id="{A723241F-5B6B-4100-BE5A-F21894325AA6}" type="slidenum">
              <a:rPr lang="nl-NL" smtClean="0"/>
              <a:pPr/>
              <a:t>116</a:t>
            </a:fld>
            <a:endParaRPr lang="nl-NL" dirty="0"/>
          </a:p>
        </p:txBody>
      </p:sp>
      <p:sp>
        <p:nvSpPr>
          <p:cNvPr id="7" name="TextBox 3">
            <a:extLst>
              <a:ext uri="{FF2B5EF4-FFF2-40B4-BE49-F238E27FC236}">
                <a16:creationId xmlns:a16="http://schemas.microsoft.com/office/drawing/2014/main" id="{390194BB-38B3-40C3-AD23-1F8B74B7DE88}"/>
              </a:ext>
            </a:extLst>
          </p:cNvPr>
          <p:cNvSpPr txBox="1"/>
          <p:nvPr/>
        </p:nvSpPr>
        <p:spPr>
          <a:xfrm>
            <a:off x="345600" y="427393"/>
            <a:ext cx="11155907" cy="451406"/>
          </a:xfrm>
          <a:prstGeom prst="rect">
            <a:avLst/>
          </a:prstGeom>
          <a:noFill/>
        </p:spPr>
        <p:txBody>
          <a:bodyPr wrap="square" rtlCol="0" anchor="ctr" anchorCtr="0">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nSpc>
                <a:spcPts val="2800"/>
              </a:lnSpc>
              <a:spcAft>
                <a:spcPts val="800"/>
              </a:spcAft>
            </a:pPr>
            <a:r>
              <a:rPr lang="en-GB" sz="2800" b="1" dirty="0">
                <a:solidFill>
                  <a:schemeClr val="bg1"/>
                </a:solidFill>
                <a:latin typeface="Verdana" panose="020B0604030504040204" pitchFamily="34" charset="0"/>
                <a:ea typeface="Verdana" panose="020B0604030504040204" pitchFamily="34" charset="0"/>
              </a:rPr>
              <a:t>Non-clinical studies</a:t>
            </a:r>
            <a:endParaRPr lang="en-GB" sz="2400" b="1" dirty="0">
              <a:solidFill>
                <a:schemeClr val="bg1"/>
              </a:solidFill>
              <a:latin typeface="Verdana" panose="020B0604030504040204" pitchFamily="34" charset="0"/>
              <a:ea typeface="Verdana" panose="020B0604030504040204" pitchFamily="34" charset="0"/>
            </a:endParaRPr>
          </a:p>
        </p:txBody>
      </p:sp>
      <p:sp>
        <p:nvSpPr>
          <p:cNvPr id="6" name="Rechthoek 5">
            <a:extLst>
              <a:ext uri="{FF2B5EF4-FFF2-40B4-BE49-F238E27FC236}">
                <a16:creationId xmlns:a16="http://schemas.microsoft.com/office/drawing/2014/main" id="{C9E5ED5A-745B-4516-BD19-3343C1924DAD}"/>
              </a:ext>
            </a:extLst>
          </p:cNvPr>
          <p:cNvSpPr/>
          <p:nvPr/>
        </p:nvSpPr>
        <p:spPr>
          <a:xfrm>
            <a:off x="461867" y="1747664"/>
            <a:ext cx="11272933" cy="2862322"/>
          </a:xfrm>
          <a:prstGeom prst="rect">
            <a:avLst/>
          </a:prstGeom>
        </p:spPr>
        <p:txBody>
          <a:bodyPr wrap="square">
            <a:spAutoFit/>
          </a:bodyPr>
          <a:lstStyle/>
          <a:p>
            <a:r>
              <a:rPr lang="en-US" sz="2000" b="1" dirty="0">
                <a:solidFill>
                  <a:srgbClr val="000000"/>
                </a:solidFill>
                <a:latin typeface="Calibri" panose="020F0502020204030204" pitchFamily="34" charset="0"/>
              </a:rPr>
              <a:t>A standard package:</a:t>
            </a:r>
          </a:p>
          <a:p>
            <a:endParaRPr lang="en-US" sz="2000" b="1" dirty="0">
              <a:solidFill>
                <a:srgbClr val="000000"/>
              </a:solidFill>
              <a:latin typeface="Calibri" panose="020F0502020204030204" pitchFamily="34" charset="0"/>
            </a:endParaRPr>
          </a:p>
          <a:p>
            <a:pPr marL="342900" indent="-342900">
              <a:buFont typeface="Arial" panose="020B0604020202020204" pitchFamily="34" charset="0"/>
              <a:buChar char="•"/>
            </a:pPr>
            <a:r>
              <a:rPr lang="en-US" sz="2000" dirty="0">
                <a:solidFill>
                  <a:srgbClr val="000000"/>
                </a:solidFill>
                <a:latin typeface="Calibri" panose="020F0502020204030204" pitchFamily="34" charset="0"/>
              </a:rPr>
              <a:t>General toxicity – 1 rodent and 1 non-rodent species</a:t>
            </a:r>
          </a:p>
          <a:p>
            <a:pPr marL="342900" indent="-342900">
              <a:buFont typeface="Arial" panose="020B0604020202020204" pitchFamily="34" charset="0"/>
              <a:buChar char="•"/>
            </a:pPr>
            <a:r>
              <a:rPr lang="en-US" sz="2000" dirty="0">
                <a:solidFill>
                  <a:srgbClr val="000000"/>
                </a:solidFill>
                <a:latin typeface="Calibri" panose="020F0502020204030204" pitchFamily="34" charset="0"/>
              </a:rPr>
              <a:t>Genotoxicity – 2 vitro and in vivo study, to cover all endpoints</a:t>
            </a:r>
          </a:p>
          <a:p>
            <a:pPr marL="342900" indent="-342900">
              <a:buFont typeface="Arial" panose="020B0604020202020204" pitchFamily="34" charset="0"/>
              <a:buChar char="•"/>
            </a:pPr>
            <a:r>
              <a:rPr lang="en-US" sz="2000" dirty="0">
                <a:solidFill>
                  <a:srgbClr val="000000"/>
                </a:solidFill>
                <a:latin typeface="Calibri" panose="020F0502020204030204" pitchFamily="34" charset="0"/>
              </a:rPr>
              <a:t>Carcinogenicity – 1 mouse study and 1 rat study, or Weight of Evidence approach</a:t>
            </a:r>
          </a:p>
          <a:p>
            <a:pPr marL="342900" indent="-342900">
              <a:buFont typeface="Arial" panose="020B0604020202020204" pitchFamily="34" charset="0"/>
              <a:buChar char="•"/>
            </a:pPr>
            <a:r>
              <a:rPr lang="en-US" sz="2000" dirty="0">
                <a:solidFill>
                  <a:srgbClr val="000000"/>
                </a:solidFill>
                <a:latin typeface="Calibri" panose="020F0502020204030204" pitchFamily="34" charset="0"/>
              </a:rPr>
              <a:t>Reproductive toxicity</a:t>
            </a:r>
          </a:p>
          <a:p>
            <a:pPr marL="800100" lvl="1" indent="-342900">
              <a:buFont typeface="Courier New" panose="02070309020205020404" pitchFamily="49" charset="0"/>
              <a:buChar char="o"/>
            </a:pPr>
            <a:r>
              <a:rPr lang="en-US" sz="2000" dirty="0">
                <a:solidFill>
                  <a:srgbClr val="000000"/>
                </a:solidFill>
                <a:latin typeface="Calibri" panose="020F0502020204030204" pitchFamily="34" charset="0"/>
              </a:rPr>
              <a:t>Fertility -1 rodent</a:t>
            </a:r>
          </a:p>
          <a:p>
            <a:pPr marL="800100" lvl="1" indent="-342900">
              <a:buFont typeface="Courier New" panose="02070309020205020404" pitchFamily="49" charset="0"/>
              <a:buChar char="o"/>
            </a:pPr>
            <a:r>
              <a:rPr lang="en-US" sz="2000" dirty="0">
                <a:solidFill>
                  <a:srgbClr val="000000"/>
                </a:solidFill>
                <a:latin typeface="Calibri" panose="020F0502020204030204" pitchFamily="34" charset="0"/>
              </a:rPr>
              <a:t>Embryofetal development – 1 rodent and 1 non-rodent</a:t>
            </a:r>
          </a:p>
          <a:p>
            <a:pPr marL="800100" lvl="1" indent="-342900">
              <a:buFont typeface="Courier New" panose="02070309020205020404" pitchFamily="49" charset="0"/>
              <a:buChar char="o"/>
            </a:pPr>
            <a:r>
              <a:rPr lang="en-US" sz="2000" dirty="0">
                <a:solidFill>
                  <a:srgbClr val="000000"/>
                </a:solidFill>
                <a:latin typeface="Calibri" panose="020F0502020204030204" pitchFamily="34" charset="0"/>
              </a:rPr>
              <a:t>Pre and postnatal development – 1 rodent</a:t>
            </a:r>
          </a:p>
        </p:txBody>
      </p:sp>
    </p:spTree>
    <p:extLst>
      <p:ext uri="{BB962C8B-B14F-4D97-AF65-F5344CB8AC3E}">
        <p14:creationId xmlns:p14="http://schemas.microsoft.com/office/powerpoint/2010/main" val="90021076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jdelijke aanduiding voor dianummer 4">
            <a:extLst>
              <a:ext uri="{FF2B5EF4-FFF2-40B4-BE49-F238E27FC236}">
                <a16:creationId xmlns:a16="http://schemas.microsoft.com/office/drawing/2014/main" id="{DDECA865-D2ED-4F9A-8C7D-A545E65A9269}"/>
              </a:ext>
            </a:extLst>
          </p:cNvPr>
          <p:cNvSpPr>
            <a:spLocks noGrp="1"/>
          </p:cNvSpPr>
          <p:nvPr>
            <p:ph type="sldNum" sz="quarter" idx="4"/>
          </p:nvPr>
        </p:nvSpPr>
        <p:spPr/>
        <p:txBody>
          <a:bodyPr/>
          <a:lstStyle/>
          <a:p>
            <a:fld id="{A723241F-5B6B-4100-BE5A-F21894325AA6}" type="slidenum">
              <a:rPr lang="nl-NL" smtClean="0"/>
              <a:pPr/>
              <a:t>117</a:t>
            </a:fld>
            <a:endParaRPr lang="nl-NL" dirty="0"/>
          </a:p>
        </p:txBody>
      </p:sp>
      <p:sp>
        <p:nvSpPr>
          <p:cNvPr id="7" name="TextBox 3">
            <a:extLst>
              <a:ext uri="{FF2B5EF4-FFF2-40B4-BE49-F238E27FC236}">
                <a16:creationId xmlns:a16="http://schemas.microsoft.com/office/drawing/2014/main" id="{390194BB-38B3-40C3-AD23-1F8B74B7DE88}"/>
              </a:ext>
            </a:extLst>
          </p:cNvPr>
          <p:cNvSpPr txBox="1"/>
          <p:nvPr/>
        </p:nvSpPr>
        <p:spPr>
          <a:xfrm>
            <a:off x="345600" y="427393"/>
            <a:ext cx="11155907" cy="451406"/>
          </a:xfrm>
          <a:prstGeom prst="rect">
            <a:avLst/>
          </a:prstGeom>
          <a:noFill/>
        </p:spPr>
        <p:txBody>
          <a:bodyPr wrap="square" rtlCol="0" anchor="ctr" anchorCtr="0">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nSpc>
                <a:spcPts val="2800"/>
              </a:lnSpc>
              <a:spcAft>
                <a:spcPts val="800"/>
              </a:spcAft>
            </a:pPr>
            <a:r>
              <a:rPr lang="en-GB" sz="2800" b="1" dirty="0">
                <a:solidFill>
                  <a:schemeClr val="bg1"/>
                </a:solidFill>
                <a:latin typeface="Verdana" panose="020B0604030504040204" pitchFamily="34" charset="0"/>
                <a:ea typeface="Verdana" panose="020B0604030504040204" pitchFamily="34" charset="0"/>
              </a:rPr>
              <a:t>Number of species</a:t>
            </a:r>
            <a:endParaRPr lang="en-GB" sz="2400" b="1" dirty="0">
              <a:solidFill>
                <a:schemeClr val="bg1"/>
              </a:solidFill>
              <a:latin typeface="Verdana" panose="020B0604030504040204" pitchFamily="34" charset="0"/>
              <a:ea typeface="Verdana" panose="020B0604030504040204" pitchFamily="34" charset="0"/>
            </a:endParaRPr>
          </a:p>
        </p:txBody>
      </p:sp>
      <p:sp>
        <p:nvSpPr>
          <p:cNvPr id="6" name="Rechthoek 5">
            <a:extLst>
              <a:ext uri="{FF2B5EF4-FFF2-40B4-BE49-F238E27FC236}">
                <a16:creationId xmlns:a16="http://schemas.microsoft.com/office/drawing/2014/main" id="{C9E5ED5A-745B-4516-BD19-3343C1924DAD}"/>
              </a:ext>
            </a:extLst>
          </p:cNvPr>
          <p:cNvSpPr/>
          <p:nvPr/>
        </p:nvSpPr>
        <p:spPr>
          <a:xfrm>
            <a:off x="461867" y="1747664"/>
            <a:ext cx="11272933" cy="707886"/>
          </a:xfrm>
          <a:prstGeom prst="rect">
            <a:avLst/>
          </a:prstGeom>
        </p:spPr>
        <p:txBody>
          <a:bodyPr wrap="square">
            <a:spAutoFit/>
          </a:bodyPr>
          <a:lstStyle/>
          <a:p>
            <a:r>
              <a:rPr lang="en-US" sz="2000" b="1" dirty="0">
                <a:solidFill>
                  <a:srgbClr val="000000"/>
                </a:solidFill>
                <a:latin typeface="Calibri" panose="020F0502020204030204" pitchFamily="34" charset="0"/>
              </a:rPr>
              <a:t>There is no specific regulatory guidance from the EMA for the development of ASO’s</a:t>
            </a:r>
          </a:p>
          <a:p>
            <a:pPr marL="342900" indent="-342900">
              <a:buFont typeface="Arial" panose="020B0604020202020204" pitchFamily="34" charset="0"/>
              <a:buChar char="•"/>
            </a:pPr>
            <a:r>
              <a:rPr lang="en-US" sz="2000" dirty="0">
                <a:solidFill>
                  <a:srgbClr val="000000"/>
                </a:solidFill>
                <a:latin typeface="Calibri" panose="020F0502020204030204" pitchFamily="34" charset="0"/>
              </a:rPr>
              <a:t>Number of species</a:t>
            </a:r>
            <a:endParaRPr lang="en-US" sz="2400" dirty="0">
              <a:solidFill>
                <a:srgbClr val="000000"/>
              </a:solidFill>
              <a:latin typeface="Calibri" panose="020F0502020204030204" pitchFamily="34" charset="0"/>
            </a:endParaRPr>
          </a:p>
        </p:txBody>
      </p:sp>
      <p:graphicFrame>
        <p:nvGraphicFramePr>
          <p:cNvPr id="3" name="Tabel 2">
            <a:extLst>
              <a:ext uri="{FF2B5EF4-FFF2-40B4-BE49-F238E27FC236}">
                <a16:creationId xmlns:a16="http://schemas.microsoft.com/office/drawing/2014/main" id="{EADCC1B0-B005-D118-DA48-FA9CC5B39C74}"/>
              </a:ext>
            </a:extLst>
          </p:cNvPr>
          <p:cNvGraphicFramePr>
            <a:graphicFrameLocks noGrp="1"/>
          </p:cNvGraphicFramePr>
          <p:nvPr/>
        </p:nvGraphicFramePr>
        <p:xfrm>
          <a:off x="1797914" y="2548251"/>
          <a:ext cx="8128000" cy="3977640"/>
        </p:xfrm>
        <a:graphic>
          <a:graphicData uri="http://schemas.openxmlformats.org/drawingml/2006/table">
            <a:tbl>
              <a:tblPr firstRow="1" bandRow="1">
                <a:tableStyleId>{5C22544A-7EE6-4342-B048-85BDC9FD1C3A}</a:tableStyleId>
              </a:tblPr>
              <a:tblGrid>
                <a:gridCol w="1625600">
                  <a:extLst>
                    <a:ext uri="{9D8B030D-6E8A-4147-A177-3AD203B41FA5}">
                      <a16:colId xmlns:a16="http://schemas.microsoft.com/office/drawing/2014/main" val="2398221126"/>
                    </a:ext>
                  </a:extLst>
                </a:gridCol>
                <a:gridCol w="1625600">
                  <a:extLst>
                    <a:ext uri="{9D8B030D-6E8A-4147-A177-3AD203B41FA5}">
                      <a16:colId xmlns:a16="http://schemas.microsoft.com/office/drawing/2014/main" val="3733064504"/>
                    </a:ext>
                  </a:extLst>
                </a:gridCol>
                <a:gridCol w="1625600">
                  <a:extLst>
                    <a:ext uri="{9D8B030D-6E8A-4147-A177-3AD203B41FA5}">
                      <a16:colId xmlns:a16="http://schemas.microsoft.com/office/drawing/2014/main" val="1469214339"/>
                    </a:ext>
                  </a:extLst>
                </a:gridCol>
                <a:gridCol w="1350060">
                  <a:extLst>
                    <a:ext uri="{9D8B030D-6E8A-4147-A177-3AD203B41FA5}">
                      <a16:colId xmlns:a16="http://schemas.microsoft.com/office/drawing/2014/main" val="1151603558"/>
                    </a:ext>
                  </a:extLst>
                </a:gridCol>
                <a:gridCol w="1901140">
                  <a:extLst>
                    <a:ext uri="{9D8B030D-6E8A-4147-A177-3AD203B41FA5}">
                      <a16:colId xmlns:a16="http://schemas.microsoft.com/office/drawing/2014/main" val="38746297"/>
                    </a:ext>
                  </a:extLst>
                </a:gridCol>
              </a:tblGrid>
              <a:tr h="370840">
                <a:tc>
                  <a:txBody>
                    <a:bodyPr/>
                    <a:lstStyle/>
                    <a:p>
                      <a:endParaRPr lang="nl-NL"/>
                    </a:p>
                  </a:txBody>
                  <a:tcPr/>
                </a:tc>
                <a:tc>
                  <a:txBody>
                    <a:bodyPr/>
                    <a:lstStyle/>
                    <a:p>
                      <a:r>
                        <a:rPr lang="nl-NL" dirty="0"/>
                        <a:t>Relevant species</a:t>
                      </a:r>
                    </a:p>
                  </a:txBody>
                  <a:tcPr/>
                </a:tc>
                <a:tc>
                  <a:txBody>
                    <a:bodyPr/>
                    <a:lstStyle/>
                    <a:p>
                      <a:r>
                        <a:rPr lang="nl-NL" dirty="0"/>
                        <a:t>M3</a:t>
                      </a:r>
                    </a:p>
                  </a:txBody>
                  <a:tcPr/>
                </a:tc>
                <a:tc>
                  <a:txBody>
                    <a:bodyPr/>
                    <a:lstStyle/>
                    <a:p>
                      <a:r>
                        <a:rPr lang="nl-NL" dirty="0"/>
                        <a:t>ONT</a:t>
                      </a:r>
                    </a:p>
                  </a:txBody>
                  <a:tcPr/>
                </a:tc>
                <a:tc>
                  <a:txBody>
                    <a:bodyPr/>
                    <a:lstStyle/>
                    <a:p>
                      <a:r>
                        <a:rPr lang="nl-NL" dirty="0"/>
                        <a:t>S6</a:t>
                      </a:r>
                    </a:p>
                  </a:txBody>
                  <a:tcPr/>
                </a:tc>
                <a:extLst>
                  <a:ext uri="{0D108BD9-81ED-4DB2-BD59-A6C34878D82A}">
                    <a16:rowId xmlns:a16="http://schemas.microsoft.com/office/drawing/2014/main" val="4288598630"/>
                  </a:ext>
                </a:extLst>
              </a:tr>
              <a:tr h="370840">
                <a:tc>
                  <a:txBody>
                    <a:bodyPr/>
                    <a:lstStyle/>
                    <a:p>
                      <a:r>
                        <a:rPr lang="nl-NL" dirty="0"/>
                        <a:t>General </a:t>
                      </a:r>
                      <a:r>
                        <a:rPr lang="nl-NL" dirty="0" err="1"/>
                        <a:t>tox</a:t>
                      </a:r>
                      <a:endParaRPr lang="nl-NL" dirty="0"/>
                    </a:p>
                  </a:txBody>
                  <a:tcPr/>
                </a:tc>
                <a:tc>
                  <a:txBody>
                    <a:bodyPr/>
                    <a:lstStyle/>
                    <a:p>
                      <a:r>
                        <a:rPr lang="nl-NL" dirty="0"/>
                        <a:t>2 or more</a:t>
                      </a:r>
                    </a:p>
                  </a:txBody>
                  <a:tcPr/>
                </a:tc>
                <a:tc>
                  <a:txBody>
                    <a:bodyPr/>
                    <a:lstStyle/>
                    <a:p>
                      <a:r>
                        <a:rPr lang="nl-NL" dirty="0"/>
                        <a:t>2</a:t>
                      </a:r>
                    </a:p>
                  </a:txBody>
                  <a:tcPr/>
                </a:tc>
                <a:tc>
                  <a:txBody>
                    <a:bodyPr/>
                    <a:lstStyle/>
                    <a:p>
                      <a:endParaRPr lang="nl-NL" dirty="0"/>
                    </a:p>
                  </a:txBody>
                  <a:tcPr/>
                </a:tc>
                <a:tc>
                  <a:txBody>
                    <a:bodyPr/>
                    <a:lstStyle/>
                    <a:p>
                      <a:endParaRPr lang="nl-NL" dirty="0"/>
                    </a:p>
                  </a:txBody>
                  <a:tcPr/>
                </a:tc>
                <a:extLst>
                  <a:ext uri="{0D108BD9-81ED-4DB2-BD59-A6C34878D82A}">
                    <a16:rowId xmlns:a16="http://schemas.microsoft.com/office/drawing/2014/main" val="3950539840"/>
                  </a:ext>
                </a:extLst>
              </a:tr>
              <a:tr h="370840">
                <a:tc>
                  <a:txBody>
                    <a:bodyPr/>
                    <a:lstStyle/>
                    <a:p>
                      <a:endParaRPr lang="nl-NL"/>
                    </a:p>
                  </a:txBody>
                  <a:tcPr/>
                </a:tc>
                <a:tc>
                  <a:txBody>
                    <a:bodyPr/>
                    <a:lstStyle/>
                    <a:p>
                      <a:r>
                        <a:rPr lang="nl-NL" dirty="0"/>
                        <a:t>1</a:t>
                      </a:r>
                    </a:p>
                  </a:txBody>
                  <a:tcPr/>
                </a:tc>
                <a:tc>
                  <a:txBody>
                    <a:bodyPr/>
                    <a:lstStyle/>
                    <a:p>
                      <a:r>
                        <a:rPr lang="nl-NL"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endParaRPr lang="nl-NL" dirty="0"/>
                    </a:p>
                  </a:txBody>
                  <a:tcPr/>
                </a:tc>
                <a:extLst>
                  <a:ext uri="{0D108BD9-81ED-4DB2-BD59-A6C34878D82A}">
                    <a16:rowId xmlns:a16="http://schemas.microsoft.com/office/drawing/2014/main" val="1542483427"/>
                  </a:ext>
                </a:extLst>
              </a:tr>
              <a:tr h="370840">
                <a:tc>
                  <a:txBody>
                    <a:bodyPr/>
                    <a:lstStyle/>
                    <a:p>
                      <a:endParaRPr lang="nl-NL"/>
                    </a:p>
                  </a:txBody>
                  <a:tcPr/>
                </a:tc>
                <a:tc>
                  <a:txBody>
                    <a:bodyPr/>
                    <a:lstStyle/>
                    <a:p>
                      <a:r>
                        <a:rPr lang="nl-NL" dirty="0"/>
                        <a:t>0</a:t>
                      </a:r>
                    </a:p>
                  </a:txBody>
                  <a:tcPr/>
                </a:tc>
                <a:tc>
                  <a:txBody>
                    <a:bodyPr/>
                    <a:lstStyle/>
                    <a:p>
                      <a:r>
                        <a:rPr lang="nl-NL"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endParaRPr lang="nl-NL" dirty="0"/>
                    </a:p>
                  </a:txBody>
                  <a:tcPr/>
                </a:tc>
                <a:extLst>
                  <a:ext uri="{0D108BD9-81ED-4DB2-BD59-A6C34878D82A}">
                    <a16:rowId xmlns:a16="http://schemas.microsoft.com/office/drawing/2014/main" val="1364637665"/>
                  </a:ext>
                </a:extLst>
              </a:tr>
              <a:tr h="370840">
                <a:tc>
                  <a:txBody>
                    <a:bodyPr/>
                    <a:lstStyle/>
                    <a:p>
                      <a:r>
                        <a:rPr lang="nl-NL" dirty="0" err="1"/>
                        <a:t>Reproductive</a:t>
                      </a:r>
                      <a:endParaRPr lang="nl-NL" dirty="0"/>
                    </a:p>
                  </a:txBody>
                  <a:tcPr/>
                </a:tc>
                <a:tc>
                  <a:txBody>
                    <a:bodyPr/>
                    <a:lstStyle/>
                    <a:p>
                      <a:r>
                        <a:rPr lang="nl-NL" dirty="0"/>
                        <a:t>2 or more</a:t>
                      </a:r>
                    </a:p>
                  </a:txBody>
                  <a:tcPr/>
                </a:tc>
                <a:tc>
                  <a:txBody>
                    <a:bodyPr/>
                    <a:lstStyle/>
                    <a:p>
                      <a:r>
                        <a:rPr lang="nl-NL"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endParaRPr lang="nl-NL" dirty="0"/>
                    </a:p>
                  </a:txBody>
                  <a:tcPr/>
                </a:tc>
                <a:extLst>
                  <a:ext uri="{0D108BD9-81ED-4DB2-BD59-A6C34878D82A}">
                    <a16:rowId xmlns:a16="http://schemas.microsoft.com/office/drawing/2014/main" val="2282324335"/>
                  </a:ext>
                </a:extLst>
              </a:tr>
              <a:tr h="370840">
                <a:tc>
                  <a:txBody>
                    <a:bodyPr/>
                    <a:lstStyle/>
                    <a:p>
                      <a:endParaRPr lang="nl-NL" dirty="0"/>
                    </a:p>
                  </a:txBody>
                  <a:tcPr/>
                </a:tc>
                <a:tc>
                  <a:txBody>
                    <a:bodyPr/>
                    <a:lstStyle/>
                    <a:p>
                      <a:r>
                        <a:rPr lang="nl-NL" dirty="0"/>
                        <a:t>1</a:t>
                      </a:r>
                    </a:p>
                  </a:txBody>
                  <a:tcPr/>
                </a:tc>
                <a:tc>
                  <a:txBody>
                    <a:bodyPr/>
                    <a:lstStyle/>
                    <a:p>
                      <a:r>
                        <a:rPr lang="nl-NL"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endParaRPr lang="nl-NL" dirty="0"/>
                    </a:p>
                  </a:txBody>
                  <a:tcPr/>
                </a:tc>
                <a:extLst>
                  <a:ext uri="{0D108BD9-81ED-4DB2-BD59-A6C34878D82A}">
                    <a16:rowId xmlns:a16="http://schemas.microsoft.com/office/drawing/2014/main" val="3294103345"/>
                  </a:ext>
                </a:extLst>
              </a:tr>
              <a:tr h="370840">
                <a:tc>
                  <a:txBody>
                    <a:bodyPr/>
                    <a:lstStyle/>
                    <a:p>
                      <a:endParaRPr lang="nl-NL" dirty="0"/>
                    </a:p>
                  </a:txBody>
                  <a:tcPr/>
                </a:tc>
                <a:tc>
                  <a:txBody>
                    <a:bodyPr/>
                    <a:lstStyle/>
                    <a:p>
                      <a:r>
                        <a:rPr lang="nl-NL" dirty="0"/>
                        <a:t>0</a:t>
                      </a:r>
                    </a:p>
                  </a:txBody>
                  <a:tcPr/>
                </a:tc>
                <a:tc>
                  <a:txBody>
                    <a:bodyPr/>
                    <a:lstStyle/>
                    <a:p>
                      <a:r>
                        <a:rPr lang="nl-NL"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nl-NL" dirty="0"/>
                    </a:p>
                  </a:txBody>
                  <a:tcPr/>
                </a:tc>
                <a:extLst>
                  <a:ext uri="{0D108BD9-81ED-4DB2-BD59-A6C34878D82A}">
                    <a16:rowId xmlns:a16="http://schemas.microsoft.com/office/drawing/2014/main" val="578132463"/>
                  </a:ext>
                </a:extLst>
              </a:tr>
              <a:tr h="370840">
                <a:tc>
                  <a:txBody>
                    <a:bodyPr/>
                    <a:lstStyle/>
                    <a:p>
                      <a:r>
                        <a:rPr lang="nl-NL" dirty="0" err="1"/>
                        <a:t>Carcinogenicity</a:t>
                      </a:r>
                      <a:endParaRPr lang="nl-NL" dirty="0"/>
                    </a:p>
                  </a:txBody>
                  <a:tcPr/>
                </a:tc>
                <a:tc>
                  <a:txBody>
                    <a:bodyPr/>
                    <a:lstStyle/>
                    <a:p>
                      <a:r>
                        <a:rPr lang="nl-NL" dirty="0"/>
                        <a:t>2 or more</a:t>
                      </a:r>
                    </a:p>
                  </a:txBody>
                  <a:tcPr/>
                </a:tc>
                <a:tc>
                  <a:txBody>
                    <a:bodyPr/>
                    <a:lstStyle/>
                    <a:p>
                      <a:r>
                        <a:rPr lang="nl-NL" dirty="0"/>
                        <a:t>2 or 1 + </a:t>
                      </a:r>
                      <a:r>
                        <a:rPr lang="nl-NL" dirty="0" err="1"/>
                        <a:t>WoE</a:t>
                      </a:r>
                      <a:endParaRPr lang="nl-NL"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endParaRPr lang="nl-NL" dirty="0"/>
                    </a:p>
                  </a:txBody>
                  <a:tcPr/>
                </a:tc>
                <a:extLst>
                  <a:ext uri="{0D108BD9-81ED-4DB2-BD59-A6C34878D82A}">
                    <a16:rowId xmlns:a16="http://schemas.microsoft.com/office/drawing/2014/main" val="3382026779"/>
                  </a:ext>
                </a:extLst>
              </a:tr>
              <a:tr h="370840">
                <a:tc>
                  <a:txBody>
                    <a:bodyPr/>
                    <a:lstStyle/>
                    <a:p>
                      <a:endParaRPr lang="nl-NL" dirty="0"/>
                    </a:p>
                  </a:txBody>
                  <a:tcPr/>
                </a:tc>
                <a:tc>
                  <a:txBody>
                    <a:bodyPr/>
                    <a:lstStyle/>
                    <a:p>
                      <a:r>
                        <a:rPr lang="nl-NL" dirty="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NL" dirty="0"/>
                        <a:t>2 or 1 + </a:t>
                      </a:r>
                      <a:r>
                        <a:rPr lang="nl-NL" dirty="0" err="1"/>
                        <a:t>WoE</a:t>
                      </a:r>
                      <a:endParaRPr lang="nl-NL"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endParaRPr lang="nl-NL" dirty="0"/>
                    </a:p>
                  </a:txBody>
                  <a:tcPr/>
                </a:tc>
                <a:extLst>
                  <a:ext uri="{0D108BD9-81ED-4DB2-BD59-A6C34878D82A}">
                    <a16:rowId xmlns:a16="http://schemas.microsoft.com/office/drawing/2014/main" val="3270080411"/>
                  </a:ext>
                </a:extLst>
              </a:tr>
              <a:tr h="370840">
                <a:tc>
                  <a:txBody>
                    <a:bodyPr/>
                    <a:lstStyle/>
                    <a:p>
                      <a:endParaRPr lang="nl-NL"/>
                    </a:p>
                  </a:txBody>
                  <a:tcPr/>
                </a:tc>
                <a:tc>
                  <a:txBody>
                    <a:bodyPr/>
                    <a:lstStyle/>
                    <a:p>
                      <a:r>
                        <a:rPr lang="nl-NL" dirty="0"/>
                        <a:t>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NL" dirty="0"/>
                        <a:t>2 or 1 + </a:t>
                      </a:r>
                      <a:r>
                        <a:rPr lang="nl-NL" dirty="0" err="1"/>
                        <a:t>WoE</a:t>
                      </a:r>
                      <a:endParaRPr lang="nl-NL"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endParaRPr lang="nl-NL" dirty="0"/>
                    </a:p>
                  </a:txBody>
                  <a:tcPr/>
                </a:tc>
                <a:extLst>
                  <a:ext uri="{0D108BD9-81ED-4DB2-BD59-A6C34878D82A}">
                    <a16:rowId xmlns:a16="http://schemas.microsoft.com/office/drawing/2014/main" val="3393076194"/>
                  </a:ext>
                </a:extLst>
              </a:tr>
            </a:tbl>
          </a:graphicData>
        </a:graphic>
      </p:graphicFrame>
    </p:spTree>
    <p:extLst>
      <p:ext uri="{BB962C8B-B14F-4D97-AF65-F5344CB8AC3E}">
        <p14:creationId xmlns:p14="http://schemas.microsoft.com/office/powerpoint/2010/main" val="184256016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jdelijke aanduiding voor dianummer 4">
            <a:extLst>
              <a:ext uri="{FF2B5EF4-FFF2-40B4-BE49-F238E27FC236}">
                <a16:creationId xmlns:a16="http://schemas.microsoft.com/office/drawing/2014/main" id="{DDECA865-D2ED-4F9A-8C7D-A545E65A9269}"/>
              </a:ext>
            </a:extLst>
          </p:cNvPr>
          <p:cNvSpPr>
            <a:spLocks noGrp="1"/>
          </p:cNvSpPr>
          <p:nvPr>
            <p:ph type="sldNum" sz="quarter" idx="4"/>
          </p:nvPr>
        </p:nvSpPr>
        <p:spPr/>
        <p:txBody>
          <a:bodyPr/>
          <a:lstStyle/>
          <a:p>
            <a:fld id="{A723241F-5B6B-4100-BE5A-F21894325AA6}" type="slidenum">
              <a:rPr lang="nl-NL" smtClean="0"/>
              <a:pPr/>
              <a:t>118</a:t>
            </a:fld>
            <a:endParaRPr lang="nl-NL" dirty="0"/>
          </a:p>
        </p:txBody>
      </p:sp>
      <p:sp>
        <p:nvSpPr>
          <p:cNvPr id="7" name="TextBox 3">
            <a:extLst>
              <a:ext uri="{FF2B5EF4-FFF2-40B4-BE49-F238E27FC236}">
                <a16:creationId xmlns:a16="http://schemas.microsoft.com/office/drawing/2014/main" id="{390194BB-38B3-40C3-AD23-1F8B74B7DE88}"/>
              </a:ext>
            </a:extLst>
          </p:cNvPr>
          <p:cNvSpPr txBox="1"/>
          <p:nvPr/>
        </p:nvSpPr>
        <p:spPr>
          <a:xfrm>
            <a:off x="345600" y="427393"/>
            <a:ext cx="11155907" cy="451406"/>
          </a:xfrm>
          <a:prstGeom prst="rect">
            <a:avLst/>
          </a:prstGeom>
          <a:noFill/>
        </p:spPr>
        <p:txBody>
          <a:bodyPr wrap="square" rtlCol="0" anchor="ctr" anchorCtr="0">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nSpc>
                <a:spcPts val="2800"/>
              </a:lnSpc>
              <a:spcAft>
                <a:spcPts val="800"/>
              </a:spcAft>
            </a:pPr>
            <a:r>
              <a:rPr lang="en-GB" sz="2800" b="1" dirty="0">
                <a:solidFill>
                  <a:schemeClr val="bg1"/>
                </a:solidFill>
                <a:latin typeface="Verdana" panose="020B0604030504040204" pitchFamily="34" charset="0"/>
                <a:ea typeface="Verdana" panose="020B0604030504040204" pitchFamily="34" charset="0"/>
              </a:rPr>
              <a:t>Number of species</a:t>
            </a:r>
            <a:endParaRPr lang="en-GB" sz="2400" b="1" dirty="0">
              <a:solidFill>
                <a:schemeClr val="bg1"/>
              </a:solidFill>
              <a:latin typeface="Verdana" panose="020B0604030504040204" pitchFamily="34" charset="0"/>
              <a:ea typeface="Verdana" panose="020B0604030504040204" pitchFamily="34" charset="0"/>
            </a:endParaRPr>
          </a:p>
        </p:txBody>
      </p:sp>
      <p:sp>
        <p:nvSpPr>
          <p:cNvPr id="6" name="Rechthoek 5">
            <a:extLst>
              <a:ext uri="{FF2B5EF4-FFF2-40B4-BE49-F238E27FC236}">
                <a16:creationId xmlns:a16="http://schemas.microsoft.com/office/drawing/2014/main" id="{C9E5ED5A-745B-4516-BD19-3343C1924DAD}"/>
              </a:ext>
            </a:extLst>
          </p:cNvPr>
          <p:cNvSpPr/>
          <p:nvPr/>
        </p:nvSpPr>
        <p:spPr>
          <a:xfrm>
            <a:off x="461867" y="1747664"/>
            <a:ext cx="11272933" cy="707886"/>
          </a:xfrm>
          <a:prstGeom prst="rect">
            <a:avLst/>
          </a:prstGeom>
        </p:spPr>
        <p:txBody>
          <a:bodyPr wrap="square">
            <a:spAutoFit/>
          </a:bodyPr>
          <a:lstStyle/>
          <a:p>
            <a:r>
              <a:rPr lang="en-US" sz="2000" b="1" dirty="0">
                <a:solidFill>
                  <a:srgbClr val="000000"/>
                </a:solidFill>
                <a:latin typeface="Calibri" panose="020F0502020204030204" pitchFamily="34" charset="0"/>
              </a:rPr>
              <a:t>There is no specific regulatory guidance from the EMA for the development of ASO’s</a:t>
            </a:r>
          </a:p>
          <a:p>
            <a:pPr marL="342900" indent="-342900">
              <a:buFont typeface="Arial" panose="020B0604020202020204" pitchFamily="34" charset="0"/>
              <a:buChar char="•"/>
            </a:pPr>
            <a:r>
              <a:rPr lang="en-US" sz="2000" dirty="0">
                <a:solidFill>
                  <a:srgbClr val="000000"/>
                </a:solidFill>
                <a:latin typeface="Calibri" panose="020F0502020204030204" pitchFamily="34" charset="0"/>
              </a:rPr>
              <a:t>Number of species</a:t>
            </a:r>
            <a:endParaRPr lang="en-US" sz="2400" dirty="0">
              <a:solidFill>
                <a:srgbClr val="000000"/>
              </a:solidFill>
              <a:latin typeface="Calibri" panose="020F0502020204030204" pitchFamily="34" charset="0"/>
            </a:endParaRPr>
          </a:p>
        </p:txBody>
      </p:sp>
      <p:graphicFrame>
        <p:nvGraphicFramePr>
          <p:cNvPr id="3" name="Tabel 2">
            <a:extLst>
              <a:ext uri="{FF2B5EF4-FFF2-40B4-BE49-F238E27FC236}">
                <a16:creationId xmlns:a16="http://schemas.microsoft.com/office/drawing/2014/main" id="{EADCC1B0-B005-D118-DA48-FA9CC5B39C74}"/>
              </a:ext>
            </a:extLst>
          </p:cNvPr>
          <p:cNvGraphicFramePr>
            <a:graphicFrameLocks noGrp="1"/>
          </p:cNvGraphicFramePr>
          <p:nvPr/>
        </p:nvGraphicFramePr>
        <p:xfrm>
          <a:off x="1797914" y="2548251"/>
          <a:ext cx="8128000" cy="3977640"/>
        </p:xfrm>
        <a:graphic>
          <a:graphicData uri="http://schemas.openxmlformats.org/drawingml/2006/table">
            <a:tbl>
              <a:tblPr firstRow="1" bandRow="1">
                <a:tableStyleId>{5C22544A-7EE6-4342-B048-85BDC9FD1C3A}</a:tableStyleId>
              </a:tblPr>
              <a:tblGrid>
                <a:gridCol w="1625600">
                  <a:extLst>
                    <a:ext uri="{9D8B030D-6E8A-4147-A177-3AD203B41FA5}">
                      <a16:colId xmlns:a16="http://schemas.microsoft.com/office/drawing/2014/main" val="2398221126"/>
                    </a:ext>
                  </a:extLst>
                </a:gridCol>
                <a:gridCol w="1625600">
                  <a:extLst>
                    <a:ext uri="{9D8B030D-6E8A-4147-A177-3AD203B41FA5}">
                      <a16:colId xmlns:a16="http://schemas.microsoft.com/office/drawing/2014/main" val="3733064504"/>
                    </a:ext>
                  </a:extLst>
                </a:gridCol>
                <a:gridCol w="1625600">
                  <a:extLst>
                    <a:ext uri="{9D8B030D-6E8A-4147-A177-3AD203B41FA5}">
                      <a16:colId xmlns:a16="http://schemas.microsoft.com/office/drawing/2014/main" val="1469214339"/>
                    </a:ext>
                  </a:extLst>
                </a:gridCol>
                <a:gridCol w="1350060">
                  <a:extLst>
                    <a:ext uri="{9D8B030D-6E8A-4147-A177-3AD203B41FA5}">
                      <a16:colId xmlns:a16="http://schemas.microsoft.com/office/drawing/2014/main" val="1151603558"/>
                    </a:ext>
                  </a:extLst>
                </a:gridCol>
                <a:gridCol w="1901140">
                  <a:extLst>
                    <a:ext uri="{9D8B030D-6E8A-4147-A177-3AD203B41FA5}">
                      <a16:colId xmlns:a16="http://schemas.microsoft.com/office/drawing/2014/main" val="38746297"/>
                    </a:ext>
                  </a:extLst>
                </a:gridCol>
              </a:tblGrid>
              <a:tr h="370840">
                <a:tc>
                  <a:txBody>
                    <a:bodyPr/>
                    <a:lstStyle/>
                    <a:p>
                      <a:endParaRPr lang="nl-NL"/>
                    </a:p>
                  </a:txBody>
                  <a:tcPr/>
                </a:tc>
                <a:tc>
                  <a:txBody>
                    <a:bodyPr/>
                    <a:lstStyle/>
                    <a:p>
                      <a:r>
                        <a:rPr lang="nl-NL" dirty="0"/>
                        <a:t>Relevant species</a:t>
                      </a:r>
                    </a:p>
                  </a:txBody>
                  <a:tcPr/>
                </a:tc>
                <a:tc>
                  <a:txBody>
                    <a:bodyPr/>
                    <a:lstStyle/>
                    <a:p>
                      <a:r>
                        <a:rPr lang="nl-NL" dirty="0"/>
                        <a:t>M3</a:t>
                      </a:r>
                    </a:p>
                  </a:txBody>
                  <a:tcPr/>
                </a:tc>
                <a:tc>
                  <a:txBody>
                    <a:bodyPr/>
                    <a:lstStyle/>
                    <a:p>
                      <a:r>
                        <a:rPr lang="nl-NL" dirty="0"/>
                        <a:t>ONT</a:t>
                      </a:r>
                    </a:p>
                  </a:txBody>
                  <a:tcPr/>
                </a:tc>
                <a:tc>
                  <a:txBody>
                    <a:bodyPr/>
                    <a:lstStyle/>
                    <a:p>
                      <a:r>
                        <a:rPr lang="nl-NL" dirty="0"/>
                        <a:t>S6</a:t>
                      </a:r>
                    </a:p>
                  </a:txBody>
                  <a:tcPr/>
                </a:tc>
                <a:extLst>
                  <a:ext uri="{0D108BD9-81ED-4DB2-BD59-A6C34878D82A}">
                    <a16:rowId xmlns:a16="http://schemas.microsoft.com/office/drawing/2014/main" val="4288598630"/>
                  </a:ext>
                </a:extLst>
              </a:tr>
              <a:tr h="370840">
                <a:tc>
                  <a:txBody>
                    <a:bodyPr/>
                    <a:lstStyle/>
                    <a:p>
                      <a:r>
                        <a:rPr lang="nl-NL" dirty="0"/>
                        <a:t>General </a:t>
                      </a:r>
                      <a:r>
                        <a:rPr lang="nl-NL" dirty="0" err="1"/>
                        <a:t>tox</a:t>
                      </a:r>
                      <a:endParaRPr lang="nl-NL" dirty="0"/>
                    </a:p>
                  </a:txBody>
                  <a:tcPr/>
                </a:tc>
                <a:tc>
                  <a:txBody>
                    <a:bodyPr/>
                    <a:lstStyle/>
                    <a:p>
                      <a:r>
                        <a:rPr lang="nl-NL" dirty="0"/>
                        <a:t>2 or more</a:t>
                      </a:r>
                    </a:p>
                  </a:txBody>
                  <a:tcPr/>
                </a:tc>
                <a:tc>
                  <a:txBody>
                    <a:bodyPr/>
                    <a:lstStyle/>
                    <a:p>
                      <a:r>
                        <a:rPr lang="nl-NL" dirty="0"/>
                        <a:t>2</a:t>
                      </a:r>
                    </a:p>
                  </a:txBody>
                  <a:tcPr/>
                </a:tc>
                <a:tc>
                  <a:txBody>
                    <a:bodyPr/>
                    <a:lstStyle/>
                    <a:p>
                      <a:endParaRPr lang="nl-NL" dirty="0"/>
                    </a:p>
                  </a:txBody>
                  <a:tcPr/>
                </a:tc>
                <a:tc>
                  <a:txBody>
                    <a:bodyPr/>
                    <a:lstStyle/>
                    <a:p>
                      <a:r>
                        <a:rPr lang="nl-NL" dirty="0"/>
                        <a:t>2 (1 short term)</a:t>
                      </a:r>
                    </a:p>
                  </a:txBody>
                  <a:tcPr/>
                </a:tc>
                <a:extLst>
                  <a:ext uri="{0D108BD9-81ED-4DB2-BD59-A6C34878D82A}">
                    <a16:rowId xmlns:a16="http://schemas.microsoft.com/office/drawing/2014/main" val="3950539840"/>
                  </a:ext>
                </a:extLst>
              </a:tr>
              <a:tr h="370840">
                <a:tc>
                  <a:txBody>
                    <a:bodyPr/>
                    <a:lstStyle/>
                    <a:p>
                      <a:endParaRPr lang="nl-NL"/>
                    </a:p>
                  </a:txBody>
                  <a:tcPr/>
                </a:tc>
                <a:tc>
                  <a:txBody>
                    <a:bodyPr/>
                    <a:lstStyle/>
                    <a:p>
                      <a:r>
                        <a:rPr lang="nl-NL" dirty="0"/>
                        <a:t>1</a:t>
                      </a:r>
                    </a:p>
                  </a:txBody>
                  <a:tcPr/>
                </a:tc>
                <a:tc>
                  <a:txBody>
                    <a:bodyPr/>
                    <a:lstStyle/>
                    <a:p>
                      <a:r>
                        <a:rPr lang="nl-NL"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r>
                        <a:rPr lang="nl-NL" dirty="0"/>
                        <a:t>1</a:t>
                      </a:r>
                    </a:p>
                  </a:txBody>
                  <a:tcPr/>
                </a:tc>
                <a:extLst>
                  <a:ext uri="{0D108BD9-81ED-4DB2-BD59-A6C34878D82A}">
                    <a16:rowId xmlns:a16="http://schemas.microsoft.com/office/drawing/2014/main" val="1542483427"/>
                  </a:ext>
                </a:extLst>
              </a:tr>
              <a:tr h="370840">
                <a:tc>
                  <a:txBody>
                    <a:bodyPr/>
                    <a:lstStyle/>
                    <a:p>
                      <a:endParaRPr lang="nl-NL"/>
                    </a:p>
                  </a:txBody>
                  <a:tcPr/>
                </a:tc>
                <a:tc>
                  <a:txBody>
                    <a:bodyPr/>
                    <a:lstStyle/>
                    <a:p>
                      <a:r>
                        <a:rPr lang="nl-NL" dirty="0"/>
                        <a:t>0</a:t>
                      </a:r>
                    </a:p>
                  </a:txBody>
                  <a:tcPr/>
                </a:tc>
                <a:tc>
                  <a:txBody>
                    <a:bodyPr/>
                    <a:lstStyle/>
                    <a:p>
                      <a:r>
                        <a:rPr lang="nl-NL"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r>
                        <a:rPr lang="nl-NL" dirty="0"/>
                        <a:t>1 </a:t>
                      </a:r>
                      <a:r>
                        <a:rPr lang="nl-NL" dirty="0" err="1"/>
                        <a:t>with</a:t>
                      </a:r>
                      <a:r>
                        <a:rPr lang="nl-NL" dirty="0"/>
                        <a:t> </a:t>
                      </a:r>
                      <a:r>
                        <a:rPr lang="nl-NL" dirty="0" err="1"/>
                        <a:t>surrogate</a:t>
                      </a:r>
                      <a:endParaRPr lang="nl-NL" dirty="0"/>
                    </a:p>
                  </a:txBody>
                  <a:tcPr/>
                </a:tc>
                <a:extLst>
                  <a:ext uri="{0D108BD9-81ED-4DB2-BD59-A6C34878D82A}">
                    <a16:rowId xmlns:a16="http://schemas.microsoft.com/office/drawing/2014/main" val="1364637665"/>
                  </a:ext>
                </a:extLst>
              </a:tr>
              <a:tr h="370840">
                <a:tc>
                  <a:txBody>
                    <a:bodyPr/>
                    <a:lstStyle/>
                    <a:p>
                      <a:r>
                        <a:rPr lang="nl-NL" dirty="0" err="1"/>
                        <a:t>Reproductive</a:t>
                      </a:r>
                      <a:endParaRPr lang="nl-NL" dirty="0"/>
                    </a:p>
                  </a:txBody>
                  <a:tcPr/>
                </a:tc>
                <a:tc>
                  <a:txBody>
                    <a:bodyPr/>
                    <a:lstStyle/>
                    <a:p>
                      <a:r>
                        <a:rPr lang="nl-NL" dirty="0"/>
                        <a:t>2 or more</a:t>
                      </a:r>
                    </a:p>
                  </a:txBody>
                  <a:tcPr/>
                </a:tc>
                <a:tc>
                  <a:txBody>
                    <a:bodyPr/>
                    <a:lstStyle/>
                    <a:p>
                      <a:r>
                        <a:rPr lang="nl-NL"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r>
                        <a:rPr lang="nl-NL" dirty="0"/>
                        <a:t>2</a:t>
                      </a:r>
                    </a:p>
                  </a:txBody>
                  <a:tcPr/>
                </a:tc>
                <a:extLst>
                  <a:ext uri="{0D108BD9-81ED-4DB2-BD59-A6C34878D82A}">
                    <a16:rowId xmlns:a16="http://schemas.microsoft.com/office/drawing/2014/main" val="2282324335"/>
                  </a:ext>
                </a:extLst>
              </a:tr>
              <a:tr h="370840">
                <a:tc>
                  <a:txBody>
                    <a:bodyPr/>
                    <a:lstStyle/>
                    <a:p>
                      <a:endParaRPr lang="nl-NL" dirty="0"/>
                    </a:p>
                  </a:txBody>
                  <a:tcPr/>
                </a:tc>
                <a:tc>
                  <a:txBody>
                    <a:bodyPr/>
                    <a:lstStyle/>
                    <a:p>
                      <a:r>
                        <a:rPr lang="nl-NL" dirty="0"/>
                        <a:t>1</a:t>
                      </a:r>
                    </a:p>
                  </a:txBody>
                  <a:tcPr/>
                </a:tc>
                <a:tc>
                  <a:txBody>
                    <a:bodyPr/>
                    <a:lstStyle/>
                    <a:p>
                      <a:r>
                        <a:rPr lang="nl-NL"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r>
                        <a:rPr lang="nl-NL" dirty="0"/>
                        <a:t>1</a:t>
                      </a:r>
                    </a:p>
                  </a:txBody>
                  <a:tcPr/>
                </a:tc>
                <a:extLst>
                  <a:ext uri="{0D108BD9-81ED-4DB2-BD59-A6C34878D82A}">
                    <a16:rowId xmlns:a16="http://schemas.microsoft.com/office/drawing/2014/main" val="3294103345"/>
                  </a:ext>
                </a:extLst>
              </a:tr>
              <a:tr h="370840">
                <a:tc>
                  <a:txBody>
                    <a:bodyPr/>
                    <a:lstStyle/>
                    <a:p>
                      <a:endParaRPr lang="nl-NL" dirty="0"/>
                    </a:p>
                  </a:txBody>
                  <a:tcPr/>
                </a:tc>
                <a:tc>
                  <a:txBody>
                    <a:bodyPr/>
                    <a:lstStyle/>
                    <a:p>
                      <a:r>
                        <a:rPr lang="nl-NL" dirty="0"/>
                        <a:t>0</a:t>
                      </a:r>
                    </a:p>
                  </a:txBody>
                  <a:tcPr/>
                </a:tc>
                <a:tc>
                  <a:txBody>
                    <a:bodyPr/>
                    <a:lstStyle/>
                    <a:p>
                      <a:r>
                        <a:rPr lang="nl-NL"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NL" dirty="0"/>
                        <a:t>1 </a:t>
                      </a:r>
                      <a:r>
                        <a:rPr lang="nl-NL" dirty="0" err="1"/>
                        <a:t>with</a:t>
                      </a:r>
                      <a:r>
                        <a:rPr lang="nl-NL" dirty="0"/>
                        <a:t> </a:t>
                      </a:r>
                      <a:r>
                        <a:rPr lang="nl-NL" dirty="0" err="1"/>
                        <a:t>surrogate</a:t>
                      </a:r>
                      <a:endParaRPr lang="nl-NL" dirty="0"/>
                    </a:p>
                  </a:txBody>
                  <a:tcPr/>
                </a:tc>
                <a:extLst>
                  <a:ext uri="{0D108BD9-81ED-4DB2-BD59-A6C34878D82A}">
                    <a16:rowId xmlns:a16="http://schemas.microsoft.com/office/drawing/2014/main" val="578132463"/>
                  </a:ext>
                </a:extLst>
              </a:tr>
              <a:tr h="370840">
                <a:tc>
                  <a:txBody>
                    <a:bodyPr/>
                    <a:lstStyle/>
                    <a:p>
                      <a:r>
                        <a:rPr lang="nl-NL" dirty="0" err="1"/>
                        <a:t>Carcinogenicity</a:t>
                      </a:r>
                      <a:endParaRPr lang="nl-NL" dirty="0"/>
                    </a:p>
                  </a:txBody>
                  <a:tcPr/>
                </a:tc>
                <a:tc>
                  <a:txBody>
                    <a:bodyPr/>
                    <a:lstStyle/>
                    <a:p>
                      <a:r>
                        <a:rPr lang="nl-NL" dirty="0"/>
                        <a:t>2 or more</a:t>
                      </a:r>
                    </a:p>
                  </a:txBody>
                  <a:tcPr/>
                </a:tc>
                <a:tc>
                  <a:txBody>
                    <a:bodyPr/>
                    <a:lstStyle/>
                    <a:p>
                      <a:r>
                        <a:rPr lang="nl-NL" dirty="0"/>
                        <a:t>2 or 1 + </a:t>
                      </a:r>
                      <a:r>
                        <a:rPr lang="nl-NL" dirty="0" err="1"/>
                        <a:t>WoE</a:t>
                      </a:r>
                      <a:endParaRPr lang="nl-NL"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r>
                        <a:rPr lang="nl-NL" dirty="0" err="1"/>
                        <a:t>WoE</a:t>
                      </a:r>
                      <a:endParaRPr lang="nl-NL" dirty="0"/>
                    </a:p>
                  </a:txBody>
                  <a:tcPr/>
                </a:tc>
                <a:extLst>
                  <a:ext uri="{0D108BD9-81ED-4DB2-BD59-A6C34878D82A}">
                    <a16:rowId xmlns:a16="http://schemas.microsoft.com/office/drawing/2014/main" val="3382026779"/>
                  </a:ext>
                </a:extLst>
              </a:tr>
              <a:tr h="370840">
                <a:tc>
                  <a:txBody>
                    <a:bodyPr/>
                    <a:lstStyle/>
                    <a:p>
                      <a:endParaRPr lang="nl-NL" dirty="0"/>
                    </a:p>
                  </a:txBody>
                  <a:tcPr/>
                </a:tc>
                <a:tc>
                  <a:txBody>
                    <a:bodyPr/>
                    <a:lstStyle/>
                    <a:p>
                      <a:r>
                        <a:rPr lang="nl-NL" dirty="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NL" dirty="0"/>
                        <a:t>2 or 1 + </a:t>
                      </a:r>
                      <a:r>
                        <a:rPr lang="nl-NL" dirty="0" err="1"/>
                        <a:t>WoE</a:t>
                      </a:r>
                      <a:endParaRPr lang="nl-NL"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r>
                        <a:rPr lang="nl-NL" dirty="0" err="1"/>
                        <a:t>WoE</a:t>
                      </a:r>
                      <a:endParaRPr lang="nl-NL" dirty="0"/>
                    </a:p>
                  </a:txBody>
                  <a:tcPr/>
                </a:tc>
                <a:extLst>
                  <a:ext uri="{0D108BD9-81ED-4DB2-BD59-A6C34878D82A}">
                    <a16:rowId xmlns:a16="http://schemas.microsoft.com/office/drawing/2014/main" val="3270080411"/>
                  </a:ext>
                </a:extLst>
              </a:tr>
              <a:tr h="370840">
                <a:tc>
                  <a:txBody>
                    <a:bodyPr/>
                    <a:lstStyle/>
                    <a:p>
                      <a:endParaRPr lang="nl-NL"/>
                    </a:p>
                  </a:txBody>
                  <a:tcPr/>
                </a:tc>
                <a:tc>
                  <a:txBody>
                    <a:bodyPr/>
                    <a:lstStyle/>
                    <a:p>
                      <a:r>
                        <a:rPr lang="nl-NL" dirty="0"/>
                        <a:t>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NL" dirty="0"/>
                        <a:t>2 or 1 + </a:t>
                      </a:r>
                      <a:r>
                        <a:rPr lang="nl-NL" dirty="0" err="1"/>
                        <a:t>WoE</a:t>
                      </a:r>
                      <a:endParaRPr lang="nl-NL"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r>
                        <a:rPr lang="nl-NL" dirty="0" err="1"/>
                        <a:t>WoE</a:t>
                      </a:r>
                      <a:endParaRPr lang="nl-NL" dirty="0"/>
                    </a:p>
                  </a:txBody>
                  <a:tcPr/>
                </a:tc>
                <a:extLst>
                  <a:ext uri="{0D108BD9-81ED-4DB2-BD59-A6C34878D82A}">
                    <a16:rowId xmlns:a16="http://schemas.microsoft.com/office/drawing/2014/main" val="3393076194"/>
                  </a:ext>
                </a:extLst>
              </a:tr>
            </a:tbl>
          </a:graphicData>
        </a:graphic>
      </p:graphicFrame>
    </p:spTree>
    <p:extLst>
      <p:ext uri="{BB962C8B-B14F-4D97-AF65-F5344CB8AC3E}">
        <p14:creationId xmlns:p14="http://schemas.microsoft.com/office/powerpoint/2010/main" val="414968611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jdelijke aanduiding voor dianummer 4">
            <a:extLst>
              <a:ext uri="{FF2B5EF4-FFF2-40B4-BE49-F238E27FC236}">
                <a16:creationId xmlns:a16="http://schemas.microsoft.com/office/drawing/2014/main" id="{DDECA865-D2ED-4F9A-8C7D-A545E65A9269}"/>
              </a:ext>
            </a:extLst>
          </p:cNvPr>
          <p:cNvSpPr>
            <a:spLocks noGrp="1"/>
          </p:cNvSpPr>
          <p:nvPr>
            <p:ph type="sldNum" sz="quarter" idx="4"/>
          </p:nvPr>
        </p:nvSpPr>
        <p:spPr/>
        <p:txBody>
          <a:bodyPr/>
          <a:lstStyle/>
          <a:p>
            <a:fld id="{A723241F-5B6B-4100-BE5A-F21894325AA6}" type="slidenum">
              <a:rPr lang="nl-NL" smtClean="0"/>
              <a:pPr/>
              <a:t>119</a:t>
            </a:fld>
            <a:endParaRPr lang="nl-NL" dirty="0"/>
          </a:p>
        </p:txBody>
      </p:sp>
      <p:sp>
        <p:nvSpPr>
          <p:cNvPr id="7" name="TextBox 3">
            <a:extLst>
              <a:ext uri="{FF2B5EF4-FFF2-40B4-BE49-F238E27FC236}">
                <a16:creationId xmlns:a16="http://schemas.microsoft.com/office/drawing/2014/main" id="{390194BB-38B3-40C3-AD23-1F8B74B7DE88}"/>
              </a:ext>
            </a:extLst>
          </p:cNvPr>
          <p:cNvSpPr txBox="1"/>
          <p:nvPr/>
        </p:nvSpPr>
        <p:spPr>
          <a:xfrm>
            <a:off x="345600" y="427393"/>
            <a:ext cx="11155907" cy="451406"/>
          </a:xfrm>
          <a:prstGeom prst="rect">
            <a:avLst/>
          </a:prstGeom>
          <a:noFill/>
        </p:spPr>
        <p:txBody>
          <a:bodyPr wrap="square" rtlCol="0" anchor="ctr" anchorCtr="0">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nSpc>
                <a:spcPts val="2800"/>
              </a:lnSpc>
              <a:spcAft>
                <a:spcPts val="800"/>
              </a:spcAft>
            </a:pPr>
            <a:r>
              <a:rPr lang="en-GB" sz="2800" b="1" dirty="0">
                <a:solidFill>
                  <a:schemeClr val="bg1"/>
                </a:solidFill>
                <a:latin typeface="Verdana" panose="020B0604030504040204" pitchFamily="34" charset="0"/>
                <a:ea typeface="Verdana" panose="020B0604030504040204" pitchFamily="34" charset="0"/>
              </a:rPr>
              <a:t>Number of species</a:t>
            </a:r>
            <a:endParaRPr lang="en-GB" sz="2400" b="1" dirty="0">
              <a:solidFill>
                <a:schemeClr val="bg1"/>
              </a:solidFill>
              <a:latin typeface="Verdana" panose="020B0604030504040204" pitchFamily="34" charset="0"/>
              <a:ea typeface="Verdana" panose="020B0604030504040204" pitchFamily="34" charset="0"/>
            </a:endParaRPr>
          </a:p>
        </p:txBody>
      </p:sp>
      <p:sp>
        <p:nvSpPr>
          <p:cNvPr id="6" name="Rechthoek 5">
            <a:extLst>
              <a:ext uri="{FF2B5EF4-FFF2-40B4-BE49-F238E27FC236}">
                <a16:creationId xmlns:a16="http://schemas.microsoft.com/office/drawing/2014/main" id="{C9E5ED5A-745B-4516-BD19-3343C1924DAD}"/>
              </a:ext>
            </a:extLst>
          </p:cNvPr>
          <p:cNvSpPr/>
          <p:nvPr/>
        </p:nvSpPr>
        <p:spPr>
          <a:xfrm>
            <a:off x="461867" y="1747664"/>
            <a:ext cx="11272933" cy="707886"/>
          </a:xfrm>
          <a:prstGeom prst="rect">
            <a:avLst/>
          </a:prstGeom>
        </p:spPr>
        <p:txBody>
          <a:bodyPr wrap="square">
            <a:spAutoFit/>
          </a:bodyPr>
          <a:lstStyle/>
          <a:p>
            <a:r>
              <a:rPr lang="en-US" sz="2000" b="1" dirty="0">
                <a:solidFill>
                  <a:srgbClr val="000000"/>
                </a:solidFill>
                <a:latin typeface="Calibri" panose="020F0502020204030204" pitchFamily="34" charset="0"/>
              </a:rPr>
              <a:t>There is no specific regulatory guidance from the EMA for the development of ASO’s</a:t>
            </a:r>
          </a:p>
          <a:p>
            <a:pPr marL="342900" indent="-342900">
              <a:buFont typeface="Arial" panose="020B0604020202020204" pitchFamily="34" charset="0"/>
              <a:buChar char="•"/>
            </a:pPr>
            <a:r>
              <a:rPr lang="en-US" sz="2000" dirty="0">
                <a:solidFill>
                  <a:srgbClr val="000000"/>
                </a:solidFill>
                <a:latin typeface="Calibri" panose="020F0502020204030204" pitchFamily="34" charset="0"/>
              </a:rPr>
              <a:t>Number of species</a:t>
            </a:r>
            <a:endParaRPr lang="en-US" sz="2400" dirty="0">
              <a:solidFill>
                <a:srgbClr val="000000"/>
              </a:solidFill>
              <a:latin typeface="Calibri" panose="020F0502020204030204" pitchFamily="34" charset="0"/>
            </a:endParaRPr>
          </a:p>
        </p:txBody>
      </p:sp>
      <p:graphicFrame>
        <p:nvGraphicFramePr>
          <p:cNvPr id="3" name="Tabel 2">
            <a:extLst>
              <a:ext uri="{FF2B5EF4-FFF2-40B4-BE49-F238E27FC236}">
                <a16:creationId xmlns:a16="http://schemas.microsoft.com/office/drawing/2014/main" id="{EADCC1B0-B005-D118-DA48-FA9CC5B39C74}"/>
              </a:ext>
            </a:extLst>
          </p:cNvPr>
          <p:cNvGraphicFramePr>
            <a:graphicFrameLocks noGrp="1"/>
          </p:cNvGraphicFramePr>
          <p:nvPr/>
        </p:nvGraphicFramePr>
        <p:xfrm>
          <a:off x="1797914" y="2548251"/>
          <a:ext cx="8128000" cy="3977640"/>
        </p:xfrm>
        <a:graphic>
          <a:graphicData uri="http://schemas.openxmlformats.org/drawingml/2006/table">
            <a:tbl>
              <a:tblPr firstRow="1" bandRow="1">
                <a:tableStyleId>{5C22544A-7EE6-4342-B048-85BDC9FD1C3A}</a:tableStyleId>
              </a:tblPr>
              <a:tblGrid>
                <a:gridCol w="1625600">
                  <a:extLst>
                    <a:ext uri="{9D8B030D-6E8A-4147-A177-3AD203B41FA5}">
                      <a16:colId xmlns:a16="http://schemas.microsoft.com/office/drawing/2014/main" val="2398221126"/>
                    </a:ext>
                  </a:extLst>
                </a:gridCol>
                <a:gridCol w="1625600">
                  <a:extLst>
                    <a:ext uri="{9D8B030D-6E8A-4147-A177-3AD203B41FA5}">
                      <a16:colId xmlns:a16="http://schemas.microsoft.com/office/drawing/2014/main" val="3733064504"/>
                    </a:ext>
                  </a:extLst>
                </a:gridCol>
                <a:gridCol w="1625600">
                  <a:extLst>
                    <a:ext uri="{9D8B030D-6E8A-4147-A177-3AD203B41FA5}">
                      <a16:colId xmlns:a16="http://schemas.microsoft.com/office/drawing/2014/main" val="1469214339"/>
                    </a:ext>
                  </a:extLst>
                </a:gridCol>
                <a:gridCol w="1350060">
                  <a:extLst>
                    <a:ext uri="{9D8B030D-6E8A-4147-A177-3AD203B41FA5}">
                      <a16:colId xmlns:a16="http://schemas.microsoft.com/office/drawing/2014/main" val="1151603558"/>
                    </a:ext>
                  </a:extLst>
                </a:gridCol>
                <a:gridCol w="1901140">
                  <a:extLst>
                    <a:ext uri="{9D8B030D-6E8A-4147-A177-3AD203B41FA5}">
                      <a16:colId xmlns:a16="http://schemas.microsoft.com/office/drawing/2014/main" val="38746297"/>
                    </a:ext>
                  </a:extLst>
                </a:gridCol>
              </a:tblGrid>
              <a:tr h="370840">
                <a:tc>
                  <a:txBody>
                    <a:bodyPr/>
                    <a:lstStyle/>
                    <a:p>
                      <a:endParaRPr lang="nl-NL"/>
                    </a:p>
                  </a:txBody>
                  <a:tcPr/>
                </a:tc>
                <a:tc>
                  <a:txBody>
                    <a:bodyPr/>
                    <a:lstStyle/>
                    <a:p>
                      <a:r>
                        <a:rPr lang="nl-NL" dirty="0"/>
                        <a:t>Relevant species</a:t>
                      </a:r>
                    </a:p>
                  </a:txBody>
                  <a:tcPr/>
                </a:tc>
                <a:tc>
                  <a:txBody>
                    <a:bodyPr/>
                    <a:lstStyle/>
                    <a:p>
                      <a:r>
                        <a:rPr lang="nl-NL" dirty="0"/>
                        <a:t>M3</a:t>
                      </a:r>
                    </a:p>
                  </a:txBody>
                  <a:tcPr/>
                </a:tc>
                <a:tc>
                  <a:txBody>
                    <a:bodyPr/>
                    <a:lstStyle/>
                    <a:p>
                      <a:r>
                        <a:rPr lang="nl-NL" dirty="0"/>
                        <a:t>ONT</a:t>
                      </a:r>
                    </a:p>
                  </a:txBody>
                  <a:tcPr/>
                </a:tc>
                <a:tc>
                  <a:txBody>
                    <a:bodyPr/>
                    <a:lstStyle/>
                    <a:p>
                      <a:r>
                        <a:rPr lang="nl-NL" dirty="0"/>
                        <a:t>S6</a:t>
                      </a:r>
                    </a:p>
                  </a:txBody>
                  <a:tcPr/>
                </a:tc>
                <a:extLst>
                  <a:ext uri="{0D108BD9-81ED-4DB2-BD59-A6C34878D82A}">
                    <a16:rowId xmlns:a16="http://schemas.microsoft.com/office/drawing/2014/main" val="4288598630"/>
                  </a:ext>
                </a:extLst>
              </a:tr>
              <a:tr h="370840">
                <a:tc>
                  <a:txBody>
                    <a:bodyPr/>
                    <a:lstStyle/>
                    <a:p>
                      <a:r>
                        <a:rPr lang="nl-NL" dirty="0"/>
                        <a:t>General </a:t>
                      </a:r>
                      <a:r>
                        <a:rPr lang="nl-NL" dirty="0" err="1"/>
                        <a:t>tox</a:t>
                      </a:r>
                      <a:endParaRPr lang="nl-NL" dirty="0"/>
                    </a:p>
                  </a:txBody>
                  <a:tcPr/>
                </a:tc>
                <a:tc>
                  <a:txBody>
                    <a:bodyPr/>
                    <a:lstStyle/>
                    <a:p>
                      <a:r>
                        <a:rPr lang="nl-NL" dirty="0"/>
                        <a:t>2 or more</a:t>
                      </a:r>
                    </a:p>
                  </a:txBody>
                  <a:tcPr/>
                </a:tc>
                <a:tc>
                  <a:txBody>
                    <a:bodyPr/>
                    <a:lstStyle/>
                    <a:p>
                      <a:r>
                        <a:rPr lang="nl-NL" dirty="0"/>
                        <a:t>2</a:t>
                      </a:r>
                    </a:p>
                  </a:txBody>
                  <a:tcPr/>
                </a:tc>
                <a:tc>
                  <a:txBody>
                    <a:bodyPr/>
                    <a:lstStyle/>
                    <a:p>
                      <a:r>
                        <a:rPr lang="nl-NL" dirty="0"/>
                        <a:t>?</a:t>
                      </a:r>
                    </a:p>
                  </a:txBody>
                  <a:tcPr/>
                </a:tc>
                <a:tc>
                  <a:txBody>
                    <a:bodyPr/>
                    <a:lstStyle/>
                    <a:p>
                      <a:r>
                        <a:rPr lang="nl-NL" dirty="0"/>
                        <a:t>2 (1 short term)</a:t>
                      </a:r>
                    </a:p>
                  </a:txBody>
                  <a:tcPr/>
                </a:tc>
                <a:extLst>
                  <a:ext uri="{0D108BD9-81ED-4DB2-BD59-A6C34878D82A}">
                    <a16:rowId xmlns:a16="http://schemas.microsoft.com/office/drawing/2014/main" val="3950539840"/>
                  </a:ext>
                </a:extLst>
              </a:tr>
              <a:tr h="370840">
                <a:tc>
                  <a:txBody>
                    <a:bodyPr/>
                    <a:lstStyle/>
                    <a:p>
                      <a:endParaRPr lang="nl-NL"/>
                    </a:p>
                  </a:txBody>
                  <a:tcPr/>
                </a:tc>
                <a:tc>
                  <a:txBody>
                    <a:bodyPr/>
                    <a:lstStyle/>
                    <a:p>
                      <a:r>
                        <a:rPr lang="nl-NL" dirty="0"/>
                        <a:t>1</a:t>
                      </a:r>
                    </a:p>
                  </a:txBody>
                  <a:tcPr/>
                </a:tc>
                <a:tc>
                  <a:txBody>
                    <a:bodyPr/>
                    <a:lstStyle/>
                    <a:p>
                      <a:r>
                        <a:rPr lang="nl-NL"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a:ln>
                            <a:noFill/>
                          </a:ln>
                          <a:solidFill>
                            <a:prstClr val="black"/>
                          </a:solidFill>
                          <a:effectLst/>
                          <a:uLnTx/>
                          <a:uFillTx/>
                          <a:latin typeface="Calibri" panose="020F0502020204030204"/>
                          <a:ea typeface="+mn-ea"/>
                          <a:cs typeface="+mn-cs"/>
                        </a:rPr>
                        <a:t>?</a:t>
                      </a:r>
                      <a:endPar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r>
                        <a:rPr lang="nl-NL" dirty="0"/>
                        <a:t>1</a:t>
                      </a:r>
                    </a:p>
                  </a:txBody>
                  <a:tcPr/>
                </a:tc>
                <a:extLst>
                  <a:ext uri="{0D108BD9-81ED-4DB2-BD59-A6C34878D82A}">
                    <a16:rowId xmlns:a16="http://schemas.microsoft.com/office/drawing/2014/main" val="1542483427"/>
                  </a:ext>
                </a:extLst>
              </a:tr>
              <a:tr h="370840">
                <a:tc>
                  <a:txBody>
                    <a:bodyPr/>
                    <a:lstStyle/>
                    <a:p>
                      <a:endParaRPr lang="nl-NL"/>
                    </a:p>
                  </a:txBody>
                  <a:tcPr/>
                </a:tc>
                <a:tc>
                  <a:txBody>
                    <a:bodyPr/>
                    <a:lstStyle/>
                    <a:p>
                      <a:r>
                        <a:rPr lang="nl-NL" dirty="0"/>
                        <a:t>0</a:t>
                      </a:r>
                    </a:p>
                  </a:txBody>
                  <a:tcPr/>
                </a:tc>
                <a:tc>
                  <a:txBody>
                    <a:bodyPr/>
                    <a:lstStyle/>
                    <a:p>
                      <a:r>
                        <a:rPr lang="nl-NL"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a:ln>
                            <a:noFill/>
                          </a:ln>
                          <a:solidFill>
                            <a:prstClr val="black"/>
                          </a:solidFill>
                          <a:effectLst/>
                          <a:uLnTx/>
                          <a:uFillTx/>
                          <a:latin typeface="Calibri" panose="020F0502020204030204"/>
                          <a:ea typeface="+mn-ea"/>
                          <a:cs typeface="+mn-cs"/>
                        </a:rPr>
                        <a:t>?</a:t>
                      </a:r>
                      <a:endPar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r>
                        <a:rPr lang="nl-NL" dirty="0"/>
                        <a:t>1 </a:t>
                      </a:r>
                      <a:r>
                        <a:rPr lang="nl-NL" dirty="0" err="1"/>
                        <a:t>with</a:t>
                      </a:r>
                      <a:r>
                        <a:rPr lang="nl-NL" dirty="0"/>
                        <a:t> </a:t>
                      </a:r>
                      <a:r>
                        <a:rPr lang="nl-NL" dirty="0" err="1"/>
                        <a:t>surrogate</a:t>
                      </a:r>
                      <a:endParaRPr lang="nl-NL" dirty="0"/>
                    </a:p>
                  </a:txBody>
                  <a:tcPr/>
                </a:tc>
                <a:extLst>
                  <a:ext uri="{0D108BD9-81ED-4DB2-BD59-A6C34878D82A}">
                    <a16:rowId xmlns:a16="http://schemas.microsoft.com/office/drawing/2014/main" val="1364637665"/>
                  </a:ext>
                </a:extLst>
              </a:tr>
              <a:tr h="370840">
                <a:tc>
                  <a:txBody>
                    <a:bodyPr/>
                    <a:lstStyle/>
                    <a:p>
                      <a:r>
                        <a:rPr lang="nl-NL" dirty="0" err="1"/>
                        <a:t>Reproductive</a:t>
                      </a:r>
                      <a:endParaRPr lang="nl-NL" dirty="0"/>
                    </a:p>
                  </a:txBody>
                  <a:tcPr/>
                </a:tc>
                <a:tc>
                  <a:txBody>
                    <a:bodyPr/>
                    <a:lstStyle/>
                    <a:p>
                      <a:r>
                        <a:rPr lang="nl-NL" dirty="0"/>
                        <a:t>2 or more</a:t>
                      </a:r>
                    </a:p>
                  </a:txBody>
                  <a:tcPr/>
                </a:tc>
                <a:tc>
                  <a:txBody>
                    <a:bodyPr/>
                    <a:lstStyle/>
                    <a:p>
                      <a:r>
                        <a:rPr lang="nl-NL"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a:ln>
                            <a:noFill/>
                          </a:ln>
                          <a:solidFill>
                            <a:prstClr val="black"/>
                          </a:solidFill>
                          <a:effectLst/>
                          <a:uLnTx/>
                          <a:uFillTx/>
                          <a:latin typeface="Calibri" panose="020F0502020204030204"/>
                          <a:ea typeface="+mn-ea"/>
                          <a:cs typeface="+mn-cs"/>
                        </a:rPr>
                        <a:t>?</a:t>
                      </a:r>
                      <a:endPar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r>
                        <a:rPr lang="nl-NL" dirty="0"/>
                        <a:t>2</a:t>
                      </a:r>
                    </a:p>
                  </a:txBody>
                  <a:tcPr/>
                </a:tc>
                <a:extLst>
                  <a:ext uri="{0D108BD9-81ED-4DB2-BD59-A6C34878D82A}">
                    <a16:rowId xmlns:a16="http://schemas.microsoft.com/office/drawing/2014/main" val="2282324335"/>
                  </a:ext>
                </a:extLst>
              </a:tr>
              <a:tr h="370840">
                <a:tc>
                  <a:txBody>
                    <a:bodyPr/>
                    <a:lstStyle/>
                    <a:p>
                      <a:endParaRPr lang="nl-NL" dirty="0"/>
                    </a:p>
                  </a:txBody>
                  <a:tcPr/>
                </a:tc>
                <a:tc>
                  <a:txBody>
                    <a:bodyPr/>
                    <a:lstStyle/>
                    <a:p>
                      <a:r>
                        <a:rPr lang="nl-NL" dirty="0"/>
                        <a:t>1</a:t>
                      </a:r>
                    </a:p>
                  </a:txBody>
                  <a:tcPr/>
                </a:tc>
                <a:tc>
                  <a:txBody>
                    <a:bodyPr/>
                    <a:lstStyle/>
                    <a:p>
                      <a:r>
                        <a:rPr lang="nl-NL"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a:ln>
                            <a:noFill/>
                          </a:ln>
                          <a:solidFill>
                            <a:prstClr val="black"/>
                          </a:solidFill>
                          <a:effectLst/>
                          <a:uLnTx/>
                          <a:uFillTx/>
                          <a:latin typeface="Calibri" panose="020F0502020204030204"/>
                          <a:ea typeface="+mn-ea"/>
                          <a:cs typeface="+mn-cs"/>
                        </a:rPr>
                        <a:t>?</a:t>
                      </a:r>
                      <a:endPar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r>
                        <a:rPr lang="nl-NL" dirty="0"/>
                        <a:t>1</a:t>
                      </a:r>
                    </a:p>
                  </a:txBody>
                  <a:tcPr/>
                </a:tc>
                <a:extLst>
                  <a:ext uri="{0D108BD9-81ED-4DB2-BD59-A6C34878D82A}">
                    <a16:rowId xmlns:a16="http://schemas.microsoft.com/office/drawing/2014/main" val="3294103345"/>
                  </a:ext>
                </a:extLst>
              </a:tr>
              <a:tr h="370840">
                <a:tc>
                  <a:txBody>
                    <a:bodyPr/>
                    <a:lstStyle/>
                    <a:p>
                      <a:endParaRPr lang="nl-NL" dirty="0"/>
                    </a:p>
                  </a:txBody>
                  <a:tcPr/>
                </a:tc>
                <a:tc>
                  <a:txBody>
                    <a:bodyPr/>
                    <a:lstStyle/>
                    <a:p>
                      <a:r>
                        <a:rPr lang="nl-NL" dirty="0"/>
                        <a:t>0</a:t>
                      </a:r>
                    </a:p>
                  </a:txBody>
                  <a:tcPr/>
                </a:tc>
                <a:tc>
                  <a:txBody>
                    <a:bodyPr/>
                    <a:lstStyle/>
                    <a:p>
                      <a:r>
                        <a:rPr lang="nl-NL"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a:ln>
                            <a:noFill/>
                          </a:ln>
                          <a:solidFill>
                            <a:prstClr val="black"/>
                          </a:solidFill>
                          <a:effectLst/>
                          <a:uLnTx/>
                          <a:uFillTx/>
                          <a:latin typeface="Calibri" panose="020F0502020204030204"/>
                          <a:ea typeface="+mn-ea"/>
                          <a:cs typeface="+mn-cs"/>
                        </a:rPr>
                        <a:t>?</a:t>
                      </a:r>
                      <a:endPar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NL" dirty="0"/>
                        <a:t>1 </a:t>
                      </a:r>
                      <a:r>
                        <a:rPr lang="nl-NL" dirty="0" err="1"/>
                        <a:t>with</a:t>
                      </a:r>
                      <a:r>
                        <a:rPr lang="nl-NL" dirty="0"/>
                        <a:t> </a:t>
                      </a:r>
                      <a:r>
                        <a:rPr lang="nl-NL" dirty="0" err="1"/>
                        <a:t>surrogate</a:t>
                      </a:r>
                      <a:endParaRPr lang="nl-NL" dirty="0"/>
                    </a:p>
                  </a:txBody>
                  <a:tcPr/>
                </a:tc>
                <a:extLst>
                  <a:ext uri="{0D108BD9-81ED-4DB2-BD59-A6C34878D82A}">
                    <a16:rowId xmlns:a16="http://schemas.microsoft.com/office/drawing/2014/main" val="578132463"/>
                  </a:ext>
                </a:extLst>
              </a:tr>
              <a:tr h="370840">
                <a:tc>
                  <a:txBody>
                    <a:bodyPr/>
                    <a:lstStyle/>
                    <a:p>
                      <a:r>
                        <a:rPr lang="nl-NL" dirty="0" err="1"/>
                        <a:t>Carcinogenicity</a:t>
                      </a:r>
                      <a:endParaRPr lang="nl-NL" dirty="0"/>
                    </a:p>
                  </a:txBody>
                  <a:tcPr/>
                </a:tc>
                <a:tc>
                  <a:txBody>
                    <a:bodyPr/>
                    <a:lstStyle/>
                    <a:p>
                      <a:r>
                        <a:rPr lang="nl-NL" dirty="0"/>
                        <a:t>2 or more</a:t>
                      </a:r>
                    </a:p>
                  </a:txBody>
                  <a:tcPr/>
                </a:tc>
                <a:tc>
                  <a:txBody>
                    <a:bodyPr/>
                    <a:lstStyle/>
                    <a:p>
                      <a:r>
                        <a:rPr lang="nl-NL" dirty="0"/>
                        <a:t>2 or 1 + </a:t>
                      </a:r>
                      <a:r>
                        <a:rPr lang="nl-NL" dirty="0" err="1"/>
                        <a:t>WoE</a:t>
                      </a:r>
                      <a:endParaRPr lang="nl-NL"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a:ln>
                            <a:noFill/>
                          </a:ln>
                          <a:solidFill>
                            <a:prstClr val="black"/>
                          </a:solidFill>
                          <a:effectLst/>
                          <a:uLnTx/>
                          <a:uFillTx/>
                          <a:latin typeface="Calibri" panose="020F0502020204030204"/>
                          <a:ea typeface="+mn-ea"/>
                          <a:cs typeface="+mn-cs"/>
                        </a:rPr>
                        <a:t>?</a:t>
                      </a:r>
                      <a:endPar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r>
                        <a:rPr lang="nl-NL" dirty="0" err="1"/>
                        <a:t>WoE</a:t>
                      </a:r>
                      <a:endParaRPr lang="nl-NL" dirty="0"/>
                    </a:p>
                  </a:txBody>
                  <a:tcPr/>
                </a:tc>
                <a:extLst>
                  <a:ext uri="{0D108BD9-81ED-4DB2-BD59-A6C34878D82A}">
                    <a16:rowId xmlns:a16="http://schemas.microsoft.com/office/drawing/2014/main" val="3382026779"/>
                  </a:ext>
                </a:extLst>
              </a:tr>
              <a:tr h="370840">
                <a:tc>
                  <a:txBody>
                    <a:bodyPr/>
                    <a:lstStyle/>
                    <a:p>
                      <a:endParaRPr lang="nl-NL" dirty="0"/>
                    </a:p>
                  </a:txBody>
                  <a:tcPr/>
                </a:tc>
                <a:tc>
                  <a:txBody>
                    <a:bodyPr/>
                    <a:lstStyle/>
                    <a:p>
                      <a:r>
                        <a:rPr lang="nl-NL" dirty="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NL" dirty="0"/>
                        <a:t>2 or 1 + </a:t>
                      </a:r>
                      <a:r>
                        <a:rPr lang="nl-NL" dirty="0" err="1"/>
                        <a:t>WoE</a:t>
                      </a:r>
                      <a:endParaRPr lang="nl-NL"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a:ln>
                            <a:noFill/>
                          </a:ln>
                          <a:solidFill>
                            <a:prstClr val="black"/>
                          </a:solidFill>
                          <a:effectLst/>
                          <a:uLnTx/>
                          <a:uFillTx/>
                          <a:latin typeface="Calibri" panose="020F0502020204030204"/>
                          <a:ea typeface="+mn-ea"/>
                          <a:cs typeface="+mn-cs"/>
                        </a:rPr>
                        <a:t>?</a:t>
                      </a:r>
                      <a:endPar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r>
                        <a:rPr lang="nl-NL" dirty="0" err="1"/>
                        <a:t>WoE</a:t>
                      </a:r>
                      <a:endParaRPr lang="nl-NL" dirty="0"/>
                    </a:p>
                  </a:txBody>
                  <a:tcPr/>
                </a:tc>
                <a:extLst>
                  <a:ext uri="{0D108BD9-81ED-4DB2-BD59-A6C34878D82A}">
                    <a16:rowId xmlns:a16="http://schemas.microsoft.com/office/drawing/2014/main" val="3270080411"/>
                  </a:ext>
                </a:extLst>
              </a:tr>
              <a:tr h="370840">
                <a:tc>
                  <a:txBody>
                    <a:bodyPr/>
                    <a:lstStyle/>
                    <a:p>
                      <a:endParaRPr lang="nl-NL"/>
                    </a:p>
                  </a:txBody>
                  <a:tcPr/>
                </a:tc>
                <a:tc>
                  <a:txBody>
                    <a:bodyPr/>
                    <a:lstStyle/>
                    <a:p>
                      <a:r>
                        <a:rPr lang="nl-NL" dirty="0"/>
                        <a:t>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NL" dirty="0"/>
                        <a:t>2 or 1 + </a:t>
                      </a:r>
                      <a:r>
                        <a:rPr lang="nl-NL" dirty="0" err="1"/>
                        <a:t>WoE</a:t>
                      </a:r>
                      <a:endParaRPr lang="nl-NL"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a:t>
                      </a:r>
                    </a:p>
                  </a:txBody>
                  <a:tcPr/>
                </a:tc>
                <a:tc>
                  <a:txBody>
                    <a:bodyPr/>
                    <a:lstStyle/>
                    <a:p>
                      <a:r>
                        <a:rPr lang="nl-NL" dirty="0" err="1"/>
                        <a:t>WoE</a:t>
                      </a:r>
                      <a:endParaRPr lang="nl-NL" dirty="0"/>
                    </a:p>
                  </a:txBody>
                  <a:tcPr/>
                </a:tc>
                <a:extLst>
                  <a:ext uri="{0D108BD9-81ED-4DB2-BD59-A6C34878D82A}">
                    <a16:rowId xmlns:a16="http://schemas.microsoft.com/office/drawing/2014/main" val="3393076194"/>
                  </a:ext>
                </a:extLst>
              </a:tr>
            </a:tbl>
          </a:graphicData>
        </a:graphic>
      </p:graphicFrame>
    </p:spTree>
    <p:extLst>
      <p:ext uri="{BB962C8B-B14F-4D97-AF65-F5344CB8AC3E}">
        <p14:creationId xmlns:p14="http://schemas.microsoft.com/office/powerpoint/2010/main" val="21968734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1" name="Content Placeholder 7"/>
          <p:cNvSpPr txBox="1">
            <a:spLocks noGrp="1"/>
          </p:cNvSpPr>
          <p:nvPr>
            <p:ph type="body" idx="1"/>
          </p:nvPr>
        </p:nvSpPr>
        <p:spPr>
          <a:prstGeom prst="rect">
            <a:avLst/>
          </a:prstGeom>
        </p:spPr>
        <p:txBody>
          <a:bodyPr/>
          <a:lstStyle/>
          <a:p>
            <a:pPr marL="0" indent="0">
              <a:buSzTx/>
              <a:buNone/>
              <a:defRPr b="1"/>
            </a:pPr>
            <a:r>
              <a:t>Goals: </a:t>
            </a:r>
          </a:p>
          <a:p>
            <a:r>
              <a:t>Address gaps and needs along the “translational spectrum”</a:t>
            </a:r>
          </a:p>
          <a:p>
            <a:r>
              <a:t>Support new ways of doing research : </a:t>
            </a:r>
            <a:r>
              <a:rPr b="1">
                <a:solidFill>
                  <a:srgbClr val="FF2600"/>
                </a:solidFill>
              </a:rPr>
              <a:t>13 funding programs - 3 specific for industry</a:t>
            </a:r>
          </a:p>
        </p:txBody>
      </p:sp>
      <p:sp>
        <p:nvSpPr>
          <p:cNvPr id="642" name="Title 6"/>
          <p:cNvSpPr txBox="1">
            <a:spLocks noGrp="1"/>
          </p:cNvSpPr>
          <p:nvPr>
            <p:ph type="title"/>
          </p:nvPr>
        </p:nvSpPr>
        <p:spPr>
          <a:prstGeom prst="rect">
            <a:avLst/>
          </a:prstGeom>
        </p:spPr>
        <p:txBody>
          <a:bodyPr/>
          <a:lstStyle/>
          <a:p>
            <a:r>
              <a:t>Research Framework &amp; Funding </a:t>
            </a:r>
            <a:r>
              <a:rPr>
                <a:latin typeface="McGill Sans"/>
                <a:ea typeface="McGill Sans"/>
                <a:cs typeface="McGill Sans"/>
                <a:sym typeface="McGill Sans"/>
              </a:rPr>
              <a:t>Programs</a:t>
            </a:r>
          </a:p>
        </p:txBody>
      </p:sp>
      <p:sp>
        <p:nvSpPr>
          <p:cNvPr id="643" name="Slide Number Placeholder 4"/>
          <p:cNvSpPr txBox="1">
            <a:spLocks noGrp="1"/>
          </p:cNvSpPr>
          <p:nvPr>
            <p:ph type="sldNum" sz="quarter" idx="4294967295"/>
          </p:nvPr>
        </p:nvSpPr>
        <p:spPr>
          <a:xfrm>
            <a:off x="11080144" y="6404292"/>
            <a:ext cx="273657" cy="2692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914400"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757575"/>
                </a:solidFill>
                <a:effectLst/>
                <a:uFillTx/>
                <a:latin typeface="+mj-lt"/>
                <a:ea typeface="+mj-ea"/>
                <a:cs typeface="+mj-cs"/>
                <a:sym typeface="Aptos"/>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Aptos"/>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Aptos"/>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Aptos"/>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Aptos"/>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Aptos"/>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Aptos"/>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Aptos"/>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Aptos"/>
              </a:defRPr>
            </a:lvl9pPr>
          </a:lstStyle>
          <a:p>
            <a:fld id="{86CB4B4D-7CA3-9044-876B-883B54F8677D}" type="slidenum">
              <a:rPr lang="en-US" smtClean="0"/>
              <a:pPr/>
              <a:t>12</a:t>
            </a:fld>
            <a:endParaRPr/>
          </a:p>
        </p:txBody>
      </p:sp>
      <p:pic>
        <p:nvPicPr>
          <p:cNvPr id="644" name="Picture 5" descr="Picture 5"/>
          <p:cNvPicPr>
            <a:picLocks noChangeAspect="1"/>
          </p:cNvPicPr>
          <p:nvPr/>
        </p:nvPicPr>
        <p:blipFill>
          <a:blip r:embed="rId2"/>
          <a:stretch>
            <a:fillRect/>
          </a:stretch>
        </p:blipFill>
        <p:spPr>
          <a:xfrm>
            <a:off x="1548591" y="2974856"/>
            <a:ext cx="9704417" cy="2749861"/>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14:dur="1500">
        <p:fade/>
      </p:transition>
    </mc:Choice>
    <mc:Fallback xmlns:a14="http://schemas.microsoft.com/office/drawing/2010/main" xmlns:m="http://schemas.openxmlformats.org/officeDocument/2006/math" xmlns="">
      <p:transition spd="slow">
        <p:fade/>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jdelijke aanduiding voor dianummer 4">
            <a:extLst>
              <a:ext uri="{FF2B5EF4-FFF2-40B4-BE49-F238E27FC236}">
                <a16:creationId xmlns:a16="http://schemas.microsoft.com/office/drawing/2014/main" id="{DDECA865-D2ED-4F9A-8C7D-A545E65A9269}"/>
              </a:ext>
            </a:extLst>
          </p:cNvPr>
          <p:cNvSpPr>
            <a:spLocks noGrp="1"/>
          </p:cNvSpPr>
          <p:nvPr>
            <p:ph type="sldNum" sz="quarter" idx="4"/>
          </p:nvPr>
        </p:nvSpPr>
        <p:spPr/>
        <p:txBody>
          <a:bodyPr/>
          <a:lstStyle/>
          <a:p>
            <a:fld id="{A723241F-5B6B-4100-BE5A-F21894325AA6}" type="slidenum">
              <a:rPr lang="nl-NL" smtClean="0"/>
              <a:pPr/>
              <a:t>120</a:t>
            </a:fld>
            <a:endParaRPr lang="nl-NL" dirty="0"/>
          </a:p>
        </p:txBody>
      </p:sp>
      <p:sp>
        <p:nvSpPr>
          <p:cNvPr id="7" name="TextBox 3">
            <a:extLst>
              <a:ext uri="{FF2B5EF4-FFF2-40B4-BE49-F238E27FC236}">
                <a16:creationId xmlns:a16="http://schemas.microsoft.com/office/drawing/2014/main" id="{390194BB-38B3-40C3-AD23-1F8B74B7DE88}"/>
              </a:ext>
            </a:extLst>
          </p:cNvPr>
          <p:cNvSpPr txBox="1"/>
          <p:nvPr/>
        </p:nvSpPr>
        <p:spPr>
          <a:xfrm>
            <a:off x="345600" y="427393"/>
            <a:ext cx="11155907" cy="451406"/>
          </a:xfrm>
          <a:prstGeom prst="rect">
            <a:avLst/>
          </a:prstGeom>
          <a:noFill/>
        </p:spPr>
        <p:txBody>
          <a:bodyPr wrap="square" rtlCol="0" anchor="ctr" anchorCtr="0">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nSpc>
                <a:spcPts val="2800"/>
              </a:lnSpc>
              <a:spcAft>
                <a:spcPts val="800"/>
              </a:spcAft>
            </a:pPr>
            <a:r>
              <a:rPr lang="en-GB" sz="2800" b="1" dirty="0">
                <a:solidFill>
                  <a:schemeClr val="bg1"/>
                </a:solidFill>
                <a:latin typeface="Verdana" panose="020B0604030504040204" pitchFamily="34" charset="0"/>
                <a:ea typeface="Verdana" panose="020B0604030504040204" pitchFamily="34" charset="0"/>
              </a:rPr>
              <a:t>Number of species</a:t>
            </a:r>
            <a:endParaRPr lang="en-GB" sz="2400" b="1" dirty="0">
              <a:solidFill>
                <a:schemeClr val="bg1"/>
              </a:solidFill>
              <a:latin typeface="Verdana" panose="020B0604030504040204" pitchFamily="34" charset="0"/>
              <a:ea typeface="Verdana" panose="020B0604030504040204" pitchFamily="34" charset="0"/>
            </a:endParaRPr>
          </a:p>
        </p:txBody>
      </p:sp>
      <p:sp>
        <p:nvSpPr>
          <p:cNvPr id="6" name="Rechthoek 5">
            <a:extLst>
              <a:ext uri="{FF2B5EF4-FFF2-40B4-BE49-F238E27FC236}">
                <a16:creationId xmlns:a16="http://schemas.microsoft.com/office/drawing/2014/main" id="{C9E5ED5A-745B-4516-BD19-3343C1924DAD}"/>
              </a:ext>
            </a:extLst>
          </p:cNvPr>
          <p:cNvSpPr/>
          <p:nvPr/>
        </p:nvSpPr>
        <p:spPr>
          <a:xfrm>
            <a:off x="461867" y="1747664"/>
            <a:ext cx="11272933" cy="707886"/>
          </a:xfrm>
          <a:prstGeom prst="rect">
            <a:avLst/>
          </a:prstGeom>
        </p:spPr>
        <p:txBody>
          <a:bodyPr wrap="square">
            <a:spAutoFit/>
          </a:bodyPr>
          <a:lstStyle/>
          <a:p>
            <a:r>
              <a:rPr lang="en-US" sz="2000" b="1" dirty="0">
                <a:solidFill>
                  <a:srgbClr val="000000"/>
                </a:solidFill>
                <a:latin typeface="Calibri" panose="020F0502020204030204" pitchFamily="34" charset="0"/>
              </a:rPr>
              <a:t>There is no specific regulatory guidance from the EMA for the development of ASO’s</a:t>
            </a:r>
          </a:p>
          <a:p>
            <a:pPr marL="342900" indent="-342900">
              <a:buFont typeface="Arial" panose="020B0604020202020204" pitchFamily="34" charset="0"/>
              <a:buChar char="•"/>
            </a:pPr>
            <a:r>
              <a:rPr lang="en-US" sz="2000" dirty="0">
                <a:solidFill>
                  <a:srgbClr val="000000"/>
                </a:solidFill>
                <a:latin typeface="Calibri" panose="020F0502020204030204" pitchFamily="34" charset="0"/>
              </a:rPr>
              <a:t>Number of species</a:t>
            </a:r>
            <a:endParaRPr lang="en-US" sz="2400" dirty="0">
              <a:solidFill>
                <a:srgbClr val="000000"/>
              </a:solidFill>
              <a:latin typeface="Calibri" panose="020F0502020204030204" pitchFamily="34" charset="0"/>
            </a:endParaRPr>
          </a:p>
        </p:txBody>
      </p:sp>
      <p:graphicFrame>
        <p:nvGraphicFramePr>
          <p:cNvPr id="3" name="Tabel 2">
            <a:extLst>
              <a:ext uri="{FF2B5EF4-FFF2-40B4-BE49-F238E27FC236}">
                <a16:creationId xmlns:a16="http://schemas.microsoft.com/office/drawing/2014/main" id="{EADCC1B0-B005-D118-DA48-FA9CC5B39C74}"/>
              </a:ext>
            </a:extLst>
          </p:cNvPr>
          <p:cNvGraphicFramePr>
            <a:graphicFrameLocks noGrp="1"/>
          </p:cNvGraphicFramePr>
          <p:nvPr/>
        </p:nvGraphicFramePr>
        <p:xfrm>
          <a:off x="1797914" y="2548251"/>
          <a:ext cx="8128000" cy="4246880"/>
        </p:xfrm>
        <a:graphic>
          <a:graphicData uri="http://schemas.openxmlformats.org/drawingml/2006/table">
            <a:tbl>
              <a:tblPr firstRow="1" bandRow="1">
                <a:tableStyleId>{5C22544A-7EE6-4342-B048-85BDC9FD1C3A}</a:tableStyleId>
              </a:tblPr>
              <a:tblGrid>
                <a:gridCol w="1625600">
                  <a:extLst>
                    <a:ext uri="{9D8B030D-6E8A-4147-A177-3AD203B41FA5}">
                      <a16:colId xmlns:a16="http://schemas.microsoft.com/office/drawing/2014/main" val="2398221126"/>
                    </a:ext>
                  </a:extLst>
                </a:gridCol>
                <a:gridCol w="1625600">
                  <a:extLst>
                    <a:ext uri="{9D8B030D-6E8A-4147-A177-3AD203B41FA5}">
                      <a16:colId xmlns:a16="http://schemas.microsoft.com/office/drawing/2014/main" val="3733064504"/>
                    </a:ext>
                  </a:extLst>
                </a:gridCol>
                <a:gridCol w="1625600">
                  <a:extLst>
                    <a:ext uri="{9D8B030D-6E8A-4147-A177-3AD203B41FA5}">
                      <a16:colId xmlns:a16="http://schemas.microsoft.com/office/drawing/2014/main" val="1469214339"/>
                    </a:ext>
                  </a:extLst>
                </a:gridCol>
                <a:gridCol w="1350060">
                  <a:extLst>
                    <a:ext uri="{9D8B030D-6E8A-4147-A177-3AD203B41FA5}">
                      <a16:colId xmlns:a16="http://schemas.microsoft.com/office/drawing/2014/main" val="1151603558"/>
                    </a:ext>
                  </a:extLst>
                </a:gridCol>
                <a:gridCol w="1901140">
                  <a:extLst>
                    <a:ext uri="{9D8B030D-6E8A-4147-A177-3AD203B41FA5}">
                      <a16:colId xmlns:a16="http://schemas.microsoft.com/office/drawing/2014/main" val="38746297"/>
                    </a:ext>
                  </a:extLst>
                </a:gridCol>
              </a:tblGrid>
              <a:tr h="370840">
                <a:tc>
                  <a:txBody>
                    <a:bodyPr/>
                    <a:lstStyle/>
                    <a:p>
                      <a:endParaRPr lang="nl-NL"/>
                    </a:p>
                  </a:txBody>
                  <a:tcPr/>
                </a:tc>
                <a:tc>
                  <a:txBody>
                    <a:bodyPr/>
                    <a:lstStyle/>
                    <a:p>
                      <a:r>
                        <a:rPr lang="nl-NL" dirty="0"/>
                        <a:t>Relevant species</a:t>
                      </a:r>
                    </a:p>
                  </a:txBody>
                  <a:tcPr/>
                </a:tc>
                <a:tc>
                  <a:txBody>
                    <a:bodyPr/>
                    <a:lstStyle/>
                    <a:p>
                      <a:r>
                        <a:rPr lang="nl-NL" dirty="0"/>
                        <a:t>M3</a:t>
                      </a:r>
                    </a:p>
                  </a:txBody>
                  <a:tcPr/>
                </a:tc>
                <a:tc>
                  <a:txBody>
                    <a:bodyPr/>
                    <a:lstStyle/>
                    <a:p>
                      <a:r>
                        <a:rPr lang="nl-NL" dirty="0"/>
                        <a:t>ONT</a:t>
                      </a:r>
                    </a:p>
                  </a:txBody>
                  <a:tcPr/>
                </a:tc>
                <a:tc>
                  <a:txBody>
                    <a:bodyPr/>
                    <a:lstStyle/>
                    <a:p>
                      <a:r>
                        <a:rPr lang="nl-NL" dirty="0"/>
                        <a:t>S6</a:t>
                      </a:r>
                    </a:p>
                  </a:txBody>
                  <a:tcPr/>
                </a:tc>
                <a:extLst>
                  <a:ext uri="{0D108BD9-81ED-4DB2-BD59-A6C34878D82A}">
                    <a16:rowId xmlns:a16="http://schemas.microsoft.com/office/drawing/2014/main" val="4288598630"/>
                  </a:ext>
                </a:extLst>
              </a:tr>
              <a:tr h="370840">
                <a:tc>
                  <a:txBody>
                    <a:bodyPr/>
                    <a:lstStyle/>
                    <a:p>
                      <a:r>
                        <a:rPr lang="nl-NL" dirty="0"/>
                        <a:t>General </a:t>
                      </a:r>
                      <a:r>
                        <a:rPr lang="nl-NL" dirty="0" err="1"/>
                        <a:t>tox</a:t>
                      </a:r>
                      <a:endParaRPr lang="nl-NL" dirty="0"/>
                    </a:p>
                  </a:txBody>
                  <a:tcPr/>
                </a:tc>
                <a:tc>
                  <a:txBody>
                    <a:bodyPr/>
                    <a:lstStyle/>
                    <a:p>
                      <a:r>
                        <a:rPr lang="nl-NL" dirty="0"/>
                        <a:t>2 or more</a:t>
                      </a:r>
                    </a:p>
                  </a:txBody>
                  <a:tcPr/>
                </a:tc>
                <a:tc>
                  <a:txBody>
                    <a:bodyPr/>
                    <a:lstStyle/>
                    <a:p>
                      <a:r>
                        <a:rPr lang="nl-NL" dirty="0"/>
                        <a:t>2</a:t>
                      </a:r>
                    </a:p>
                  </a:txBody>
                  <a:tcPr/>
                </a:tc>
                <a:tc>
                  <a:txBody>
                    <a:bodyPr/>
                    <a:lstStyle/>
                    <a:p>
                      <a:r>
                        <a:rPr lang="nl-NL" dirty="0"/>
                        <a:t>2?</a:t>
                      </a:r>
                    </a:p>
                  </a:txBody>
                  <a:tcPr/>
                </a:tc>
                <a:tc>
                  <a:txBody>
                    <a:bodyPr/>
                    <a:lstStyle/>
                    <a:p>
                      <a:r>
                        <a:rPr lang="nl-NL" dirty="0"/>
                        <a:t>2 (1 short term)</a:t>
                      </a:r>
                    </a:p>
                  </a:txBody>
                  <a:tcPr/>
                </a:tc>
                <a:extLst>
                  <a:ext uri="{0D108BD9-81ED-4DB2-BD59-A6C34878D82A}">
                    <a16:rowId xmlns:a16="http://schemas.microsoft.com/office/drawing/2014/main" val="3950539840"/>
                  </a:ext>
                </a:extLst>
              </a:tr>
              <a:tr h="370840">
                <a:tc>
                  <a:txBody>
                    <a:bodyPr/>
                    <a:lstStyle/>
                    <a:p>
                      <a:endParaRPr lang="nl-NL"/>
                    </a:p>
                  </a:txBody>
                  <a:tcPr/>
                </a:tc>
                <a:tc>
                  <a:txBody>
                    <a:bodyPr/>
                    <a:lstStyle/>
                    <a:p>
                      <a:r>
                        <a:rPr lang="nl-NL" dirty="0"/>
                        <a:t>1</a:t>
                      </a:r>
                    </a:p>
                  </a:txBody>
                  <a:tcPr/>
                </a:tc>
                <a:tc>
                  <a:txBody>
                    <a:bodyPr/>
                    <a:lstStyle/>
                    <a:p>
                      <a:r>
                        <a:rPr lang="nl-NL"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1 or 2?</a:t>
                      </a:r>
                    </a:p>
                  </a:txBody>
                  <a:tcPr/>
                </a:tc>
                <a:tc>
                  <a:txBody>
                    <a:bodyPr/>
                    <a:lstStyle/>
                    <a:p>
                      <a:r>
                        <a:rPr lang="nl-NL" dirty="0"/>
                        <a:t>1</a:t>
                      </a:r>
                    </a:p>
                  </a:txBody>
                  <a:tcPr/>
                </a:tc>
                <a:extLst>
                  <a:ext uri="{0D108BD9-81ED-4DB2-BD59-A6C34878D82A}">
                    <a16:rowId xmlns:a16="http://schemas.microsoft.com/office/drawing/2014/main" val="1542483427"/>
                  </a:ext>
                </a:extLst>
              </a:tr>
              <a:tr h="370840">
                <a:tc>
                  <a:txBody>
                    <a:bodyPr/>
                    <a:lstStyle/>
                    <a:p>
                      <a:endParaRPr lang="nl-NL"/>
                    </a:p>
                  </a:txBody>
                  <a:tcPr/>
                </a:tc>
                <a:tc>
                  <a:txBody>
                    <a:bodyPr/>
                    <a:lstStyle/>
                    <a:p>
                      <a:r>
                        <a:rPr lang="nl-NL" dirty="0"/>
                        <a:t>0</a:t>
                      </a:r>
                    </a:p>
                  </a:txBody>
                  <a:tcPr/>
                </a:tc>
                <a:tc>
                  <a:txBody>
                    <a:bodyPr/>
                    <a:lstStyle/>
                    <a:p>
                      <a:r>
                        <a:rPr lang="nl-NL"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1 </a:t>
                      </a: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with</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surrogate</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a:t>
                      </a:r>
                    </a:p>
                  </a:txBody>
                  <a:tcPr/>
                </a:tc>
                <a:tc>
                  <a:txBody>
                    <a:bodyPr/>
                    <a:lstStyle/>
                    <a:p>
                      <a:r>
                        <a:rPr lang="nl-NL" dirty="0"/>
                        <a:t>1 </a:t>
                      </a:r>
                      <a:r>
                        <a:rPr lang="nl-NL" dirty="0" err="1"/>
                        <a:t>with</a:t>
                      </a:r>
                      <a:r>
                        <a:rPr lang="nl-NL" dirty="0"/>
                        <a:t> </a:t>
                      </a:r>
                      <a:r>
                        <a:rPr lang="nl-NL" dirty="0" err="1"/>
                        <a:t>surrogate</a:t>
                      </a:r>
                      <a:endParaRPr lang="nl-NL" dirty="0"/>
                    </a:p>
                  </a:txBody>
                  <a:tcPr/>
                </a:tc>
                <a:extLst>
                  <a:ext uri="{0D108BD9-81ED-4DB2-BD59-A6C34878D82A}">
                    <a16:rowId xmlns:a16="http://schemas.microsoft.com/office/drawing/2014/main" val="1364637665"/>
                  </a:ext>
                </a:extLst>
              </a:tr>
              <a:tr h="370840">
                <a:tc>
                  <a:txBody>
                    <a:bodyPr/>
                    <a:lstStyle/>
                    <a:p>
                      <a:r>
                        <a:rPr lang="nl-NL" dirty="0" err="1"/>
                        <a:t>Reproductive</a:t>
                      </a:r>
                      <a:endParaRPr lang="nl-NL" dirty="0"/>
                    </a:p>
                  </a:txBody>
                  <a:tcPr/>
                </a:tc>
                <a:tc>
                  <a:txBody>
                    <a:bodyPr/>
                    <a:lstStyle/>
                    <a:p>
                      <a:r>
                        <a:rPr lang="nl-NL" dirty="0"/>
                        <a:t>2 or more</a:t>
                      </a:r>
                    </a:p>
                  </a:txBody>
                  <a:tcPr/>
                </a:tc>
                <a:tc>
                  <a:txBody>
                    <a:bodyPr/>
                    <a:lstStyle/>
                    <a:p>
                      <a:r>
                        <a:rPr lang="nl-NL"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a:ln>
                            <a:noFill/>
                          </a:ln>
                          <a:solidFill>
                            <a:prstClr val="black"/>
                          </a:solidFill>
                          <a:effectLst/>
                          <a:uLnTx/>
                          <a:uFillTx/>
                          <a:latin typeface="Calibri" panose="020F0502020204030204"/>
                          <a:ea typeface="+mn-ea"/>
                          <a:cs typeface="+mn-cs"/>
                        </a:rPr>
                        <a:t>?</a:t>
                      </a:r>
                      <a:endPar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r>
                        <a:rPr lang="nl-NL" dirty="0"/>
                        <a:t>2</a:t>
                      </a:r>
                    </a:p>
                  </a:txBody>
                  <a:tcPr/>
                </a:tc>
                <a:extLst>
                  <a:ext uri="{0D108BD9-81ED-4DB2-BD59-A6C34878D82A}">
                    <a16:rowId xmlns:a16="http://schemas.microsoft.com/office/drawing/2014/main" val="2282324335"/>
                  </a:ext>
                </a:extLst>
              </a:tr>
              <a:tr h="370840">
                <a:tc>
                  <a:txBody>
                    <a:bodyPr/>
                    <a:lstStyle/>
                    <a:p>
                      <a:endParaRPr lang="nl-NL" dirty="0"/>
                    </a:p>
                  </a:txBody>
                  <a:tcPr/>
                </a:tc>
                <a:tc>
                  <a:txBody>
                    <a:bodyPr/>
                    <a:lstStyle/>
                    <a:p>
                      <a:r>
                        <a:rPr lang="nl-NL" dirty="0"/>
                        <a:t>1</a:t>
                      </a:r>
                    </a:p>
                  </a:txBody>
                  <a:tcPr/>
                </a:tc>
                <a:tc>
                  <a:txBody>
                    <a:bodyPr/>
                    <a:lstStyle/>
                    <a:p>
                      <a:r>
                        <a:rPr lang="nl-NL"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a:ln>
                            <a:noFill/>
                          </a:ln>
                          <a:solidFill>
                            <a:prstClr val="black"/>
                          </a:solidFill>
                          <a:effectLst/>
                          <a:uLnTx/>
                          <a:uFillTx/>
                          <a:latin typeface="Calibri" panose="020F0502020204030204"/>
                          <a:ea typeface="+mn-ea"/>
                          <a:cs typeface="+mn-cs"/>
                        </a:rPr>
                        <a:t>?</a:t>
                      </a:r>
                      <a:endPar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r>
                        <a:rPr lang="nl-NL" dirty="0"/>
                        <a:t>1</a:t>
                      </a:r>
                    </a:p>
                  </a:txBody>
                  <a:tcPr/>
                </a:tc>
                <a:extLst>
                  <a:ext uri="{0D108BD9-81ED-4DB2-BD59-A6C34878D82A}">
                    <a16:rowId xmlns:a16="http://schemas.microsoft.com/office/drawing/2014/main" val="3294103345"/>
                  </a:ext>
                </a:extLst>
              </a:tr>
              <a:tr h="370840">
                <a:tc>
                  <a:txBody>
                    <a:bodyPr/>
                    <a:lstStyle/>
                    <a:p>
                      <a:endParaRPr lang="nl-NL" dirty="0"/>
                    </a:p>
                  </a:txBody>
                  <a:tcPr/>
                </a:tc>
                <a:tc>
                  <a:txBody>
                    <a:bodyPr/>
                    <a:lstStyle/>
                    <a:p>
                      <a:r>
                        <a:rPr lang="nl-NL" dirty="0"/>
                        <a:t>0</a:t>
                      </a:r>
                    </a:p>
                  </a:txBody>
                  <a:tcPr/>
                </a:tc>
                <a:tc>
                  <a:txBody>
                    <a:bodyPr/>
                    <a:lstStyle/>
                    <a:p>
                      <a:r>
                        <a:rPr lang="nl-NL"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a:ln>
                            <a:noFill/>
                          </a:ln>
                          <a:solidFill>
                            <a:prstClr val="black"/>
                          </a:solidFill>
                          <a:effectLst/>
                          <a:uLnTx/>
                          <a:uFillTx/>
                          <a:latin typeface="Calibri" panose="020F0502020204030204"/>
                          <a:ea typeface="+mn-ea"/>
                          <a:cs typeface="+mn-cs"/>
                        </a:rPr>
                        <a:t>?</a:t>
                      </a:r>
                      <a:endPar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NL" dirty="0"/>
                        <a:t>1 </a:t>
                      </a:r>
                      <a:r>
                        <a:rPr lang="nl-NL" dirty="0" err="1"/>
                        <a:t>with</a:t>
                      </a:r>
                      <a:r>
                        <a:rPr lang="nl-NL" dirty="0"/>
                        <a:t> </a:t>
                      </a:r>
                      <a:r>
                        <a:rPr lang="nl-NL" dirty="0" err="1"/>
                        <a:t>surrogate</a:t>
                      </a:r>
                      <a:endParaRPr lang="nl-NL" dirty="0"/>
                    </a:p>
                  </a:txBody>
                  <a:tcPr/>
                </a:tc>
                <a:extLst>
                  <a:ext uri="{0D108BD9-81ED-4DB2-BD59-A6C34878D82A}">
                    <a16:rowId xmlns:a16="http://schemas.microsoft.com/office/drawing/2014/main" val="578132463"/>
                  </a:ext>
                </a:extLst>
              </a:tr>
              <a:tr h="370840">
                <a:tc>
                  <a:txBody>
                    <a:bodyPr/>
                    <a:lstStyle/>
                    <a:p>
                      <a:r>
                        <a:rPr lang="nl-NL" dirty="0" err="1"/>
                        <a:t>Carcinogenicity</a:t>
                      </a:r>
                      <a:endParaRPr lang="nl-NL" dirty="0"/>
                    </a:p>
                  </a:txBody>
                  <a:tcPr/>
                </a:tc>
                <a:tc>
                  <a:txBody>
                    <a:bodyPr/>
                    <a:lstStyle/>
                    <a:p>
                      <a:r>
                        <a:rPr lang="nl-NL" dirty="0"/>
                        <a:t>2 or more</a:t>
                      </a:r>
                    </a:p>
                  </a:txBody>
                  <a:tcPr/>
                </a:tc>
                <a:tc>
                  <a:txBody>
                    <a:bodyPr/>
                    <a:lstStyle/>
                    <a:p>
                      <a:r>
                        <a:rPr lang="nl-NL" dirty="0"/>
                        <a:t>2 or 1 + </a:t>
                      </a:r>
                      <a:r>
                        <a:rPr lang="nl-NL" dirty="0" err="1"/>
                        <a:t>WoE</a:t>
                      </a:r>
                      <a:endParaRPr lang="nl-NL"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a:ln>
                            <a:noFill/>
                          </a:ln>
                          <a:solidFill>
                            <a:prstClr val="black"/>
                          </a:solidFill>
                          <a:effectLst/>
                          <a:uLnTx/>
                          <a:uFillTx/>
                          <a:latin typeface="Calibri" panose="020F0502020204030204"/>
                          <a:ea typeface="+mn-ea"/>
                          <a:cs typeface="+mn-cs"/>
                        </a:rPr>
                        <a:t>?</a:t>
                      </a:r>
                      <a:endPar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r>
                        <a:rPr lang="nl-NL" dirty="0" err="1"/>
                        <a:t>WoE</a:t>
                      </a:r>
                      <a:endParaRPr lang="nl-NL" dirty="0"/>
                    </a:p>
                  </a:txBody>
                  <a:tcPr/>
                </a:tc>
                <a:extLst>
                  <a:ext uri="{0D108BD9-81ED-4DB2-BD59-A6C34878D82A}">
                    <a16:rowId xmlns:a16="http://schemas.microsoft.com/office/drawing/2014/main" val="3382026779"/>
                  </a:ext>
                </a:extLst>
              </a:tr>
              <a:tr h="370840">
                <a:tc>
                  <a:txBody>
                    <a:bodyPr/>
                    <a:lstStyle/>
                    <a:p>
                      <a:endParaRPr lang="nl-NL" dirty="0"/>
                    </a:p>
                  </a:txBody>
                  <a:tcPr/>
                </a:tc>
                <a:tc>
                  <a:txBody>
                    <a:bodyPr/>
                    <a:lstStyle/>
                    <a:p>
                      <a:r>
                        <a:rPr lang="nl-NL" dirty="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NL" dirty="0"/>
                        <a:t>2 or 1 + </a:t>
                      </a:r>
                      <a:r>
                        <a:rPr lang="nl-NL" dirty="0" err="1"/>
                        <a:t>WoE</a:t>
                      </a:r>
                      <a:endParaRPr lang="nl-NL"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a:ln>
                            <a:noFill/>
                          </a:ln>
                          <a:solidFill>
                            <a:prstClr val="black"/>
                          </a:solidFill>
                          <a:effectLst/>
                          <a:uLnTx/>
                          <a:uFillTx/>
                          <a:latin typeface="Calibri" panose="020F0502020204030204"/>
                          <a:ea typeface="+mn-ea"/>
                          <a:cs typeface="+mn-cs"/>
                        </a:rPr>
                        <a:t>?</a:t>
                      </a:r>
                      <a:endPar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r>
                        <a:rPr lang="nl-NL" dirty="0" err="1"/>
                        <a:t>WoE</a:t>
                      </a:r>
                      <a:endParaRPr lang="nl-NL" dirty="0"/>
                    </a:p>
                  </a:txBody>
                  <a:tcPr/>
                </a:tc>
                <a:extLst>
                  <a:ext uri="{0D108BD9-81ED-4DB2-BD59-A6C34878D82A}">
                    <a16:rowId xmlns:a16="http://schemas.microsoft.com/office/drawing/2014/main" val="3270080411"/>
                  </a:ext>
                </a:extLst>
              </a:tr>
              <a:tr h="370840">
                <a:tc>
                  <a:txBody>
                    <a:bodyPr/>
                    <a:lstStyle/>
                    <a:p>
                      <a:endParaRPr lang="nl-NL"/>
                    </a:p>
                  </a:txBody>
                  <a:tcPr/>
                </a:tc>
                <a:tc>
                  <a:txBody>
                    <a:bodyPr/>
                    <a:lstStyle/>
                    <a:p>
                      <a:r>
                        <a:rPr lang="nl-NL" dirty="0"/>
                        <a:t>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NL" dirty="0"/>
                        <a:t>2 or 1 + </a:t>
                      </a:r>
                      <a:r>
                        <a:rPr lang="nl-NL" dirty="0" err="1"/>
                        <a:t>WoE</a:t>
                      </a:r>
                      <a:endParaRPr lang="nl-NL"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a:t>
                      </a:r>
                    </a:p>
                  </a:txBody>
                  <a:tcPr/>
                </a:tc>
                <a:tc>
                  <a:txBody>
                    <a:bodyPr/>
                    <a:lstStyle/>
                    <a:p>
                      <a:r>
                        <a:rPr lang="nl-NL" dirty="0" err="1"/>
                        <a:t>WoE</a:t>
                      </a:r>
                      <a:endParaRPr lang="nl-NL" dirty="0"/>
                    </a:p>
                  </a:txBody>
                  <a:tcPr/>
                </a:tc>
                <a:extLst>
                  <a:ext uri="{0D108BD9-81ED-4DB2-BD59-A6C34878D82A}">
                    <a16:rowId xmlns:a16="http://schemas.microsoft.com/office/drawing/2014/main" val="3393076194"/>
                  </a:ext>
                </a:extLst>
              </a:tr>
            </a:tbl>
          </a:graphicData>
        </a:graphic>
      </p:graphicFrame>
    </p:spTree>
    <p:extLst>
      <p:ext uri="{BB962C8B-B14F-4D97-AF65-F5344CB8AC3E}">
        <p14:creationId xmlns:p14="http://schemas.microsoft.com/office/powerpoint/2010/main" val="370271296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jdelijke aanduiding voor dianummer 4">
            <a:extLst>
              <a:ext uri="{FF2B5EF4-FFF2-40B4-BE49-F238E27FC236}">
                <a16:creationId xmlns:a16="http://schemas.microsoft.com/office/drawing/2014/main" id="{DDECA865-D2ED-4F9A-8C7D-A545E65A9269}"/>
              </a:ext>
            </a:extLst>
          </p:cNvPr>
          <p:cNvSpPr>
            <a:spLocks noGrp="1"/>
          </p:cNvSpPr>
          <p:nvPr>
            <p:ph type="sldNum" sz="quarter" idx="4"/>
          </p:nvPr>
        </p:nvSpPr>
        <p:spPr/>
        <p:txBody>
          <a:bodyPr/>
          <a:lstStyle/>
          <a:p>
            <a:fld id="{A723241F-5B6B-4100-BE5A-F21894325AA6}" type="slidenum">
              <a:rPr lang="nl-NL" smtClean="0"/>
              <a:pPr/>
              <a:t>121</a:t>
            </a:fld>
            <a:endParaRPr lang="nl-NL" dirty="0"/>
          </a:p>
        </p:txBody>
      </p:sp>
      <p:sp>
        <p:nvSpPr>
          <p:cNvPr id="7" name="TextBox 3">
            <a:extLst>
              <a:ext uri="{FF2B5EF4-FFF2-40B4-BE49-F238E27FC236}">
                <a16:creationId xmlns:a16="http://schemas.microsoft.com/office/drawing/2014/main" id="{390194BB-38B3-40C3-AD23-1F8B74B7DE88}"/>
              </a:ext>
            </a:extLst>
          </p:cNvPr>
          <p:cNvSpPr txBox="1"/>
          <p:nvPr/>
        </p:nvSpPr>
        <p:spPr>
          <a:xfrm>
            <a:off x="345600" y="427393"/>
            <a:ext cx="11155907" cy="451406"/>
          </a:xfrm>
          <a:prstGeom prst="rect">
            <a:avLst/>
          </a:prstGeom>
          <a:noFill/>
        </p:spPr>
        <p:txBody>
          <a:bodyPr wrap="square" rtlCol="0" anchor="ctr" anchorCtr="0">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nSpc>
                <a:spcPts val="2800"/>
              </a:lnSpc>
              <a:spcAft>
                <a:spcPts val="800"/>
              </a:spcAft>
            </a:pPr>
            <a:r>
              <a:rPr lang="en-GB" sz="2800" b="1" dirty="0">
                <a:solidFill>
                  <a:schemeClr val="bg1"/>
                </a:solidFill>
                <a:latin typeface="Verdana" panose="020B0604030504040204" pitchFamily="34" charset="0"/>
                <a:ea typeface="Verdana" panose="020B0604030504040204" pitchFamily="34" charset="0"/>
              </a:rPr>
              <a:t>Points for discussion</a:t>
            </a:r>
            <a:endParaRPr lang="en-GB" sz="2400" b="1" dirty="0">
              <a:solidFill>
                <a:schemeClr val="bg1"/>
              </a:solidFill>
              <a:latin typeface="Verdana" panose="020B0604030504040204" pitchFamily="34" charset="0"/>
              <a:ea typeface="Verdana" panose="020B0604030504040204" pitchFamily="34" charset="0"/>
            </a:endParaRPr>
          </a:p>
        </p:txBody>
      </p:sp>
      <p:sp>
        <p:nvSpPr>
          <p:cNvPr id="6" name="Rechthoek 5">
            <a:extLst>
              <a:ext uri="{FF2B5EF4-FFF2-40B4-BE49-F238E27FC236}">
                <a16:creationId xmlns:a16="http://schemas.microsoft.com/office/drawing/2014/main" id="{C9E5ED5A-745B-4516-BD19-3343C1924DAD}"/>
              </a:ext>
            </a:extLst>
          </p:cNvPr>
          <p:cNvSpPr/>
          <p:nvPr/>
        </p:nvSpPr>
        <p:spPr>
          <a:xfrm>
            <a:off x="838800" y="1747664"/>
            <a:ext cx="10896000" cy="4031873"/>
          </a:xfrm>
          <a:prstGeom prst="rect">
            <a:avLst/>
          </a:prstGeom>
        </p:spPr>
        <p:txBody>
          <a:bodyPr wrap="square">
            <a:spAutoFit/>
          </a:bodyPr>
          <a:lstStyle/>
          <a:p>
            <a:pPr marL="358775" indent="-358775">
              <a:buFont typeface="Arial" panose="020B0604020202020204" pitchFamily="34" charset="0"/>
              <a:buChar char="•"/>
            </a:pPr>
            <a:r>
              <a:rPr lang="en-US" sz="2000" dirty="0">
                <a:solidFill>
                  <a:srgbClr val="000000"/>
                </a:solidFill>
                <a:latin typeface="Calibri" panose="020F0502020204030204" pitchFamily="34" charset="0"/>
              </a:rPr>
              <a:t>Need for 2 species for general and reproduction toxicology studies</a:t>
            </a:r>
          </a:p>
          <a:p>
            <a:pPr marL="358775" indent="-358775">
              <a:buFont typeface="Arial" panose="020B0604020202020204" pitchFamily="34" charset="0"/>
              <a:buChar char="•"/>
            </a:pPr>
            <a:r>
              <a:rPr lang="en-US" sz="2000" dirty="0">
                <a:solidFill>
                  <a:srgbClr val="000000"/>
                </a:solidFill>
                <a:latin typeface="Calibri" panose="020F0502020204030204" pitchFamily="34" charset="0"/>
              </a:rPr>
              <a:t>Use of surrogate molecules</a:t>
            </a:r>
          </a:p>
          <a:p>
            <a:pPr marL="358775" indent="-358775">
              <a:buFont typeface="Arial" panose="020B0604020202020204" pitchFamily="34" charset="0"/>
              <a:buChar char="•"/>
            </a:pPr>
            <a:r>
              <a:rPr lang="en-US" sz="2000" dirty="0">
                <a:solidFill>
                  <a:srgbClr val="000000"/>
                </a:solidFill>
                <a:latin typeface="Calibri" panose="020F0502020204030204" pitchFamily="34" charset="0"/>
              </a:rPr>
              <a:t>Need for carcinogenicity studies</a:t>
            </a:r>
          </a:p>
          <a:p>
            <a:endParaRPr lang="en-US" sz="2000" dirty="0">
              <a:solidFill>
                <a:srgbClr val="000000"/>
              </a:solidFill>
              <a:latin typeface="Calibri" panose="020F0502020204030204" pitchFamily="34" charset="0"/>
            </a:endParaRPr>
          </a:p>
          <a:p>
            <a:pPr marL="342900" indent="-342900">
              <a:buFont typeface="Arial" panose="020B0604020202020204" pitchFamily="34" charset="0"/>
              <a:buChar char="•"/>
            </a:pPr>
            <a:r>
              <a:rPr lang="en-US" sz="2000" dirty="0">
                <a:solidFill>
                  <a:srgbClr val="000000"/>
                </a:solidFill>
                <a:latin typeface="Calibri" panose="020F0502020204030204" pitchFamily="34" charset="0"/>
              </a:rPr>
              <a:t>Make use of data from similar products</a:t>
            </a:r>
          </a:p>
          <a:p>
            <a:pPr marL="800100" lvl="1" indent="-342900">
              <a:buFont typeface="Courier New" panose="02070309020205020404" pitchFamily="49" charset="0"/>
              <a:buChar char="o"/>
            </a:pPr>
            <a:r>
              <a:rPr lang="en-US" sz="2000" dirty="0">
                <a:solidFill>
                  <a:srgbClr val="000000"/>
                </a:solidFill>
                <a:latin typeface="Calibri" panose="020F0502020204030204" pitchFamily="34" charset="0"/>
              </a:rPr>
              <a:t>But what is similar? Many different combinations of sugar/backbone/base modifications, linkers and conjugates are possible.</a:t>
            </a:r>
          </a:p>
          <a:p>
            <a:pPr marL="800100" lvl="1" indent="-342900">
              <a:buFont typeface="Courier New" panose="02070309020205020404" pitchFamily="49" charset="0"/>
              <a:buChar char="o"/>
            </a:pPr>
            <a:r>
              <a:rPr lang="en-US" sz="2000" dirty="0">
                <a:solidFill>
                  <a:srgbClr val="000000"/>
                </a:solidFill>
                <a:latin typeface="Calibri" panose="020F0502020204030204" pitchFamily="34" charset="0"/>
              </a:rPr>
              <a:t>Nonclinical Safety Assessment of Oligonucleotide-based Therapeutics – </a:t>
            </a:r>
            <a:r>
              <a:rPr lang="en-US" sz="2000" b="1" dirty="0">
                <a:solidFill>
                  <a:srgbClr val="000000"/>
                </a:solidFill>
                <a:latin typeface="Calibri" panose="020F0502020204030204" pitchFamily="34" charset="0"/>
              </a:rPr>
              <a:t>ICH S13</a:t>
            </a:r>
          </a:p>
          <a:p>
            <a:endParaRPr lang="en-US" sz="2400" dirty="0">
              <a:solidFill>
                <a:srgbClr val="000000"/>
              </a:solidFill>
              <a:latin typeface="Calibri" panose="020F0502020204030204" pitchFamily="34" charset="0"/>
            </a:endParaRPr>
          </a:p>
          <a:p>
            <a:endParaRPr lang="en-US" sz="2400" dirty="0">
              <a:solidFill>
                <a:srgbClr val="000000"/>
              </a:solidFill>
              <a:latin typeface="Calibri" panose="020F0502020204030204" pitchFamily="34" charset="0"/>
            </a:endParaRPr>
          </a:p>
          <a:p>
            <a:pPr marL="342900" indent="-342900">
              <a:buFont typeface="Arial" panose="020B0604020202020204" pitchFamily="34" charset="0"/>
              <a:buChar char="•"/>
            </a:pPr>
            <a:endParaRPr lang="en-US" sz="2400" dirty="0">
              <a:solidFill>
                <a:srgbClr val="000000"/>
              </a:solidFill>
              <a:latin typeface="Calibri" panose="020F0502020204030204" pitchFamily="34" charset="0"/>
            </a:endParaRPr>
          </a:p>
          <a:p>
            <a:pPr marL="342900" indent="-342900">
              <a:buFont typeface="Arial" panose="020B0604020202020204" pitchFamily="34" charset="0"/>
              <a:buChar char="•"/>
            </a:pPr>
            <a:endParaRPr lang="en-US" sz="2400" dirty="0">
              <a:solidFill>
                <a:srgbClr val="000000"/>
              </a:solidFill>
              <a:latin typeface="Calibri" panose="020F0502020204030204" pitchFamily="34" charset="0"/>
            </a:endParaRPr>
          </a:p>
        </p:txBody>
      </p:sp>
    </p:spTree>
    <p:extLst>
      <p:ext uri="{BB962C8B-B14F-4D97-AF65-F5344CB8AC3E}">
        <p14:creationId xmlns:p14="http://schemas.microsoft.com/office/powerpoint/2010/main" val="145106889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jdelijke aanduiding voor dianummer 4">
            <a:extLst>
              <a:ext uri="{FF2B5EF4-FFF2-40B4-BE49-F238E27FC236}">
                <a16:creationId xmlns:a16="http://schemas.microsoft.com/office/drawing/2014/main" id="{40353ED8-A582-4FC6-9C94-89325FAF5B4C}"/>
              </a:ext>
            </a:extLst>
          </p:cNvPr>
          <p:cNvSpPr>
            <a:spLocks noGrp="1"/>
          </p:cNvSpPr>
          <p:nvPr>
            <p:ph type="sldNum" sz="quarter" idx="4"/>
          </p:nvPr>
        </p:nvSpPr>
        <p:spPr/>
        <p:txBody>
          <a:bodyPr/>
          <a:lstStyle/>
          <a:p>
            <a:fld id="{A723241F-5B6B-4100-BE5A-F21894325AA6}" type="slidenum">
              <a:rPr lang="nl-NL" smtClean="0"/>
              <a:pPr/>
              <a:t>122</a:t>
            </a:fld>
            <a:endParaRPr lang="nl-NL" dirty="0"/>
          </a:p>
        </p:txBody>
      </p:sp>
      <p:sp>
        <p:nvSpPr>
          <p:cNvPr id="13" name="TextBox 3">
            <a:extLst>
              <a:ext uri="{FF2B5EF4-FFF2-40B4-BE49-F238E27FC236}">
                <a16:creationId xmlns:a16="http://schemas.microsoft.com/office/drawing/2014/main" id="{2485D5C8-32B5-4FED-B1E7-557E9DE4F76F}"/>
              </a:ext>
            </a:extLst>
          </p:cNvPr>
          <p:cNvSpPr txBox="1"/>
          <p:nvPr/>
        </p:nvSpPr>
        <p:spPr>
          <a:xfrm>
            <a:off x="345600" y="427393"/>
            <a:ext cx="11155907" cy="451406"/>
          </a:xfrm>
          <a:prstGeom prst="rect">
            <a:avLst/>
          </a:prstGeom>
          <a:noFill/>
        </p:spPr>
        <p:txBody>
          <a:bodyPr wrap="square" rtlCol="0" anchor="ctr" anchorCtr="0">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nSpc>
                <a:spcPts val="2800"/>
              </a:lnSpc>
              <a:spcAft>
                <a:spcPts val="800"/>
              </a:spcAft>
            </a:pPr>
            <a:r>
              <a:rPr lang="en-US" sz="2800" b="1" dirty="0">
                <a:solidFill>
                  <a:schemeClr val="bg1"/>
                </a:solidFill>
                <a:latin typeface="Verdana" panose="020B0604030504040204" pitchFamily="34" charset="0"/>
                <a:ea typeface="Verdana" panose="020B0604030504040204" pitchFamily="34" charset="0"/>
              </a:rPr>
              <a:t>Approved ASOs</a:t>
            </a:r>
          </a:p>
        </p:txBody>
      </p:sp>
      <p:sp>
        <p:nvSpPr>
          <p:cNvPr id="51" name="Tijdelijke aanduiding voor inhoud 2">
            <a:extLst>
              <a:ext uri="{FF2B5EF4-FFF2-40B4-BE49-F238E27FC236}">
                <a16:creationId xmlns:a16="http://schemas.microsoft.com/office/drawing/2014/main" id="{368DBE3A-4A8E-4BC7-AD7D-FBD3C209E1A8}"/>
              </a:ext>
            </a:extLst>
          </p:cNvPr>
          <p:cNvSpPr>
            <a:spLocks noGrp="1"/>
          </p:cNvSpPr>
          <p:nvPr>
            <p:ph idx="1"/>
          </p:nvPr>
        </p:nvSpPr>
        <p:spPr>
          <a:xfrm>
            <a:off x="944607" y="1801859"/>
            <a:ext cx="8839473" cy="4313192"/>
          </a:xfrm>
        </p:spPr>
        <p:txBody>
          <a:bodyPr/>
          <a:lstStyle/>
          <a:p>
            <a:pPr marL="342900" indent="-342900">
              <a:buFont typeface="Arial" panose="020B0604020202020204" pitchFamily="34" charset="0"/>
              <a:buChar char="•"/>
            </a:pPr>
            <a:r>
              <a:rPr lang="en-GB" sz="2000" dirty="0">
                <a:solidFill>
                  <a:schemeClr val="tx1"/>
                </a:solidFill>
              </a:rPr>
              <a:t>Experience with therapeutic oligonucleotides</a:t>
            </a:r>
            <a:endParaRPr lang="en-GB" sz="2000" dirty="0"/>
          </a:p>
          <a:p>
            <a:pPr marL="812800" lvl="5" indent="-368300">
              <a:buClrTx/>
              <a:buFont typeface="Courier New" panose="02070309020205020404" pitchFamily="49" charset="0"/>
              <a:buChar char="o"/>
            </a:pPr>
            <a:r>
              <a:rPr lang="en-GB" sz="2000" dirty="0"/>
              <a:t>Mainly antisense oligonucleotides</a:t>
            </a:r>
          </a:p>
          <a:p>
            <a:pPr marL="812800" lvl="5" indent="-368300">
              <a:buClrTx/>
              <a:buFont typeface="Courier New" panose="02070309020205020404" pitchFamily="49" charset="0"/>
              <a:buChar char="o"/>
            </a:pPr>
            <a:r>
              <a:rPr lang="en-GB" sz="2000" dirty="0"/>
              <a:t>Very limited siRNAs</a:t>
            </a:r>
          </a:p>
          <a:p>
            <a:pPr marL="1177200" lvl="6" indent="-342900">
              <a:buFont typeface="System Font Regular"/>
              <a:buChar char="-"/>
            </a:pPr>
            <a:endParaRPr lang="en-GB" sz="2000" dirty="0"/>
          </a:p>
          <a:p>
            <a:pPr marL="342900" lvl="1" indent="-342900">
              <a:buFont typeface="Arial" panose="020B0604020202020204" pitchFamily="34" charset="0"/>
              <a:buChar char="•"/>
            </a:pPr>
            <a:r>
              <a:rPr lang="en-GB" sz="2000" dirty="0">
                <a:solidFill>
                  <a:schemeClr val="tx1"/>
                </a:solidFill>
              </a:rPr>
              <a:t>What are they used for?</a:t>
            </a:r>
            <a:endParaRPr lang="en-GB" sz="2000" dirty="0"/>
          </a:p>
          <a:p>
            <a:pPr marL="720000" lvl="5" indent="-342900">
              <a:buClrTx/>
              <a:buFont typeface="Courier New" panose="02070309020205020404" pitchFamily="49" charset="0"/>
              <a:buChar char="o"/>
            </a:pPr>
            <a:r>
              <a:rPr lang="en-GB" sz="2000" dirty="0"/>
              <a:t>Currently primarily targeted at rare diseases (orphan diseases)</a:t>
            </a:r>
          </a:p>
          <a:p>
            <a:pPr marL="1168400" lvl="6" indent="-355600">
              <a:buFont typeface="Calibri" panose="020F0502020204030204" pitchFamily="34" charset="0"/>
              <a:buChar char="⁻"/>
            </a:pPr>
            <a:r>
              <a:rPr lang="en-GB" sz="2000" dirty="0"/>
              <a:t>Limited information on safety (and efficacy)</a:t>
            </a:r>
          </a:p>
          <a:p>
            <a:pPr marL="720000" lvl="5" indent="-342900">
              <a:buFont typeface="System Font Regular"/>
              <a:buChar char="-"/>
            </a:pPr>
            <a:endParaRPr lang="en-GB" sz="2400" dirty="0"/>
          </a:p>
          <a:p>
            <a:pPr marL="720000" lvl="5" indent="-342900">
              <a:buFont typeface="System Font Regular"/>
              <a:buChar char="-"/>
            </a:pPr>
            <a:endParaRPr lang="en-GB" sz="2400" dirty="0"/>
          </a:p>
          <a:p>
            <a:pPr lvl="1">
              <a:defRPr/>
            </a:pPr>
            <a:endParaRPr lang="en-GB" dirty="0">
              <a:solidFill>
                <a:schemeClr val="tx1"/>
              </a:solidFill>
            </a:endParaRPr>
          </a:p>
        </p:txBody>
      </p:sp>
    </p:spTree>
    <p:extLst>
      <p:ext uri="{BB962C8B-B14F-4D97-AF65-F5344CB8AC3E}">
        <p14:creationId xmlns:p14="http://schemas.microsoft.com/office/powerpoint/2010/main" val="427116364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jdelijke aanduiding voor dianummer 4">
            <a:extLst>
              <a:ext uri="{FF2B5EF4-FFF2-40B4-BE49-F238E27FC236}">
                <a16:creationId xmlns:a16="http://schemas.microsoft.com/office/drawing/2014/main" id="{40353ED8-A582-4FC6-9C94-89325FAF5B4C}"/>
              </a:ext>
            </a:extLst>
          </p:cNvPr>
          <p:cNvSpPr>
            <a:spLocks noGrp="1"/>
          </p:cNvSpPr>
          <p:nvPr>
            <p:ph type="sldNum" sz="quarter" idx="4"/>
          </p:nvPr>
        </p:nvSpPr>
        <p:spPr/>
        <p:txBody>
          <a:bodyPr/>
          <a:lstStyle/>
          <a:p>
            <a:fld id="{A723241F-5B6B-4100-BE5A-F21894325AA6}" type="slidenum">
              <a:rPr lang="nl-NL" smtClean="0"/>
              <a:pPr/>
              <a:t>123</a:t>
            </a:fld>
            <a:endParaRPr lang="nl-NL" dirty="0"/>
          </a:p>
        </p:txBody>
      </p:sp>
      <p:sp>
        <p:nvSpPr>
          <p:cNvPr id="13" name="TextBox 3">
            <a:extLst>
              <a:ext uri="{FF2B5EF4-FFF2-40B4-BE49-F238E27FC236}">
                <a16:creationId xmlns:a16="http://schemas.microsoft.com/office/drawing/2014/main" id="{2485D5C8-32B5-4FED-B1E7-557E9DE4F76F}"/>
              </a:ext>
            </a:extLst>
          </p:cNvPr>
          <p:cNvSpPr txBox="1"/>
          <p:nvPr/>
        </p:nvSpPr>
        <p:spPr>
          <a:xfrm>
            <a:off x="345600" y="427393"/>
            <a:ext cx="11155907" cy="451406"/>
          </a:xfrm>
          <a:prstGeom prst="rect">
            <a:avLst/>
          </a:prstGeom>
          <a:noFill/>
        </p:spPr>
        <p:txBody>
          <a:bodyPr wrap="square" rtlCol="0" anchor="ctr" anchorCtr="0">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nSpc>
                <a:spcPts val="2800"/>
              </a:lnSpc>
              <a:spcAft>
                <a:spcPts val="800"/>
              </a:spcAft>
            </a:pPr>
            <a:r>
              <a:rPr lang="en-US" sz="2800" b="1" dirty="0">
                <a:solidFill>
                  <a:schemeClr val="bg1"/>
                </a:solidFill>
                <a:latin typeface="Verdana" panose="020B0604030504040204" pitchFamily="34" charset="0"/>
                <a:ea typeface="Verdana" panose="020B0604030504040204" pitchFamily="34" charset="0"/>
              </a:rPr>
              <a:t>Several non-approved AONs</a:t>
            </a:r>
          </a:p>
        </p:txBody>
      </p:sp>
      <p:sp>
        <p:nvSpPr>
          <p:cNvPr id="7" name="Tijdelijke aanduiding voor inhoud 2">
            <a:extLst>
              <a:ext uri="{FF2B5EF4-FFF2-40B4-BE49-F238E27FC236}">
                <a16:creationId xmlns:a16="http://schemas.microsoft.com/office/drawing/2014/main" id="{5F5BE6F9-711F-432B-ADCE-BD8C0D5929C2}"/>
              </a:ext>
            </a:extLst>
          </p:cNvPr>
          <p:cNvSpPr>
            <a:spLocks noGrp="1"/>
          </p:cNvSpPr>
          <p:nvPr>
            <p:ph idx="1"/>
          </p:nvPr>
        </p:nvSpPr>
        <p:spPr>
          <a:xfrm>
            <a:off x="767625" y="1731100"/>
            <a:ext cx="7405097" cy="4466499"/>
          </a:xfrm>
        </p:spPr>
        <p:txBody>
          <a:bodyPr/>
          <a:lstStyle/>
          <a:p>
            <a:pPr marL="355600" lvl="3" indent="-355600"/>
            <a:r>
              <a:rPr lang="en-US" sz="2000" dirty="0"/>
              <a:t>Voluntary withdrawal</a:t>
            </a:r>
          </a:p>
          <a:p>
            <a:pPr marL="812800" lvl="4" indent="-368300">
              <a:buClrTx/>
              <a:buFont typeface="Courier New" panose="02070309020205020404" pitchFamily="49" charset="0"/>
              <a:buChar char="o"/>
            </a:pPr>
            <a:r>
              <a:rPr lang="en-US" sz="2000" dirty="0"/>
              <a:t>Commercial reasons</a:t>
            </a:r>
          </a:p>
          <a:p>
            <a:pPr marL="812800" lvl="4" indent="-368300">
              <a:buClrTx/>
              <a:buFont typeface="Courier New" panose="02070309020205020404" pitchFamily="49" charset="0"/>
              <a:buChar char="o"/>
            </a:pPr>
            <a:r>
              <a:rPr lang="en-US" sz="2000" dirty="0"/>
              <a:t>Unable to address concerns during MAA</a:t>
            </a:r>
            <a:endParaRPr lang="nl-NL" sz="2000" dirty="0"/>
          </a:p>
          <a:p>
            <a:pPr marL="355600" lvl="3" indent="-355600"/>
            <a:r>
              <a:rPr lang="en-US" sz="2000" dirty="0"/>
              <a:t>Negative benefit risk ratio</a:t>
            </a:r>
          </a:p>
          <a:p>
            <a:pPr marL="812800" lvl="4" indent="-368300">
              <a:buClrTx/>
              <a:buFont typeface="Courier New" panose="02070309020205020404" pitchFamily="49" charset="0"/>
              <a:buChar char="o"/>
            </a:pPr>
            <a:r>
              <a:rPr lang="en-US" sz="2000" dirty="0"/>
              <a:t>Challenges in assessment of the benefit risk ratio</a:t>
            </a:r>
          </a:p>
          <a:p>
            <a:pPr marL="1168400" lvl="5" indent="-355600">
              <a:buClrTx/>
              <a:buFont typeface="Calibri" panose="020F0502020204030204" pitchFamily="34" charset="0"/>
              <a:buChar char="⁻"/>
            </a:pPr>
            <a:r>
              <a:rPr lang="en-US" sz="2000" dirty="0"/>
              <a:t>Difference in approvals FDA and EMA</a:t>
            </a:r>
          </a:p>
          <a:p>
            <a:pPr marL="812800" lvl="4" indent="-368300">
              <a:buClrTx/>
              <a:buFont typeface="Courier New" panose="02070309020205020404" pitchFamily="49" charset="0"/>
              <a:buChar char="o"/>
            </a:pPr>
            <a:r>
              <a:rPr lang="en-US" sz="2000" dirty="0"/>
              <a:t>Uncertainty on efficacy</a:t>
            </a:r>
          </a:p>
          <a:p>
            <a:pPr marL="1168400" lvl="6" indent="-355600"/>
            <a:r>
              <a:rPr lang="en-US" sz="2000" dirty="0"/>
              <a:t>(very) limited data</a:t>
            </a:r>
          </a:p>
          <a:p>
            <a:pPr marL="1168400" lvl="6" indent="-355600"/>
            <a:r>
              <a:rPr lang="en-US" sz="2000" dirty="0"/>
              <a:t>Clinical implications</a:t>
            </a:r>
          </a:p>
          <a:p>
            <a:pPr marL="812800" lvl="4" indent="-368300">
              <a:buClrTx/>
              <a:buFont typeface="Courier New" panose="02070309020205020404" pitchFamily="49" charset="0"/>
              <a:buChar char="o"/>
            </a:pPr>
            <a:r>
              <a:rPr lang="en-US" sz="2000" dirty="0"/>
              <a:t>Uncertainty on safety</a:t>
            </a:r>
          </a:p>
          <a:p>
            <a:pPr marL="1168400" lvl="5" indent="-355600">
              <a:buClrTx/>
              <a:buFont typeface="Calibri" panose="020F0502020204030204" pitchFamily="34" charset="0"/>
              <a:buChar char="⁻"/>
            </a:pPr>
            <a:r>
              <a:rPr lang="en-US" sz="2000" dirty="0"/>
              <a:t>Limited data</a:t>
            </a:r>
          </a:p>
          <a:p>
            <a:pPr marL="1168400" lvl="5" indent="-355600">
              <a:buClrTx/>
              <a:buFont typeface="Calibri" panose="020F0502020204030204" pitchFamily="34" charset="0"/>
              <a:buChar char="⁻"/>
            </a:pPr>
            <a:r>
              <a:rPr lang="en-US" sz="2000" dirty="0"/>
              <a:t>Uncertain long term consequences</a:t>
            </a:r>
          </a:p>
          <a:p>
            <a:pPr marL="720000" lvl="5" indent="-342900">
              <a:buFont typeface="System Font Regular"/>
              <a:buChar char="-"/>
            </a:pPr>
            <a:endParaRPr lang="en-GB" sz="2000" dirty="0"/>
          </a:p>
          <a:p>
            <a:pPr marL="377100" lvl="5" indent="0">
              <a:buNone/>
            </a:pPr>
            <a:endParaRPr lang="en-GB" sz="2000" dirty="0"/>
          </a:p>
          <a:p>
            <a:r>
              <a:rPr lang="en-GB" dirty="0"/>
              <a:t>	</a:t>
            </a:r>
            <a:endParaRPr lang="nl-NL" dirty="0"/>
          </a:p>
        </p:txBody>
      </p:sp>
      <p:pic>
        <p:nvPicPr>
          <p:cNvPr id="8" name="Picture 2">
            <a:extLst>
              <a:ext uri="{FF2B5EF4-FFF2-40B4-BE49-F238E27FC236}">
                <a16:creationId xmlns:a16="http://schemas.microsoft.com/office/drawing/2014/main" id="{F29BBE88-2E2C-4741-A184-C76857BC3DF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540858" y="2951166"/>
            <a:ext cx="3285382" cy="29989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7748672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jdelijke aanduiding voor dianummer 4">
            <a:extLst>
              <a:ext uri="{FF2B5EF4-FFF2-40B4-BE49-F238E27FC236}">
                <a16:creationId xmlns:a16="http://schemas.microsoft.com/office/drawing/2014/main" id="{40353ED8-A582-4FC6-9C94-89325FAF5B4C}"/>
              </a:ext>
            </a:extLst>
          </p:cNvPr>
          <p:cNvSpPr>
            <a:spLocks noGrp="1"/>
          </p:cNvSpPr>
          <p:nvPr>
            <p:ph type="sldNum" sz="quarter" idx="4"/>
          </p:nvPr>
        </p:nvSpPr>
        <p:spPr/>
        <p:txBody>
          <a:bodyPr/>
          <a:lstStyle/>
          <a:p>
            <a:fld id="{A723241F-5B6B-4100-BE5A-F21894325AA6}" type="slidenum">
              <a:rPr lang="nl-NL" smtClean="0"/>
              <a:pPr/>
              <a:t>124</a:t>
            </a:fld>
            <a:endParaRPr lang="nl-NL" dirty="0"/>
          </a:p>
        </p:txBody>
      </p:sp>
      <p:sp>
        <p:nvSpPr>
          <p:cNvPr id="13" name="TextBox 3">
            <a:extLst>
              <a:ext uri="{FF2B5EF4-FFF2-40B4-BE49-F238E27FC236}">
                <a16:creationId xmlns:a16="http://schemas.microsoft.com/office/drawing/2014/main" id="{2485D5C8-32B5-4FED-B1E7-557E9DE4F76F}"/>
              </a:ext>
            </a:extLst>
          </p:cNvPr>
          <p:cNvSpPr txBox="1"/>
          <p:nvPr/>
        </p:nvSpPr>
        <p:spPr>
          <a:xfrm>
            <a:off x="345600" y="427393"/>
            <a:ext cx="11155907" cy="451406"/>
          </a:xfrm>
          <a:prstGeom prst="rect">
            <a:avLst/>
          </a:prstGeom>
          <a:noFill/>
        </p:spPr>
        <p:txBody>
          <a:bodyPr wrap="square" rtlCol="0" anchor="ctr" anchorCtr="0">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nSpc>
                <a:spcPts val="2800"/>
              </a:lnSpc>
              <a:spcAft>
                <a:spcPts val="800"/>
              </a:spcAft>
            </a:pPr>
            <a:r>
              <a:rPr lang="en-US" sz="2800" b="1" dirty="0" err="1">
                <a:solidFill>
                  <a:schemeClr val="bg1"/>
                </a:solidFill>
                <a:latin typeface="Verdana" panose="020B0604030504040204" pitchFamily="34" charset="0"/>
                <a:ea typeface="Verdana" panose="020B0604030504040204" pitchFamily="34" charset="0"/>
              </a:rPr>
              <a:t>Kynamro</a:t>
            </a:r>
            <a:endParaRPr lang="en-US" sz="2800" b="1" dirty="0">
              <a:solidFill>
                <a:schemeClr val="bg1"/>
              </a:solidFill>
              <a:latin typeface="Verdana" panose="020B0604030504040204" pitchFamily="34" charset="0"/>
              <a:ea typeface="Verdana" panose="020B0604030504040204" pitchFamily="34" charset="0"/>
            </a:endParaRPr>
          </a:p>
        </p:txBody>
      </p:sp>
      <p:sp>
        <p:nvSpPr>
          <p:cNvPr id="9" name="Tijdelijke aanduiding voor inhoud 2">
            <a:extLst>
              <a:ext uri="{FF2B5EF4-FFF2-40B4-BE49-F238E27FC236}">
                <a16:creationId xmlns:a16="http://schemas.microsoft.com/office/drawing/2014/main" id="{7D4E5B5F-7211-49DD-B120-A4D917954C18}"/>
              </a:ext>
            </a:extLst>
          </p:cNvPr>
          <p:cNvSpPr>
            <a:spLocks noGrp="1"/>
          </p:cNvSpPr>
          <p:nvPr>
            <p:ph idx="1"/>
          </p:nvPr>
        </p:nvSpPr>
        <p:spPr>
          <a:xfrm>
            <a:off x="756739" y="1611358"/>
            <a:ext cx="7405097" cy="4336868"/>
          </a:xfrm>
        </p:spPr>
        <p:txBody>
          <a:bodyPr/>
          <a:lstStyle/>
          <a:p>
            <a:pPr marL="720000" lvl="5" indent="-342900">
              <a:buFont typeface="System Font Regular"/>
              <a:buChar char="-"/>
            </a:pPr>
            <a:endParaRPr lang="en-GB" sz="2000" dirty="0"/>
          </a:p>
          <a:p>
            <a:pPr marL="342900" indent="-342900">
              <a:buFont typeface="Arial" panose="020B0604020202020204" pitchFamily="34" charset="0"/>
              <a:buChar char="•"/>
            </a:pPr>
            <a:r>
              <a:rPr lang="en-GB" sz="2000" dirty="0" err="1"/>
              <a:t>Mipomersen</a:t>
            </a:r>
            <a:endParaRPr lang="en-GB" sz="2000" dirty="0"/>
          </a:p>
          <a:p>
            <a:pPr marL="812800" lvl="5" indent="-368300">
              <a:buClrTx/>
              <a:buFont typeface="Courier New" panose="02070309020205020404" pitchFamily="49" charset="0"/>
              <a:buChar char="o"/>
            </a:pPr>
            <a:r>
              <a:rPr lang="en-US" sz="2000" dirty="0"/>
              <a:t>Homozygous familial hypercholesterolemia</a:t>
            </a:r>
          </a:p>
          <a:p>
            <a:pPr marL="812800" lvl="5" indent="-368300">
              <a:buClrTx/>
              <a:buFont typeface="Courier New" panose="02070309020205020404" pitchFamily="49" charset="0"/>
              <a:buChar char="o"/>
            </a:pPr>
            <a:r>
              <a:rPr lang="en-US" sz="2000" dirty="0"/>
              <a:t>2013 refused by EMA</a:t>
            </a:r>
          </a:p>
          <a:p>
            <a:pPr marL="812800" lvl="5" indent="-368300">
              <a:buClrTx/>
              <a:buFont typeface="Courier New" panose="02070309020205020404" pitchFamily="49" charset="0"/>
              <a:buChar char="o"/>
            </a:pPr>
            <a:r>
              <a:rPr lang="en-US" sz="2000" dirty="0"/>
              <a:t>Reasons for refusal</a:t>
            </a:r>
          </a:p>
          <a:p>
            <a:pPr marL="1176338" lvl="6" indent="-363538">
              <a:buFont typeface="System Font Regular"/>
              <a:buChar char="-"/>
            </a:pPr>
            <a:r>
              <a:rPr lang="en-US" sz="2000" dirty="0"/>
              <a:t>High proportion of discontinuations mainly due to side effects</a:t>
            </a:r>
          </a:p>
          <a:p>
            <a:pPr marL="1176338" lvl="6" indent="-363538">
              <a:buFont typeface="System Font Regular"/>
              <a:buChar char="-"/>
            </a:pPr>
            <a:r>
              <a:rPr lang="en-US" sz="2000" dirty="0"/>
              <a:t>Potential consequences of liver fat build up and increased enzyme elevations without sufficient measures to mitigate this potential risk</a:t>
            </a:r>
          </a:p>
          <a:p>
            <a:pPr marL="1176338" lvl="6" indent="-363538">
              <a:buFont typeface="System Font Regular"/>
              <a:buChar char="-"/>
            </a:pPr>
            <a:r>
              <a:rPr lang="en-US" sz="2000" dirty="0"/>
              <a:t>More cardiovascular events</a:t>
            </a:r>
          </a:p>
          <a:p>
            <a:pPr marL="377100" lvl="5" indent="0">
              <a:buNone/>
            </a:pPr>
            <a:endParaRPr lang="en-GB" sz="2000" dirty="0"/>
          </a:p>
          <a:p>
            <a:r>
              <a:rPr lang="en-GB" dirty="0"/>
              <a:t>	</a:t>
            </a:r>
            <a:endParaRPr lang="nl-NL" dirty="0"/>
          </a:p>
        </p:txBody>
      </p:sp>
      <p:pic>
        <p:nvPicPr>
          <p:cNvPr id="11" name="Picture 2">
            <a:extLst>
              <a:ext uri="{FF2B5EF4-FFF2-40B4-BE49-F238E27FC236}">
                <a16:creationId xmlns:a16="http://schemas.microsoft.com/office/drawing/2014/main" id="{A75F166B-7E91-4C82-A041-F894363138A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8503172" y="4536905"/>
            <a:ext cx="3384028" cy="22753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92788774"/>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jdelijke aanduiding voor dianummer 4">
            <a:extLst>
              <a:ext uri="{FF2B5EF4-FFF2-40B4-BE49-F238E27FC236}">
                <a16:creationId xmlns:a16="http://schemas.microsoft.com/office/drawing/2014/main" id="{40353ED8-A582-4FC6-9C94-89325FAF5B4C}"/>
              </a:ext>
            </a:extLst>
          </p:cNvPr>
          <p:cNvSpPr>
            <a:spLocks noGrp="1"/>
          </p:cNvSpPr>
          <p:nvPr>
            <p:ph type="sldNum" sz="quarter" idx="4"/>
          </p:nvPr>
        </p:nvSpPr>
        <p:spPr/>
        <p:txBody>
          <a:bodyPr/>
          <a:lstStyle/>
          <a:p>
            <a:fld id="{A723241F-5B6B-4100-BE5A-F21894325AA6}" type="slidenum">
              <a:rPr lang="nl-NL" smtClean="0"/>
              <a:pPr/>
              <a:t>125</a:t>
            </a:fld>
            <a:endParaRPr lang="nl-NL" dirty="0"/>
          </a:p>
        </p:txBody>
      </p:sp>
      <p:sp>
        <p:nvSpPr>
          <p:cNvPr id="13" name="TextBox 3">
            <a:extLst>
              <a:ext uri="{FF2B5EF4-FFF2-40B4-BE49-F238E27FC236}">
                <a16:creationId xmlns:a16="http://schemas.microsoft.com/office/drawing/2014/main" id="{2485D5C8-32B5-4FED-B1E7-557E9DE4F76F}"/>
              </a:ext>
            </a:extLst>
          </p:cNvPr>
          <p:cNvSpPr txBox="1"/>
          <p:nvPr/>
        </p:nvSpPr>
        <p:spPr>
          <a:xfrm>
            <a:off x="345600" y="427393"/>
            <a:ext cx="11155907" cy="451406"/>
          </a:xfrm>
          <a:prstGeom prst="rect">
            <a:avLst/>
          </a:prstGeom>
          <a:noFill/>
        </p:spPr>
        <p:txBody>
          <a:bodyPr wrap="square" rtlCol="0" anchor="ctr" anchorCtr="0">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nSpc>
                <a:spcPts val="2800"/>
              </a:lnSpc>
              <a:spcAft>
                <a:spcPts val="800"/>
              </a:spcAft>
            </a:pPr>
            <a:r>
              <a:rPr lang="en-US" sz="2800" b="1" dirty="0" err="1">
                <a:solidFill>
                  <a:schemeClr val="bg1"/>
                </a:solidFill>
                <a:latin typeface="Verdana" panose="020B0604030504040204" pitchFamily="34" charset="0"/>
                <a:ea typeface="Verdana" panose="020B0604030504040204" pitchFamily="34" charset="0"/>
              </a:rPr>
              <a:t>Exondys</a:t>
            </a:r>
            <a:endParaRPr lang="en-US" sz="2800" b="1" dirty="0">
              <a:solidFill>
                <a:schemeClr val="bg1"/>
              </a:solidFill>
              <a:latin typeface="Verdana" panose="020B0604030504040204" pitchFamily="34" charset="0"/>
              <a:ea typeface="Verdana" panose="020B0604030504040204" pitchFamily="34" charset="0"/>
            </a:endParaRPr>
          </a:p>
        </p:txBody>
      </p:sp>
      <p:sp>
        <p:nvSpPr>
          <p:cNvPr id="8" name="Tijdelijke aanduiding voor inhoud 2">
            <a:extLst>
              <a:ext uri="{FF2B5EF4-FFF2-40B4-BE49-F238E27FC236}">
                <a16:creationId xmlns:a16="http://schemas.microsoft.com/office/drawing/2014/main" id="{55E550C9-339B-4672-8F89-A3707A8B841F}"/>
              </a:ext>
            </a:extLst>
          </p:cNvPr>
          <p:cNvSpPr>
            <a:spLocks noGrp="1"/>
          </p:cNvSpPr>
          <p:nvPr>
            <p:ph idx="1"/>
          </p:nvPr>
        </p:nvSpPr>
        <p:spPr>
          <a:xfrm>
            <a:off x="767625" y="1731101"/>
            <a:ext cx="7405097" cy="4336868"/>
          </a:xfrm>
        </p:spPr>
        <p:txBody>
          <a:bodyPr/>
          <a:lstStyle/>
          <a:p>
            <a:pPr marL="342900" indent="-342900">
              <a:buFont typeface="Arial" panose="020B0604020202020204" pitchFamily="34" charset="0"/>
              <a:buChar char="•"/>
            </a:pPr>
            <a:r>
              <a:rPr lang="en-GB" sz="2000" dirty="0" err="1"/>
              <a:t>Eteplirsen</a:t>
            </a:r>
            <a:endParaRPr lang="nl-NL" sz="2000" dirty="0"/>
          </a:p>
          <a:p>
            <a:pPr marL="812800" lvl="5" indent="-368300">
              <a:buClrTx/>
              <a:buFont typeface="Courier New" panose="02070309020205020404" pitchFamily="49" charset="0"/>
              <a:buChar char="o"/>
            </a:pPr>
            <a:r>
              <a:rPr lang="en-US" sz="2000" dirty="0"/>
              <a:t>Duchenne muscular dystrophy </a:t>
            </a:r>
          </a:p>
          <a:p>
            <a:pPr marL="812800" lvl="5" indent="-368300">
              <a:buClrTx/>
              <a:buFont typeface="Courier New" panose="02070309020205020404" pitchFamily="49" charset="0"/>
              <a:buChar char="o"/>
            </a:pPr>
            <a:r>
              <a:rPr lang="nl-NL" sz="2000" dirty="0"/>
              <a:t>2018 </a:t>
            </a:r>
            <a:r>
              <a:rPr lang="nl-NL" sz="2000" dirty="0" err="1"/>
              <a:t>refused</a:t>
            </a:r>
            <a:r>
              <a:rPr lang="nl-NL" sz="2000" dirty="0"/>
              <a:t> </a:t>
            </a:r>
            <a:r>
              <a:rPr lang="nl-NL" sz="2000" dirty="0" err="1"/>
              <a:t>after</a:t>
            </a:r>
            <a:r>
              <a:rPr lang="nl-NL" sz="2000" dirty="0"/>
              <a:t> re-examination </a:t>
            </a:r>
            <a:r>
              <a:rPr lang="nl-NL" sz="2000" dirty="0" err="1"/>
              <a:t>by</a:t>
            </a:r>
            <a:r>
              <a:rPr lang="nl-NL" sz="2000" dirty="0"/>
              <a:t> EMA</a:t>
            </a:r>
          </a:p>
          <a:p>
            <a:pPr marL="812800" lvl="5" indent="-368300">
              <a:buClrTx/>
              <a:buFont typeface="Courier New" panose="02070309020205020404" pitchFamily="49" charset="0"/>
              <a:buChar char="o"/>
            </a:pPr>
            <a:r>
              <a:rPr lang="en-US" sz="2000" dirty="0"/>
              <a:t>Reasons for refusal</a:t>
            </a:r>
          </a:p>
          <a:p>
            <a:pPr marL="1168400" lvl="6" indent="-355600">
              <a:buFont typeface="Calibri" panose="020F0502020204030204" pitchFamily="34" charset="0"/>
              <a:buChar char="⁻"/>
            </a:pPr>
            <a:r>
              <a:rPr lang="en-US" sz="2000" dirty="0"/>
              <a:t>8 vs 4 patients</a:t>
            </a:r>
          </a:p>
          <a:p>
            <a:pPr marL="1168400" lvl="6" indent="-355600">
              <a:buFont typeface="Calibri" panose="020F0502020204030204" pitchFamily="34" charset="0"/>
              <a:buChar char="⁻"/>
            </a:pPr>
            <a:r>
              <a:rPr lang="en-US" sz="2000" dirty="0"/>
              <a:t>Very limited efficacy data and limited controlled period</a:t>
            </a:r>
          </a:p>
          <a:p>
            <a:pPr marL="1168400" lvl="6" indent="-355600">
              <a:buFont typeface="Calibri" panose="020F0502020204030204" pitchFamily="34" charset="0"/>
              <a:buChar char="⁻"/>
            </a:pPr>
            <a:r>
              <a:rPr lang="en-US" sz="2000" dirty="0"/>
              <a:t>Efficacy data not convincing – translation into clinical effect</a:t>
            </a:r>
          </a:p>
          <a:p>
            <a:pPr marL="1168400" lvl="6" indent="-355600">
              <a:buFont typeface="Calibri" panose="020F0502020204030204" pitchFamily="34" charset="0"/>
              <a:buChar char="⁻"/>
            </a:pPr>
            <a:r>
              <a:rPr lang="en-US" sz="2000" dirty="0"/>
              <a:t>Methodological limitations</a:t>
            </a:r>
          </a:p>
          <a:p>
            <a:pPr marL="1168400" lvl="6" indent="-355600">
              <a:buFont typeface="Calibri" panose="020F0502020204030204" pitchFamily="34" charset="0"/>
              <a:buChar char="⁻"/>
            </a:pPr>
            <a:r>
              <a:rPr lang="nl-NL" sz="2000" dirty="0" err="1"/>
              <a:t>Very</a:t>
            </a:r>
            <a:r>
              <a:rPr lang="nl-NL" sz="2000" dirty="0"/>
              <a:t> </a:t>
            </a:r>
            <a:r>
              <a:rPr lang="nl-NL" sz="2000" dirty="0" err="1"/>
              <a:t>limited</a:t>
            </a:r>
            <a:r>
              <a:rPr lang="nl-NL" sz="2000" dirty="0"/>
              <a:t> </a:t>
            </a:r>
            <a:r>
              <a:rPr lang="nl-NL" sz="2000" dirty="0" err="1"/>
              <a:t>safety</a:t>
            </a:r>
            <a:r>
              <a:rPr lang="nl-NL" sz="2000" dirty="0"/>
              <a:t> data</a:t>
            </a:r>
          </a:p>
          <a:p>
            <a:pPr marL="1168400" lvl="6" indent="-355600">
              <a:buFont typeface="Calibri" panose="020F0502020204030204" pitchFamily="34" charset="0"/>
              <a:buChar char="⁻"/>
            </a:pPr>
            <a:r>
              <a:rPr lang="en-US" sz="2000" dirty="0"/>
              <a:t>Assessment of long term safety impossible</a:t>
            </a:r>
          </a:p>
          <a:p>
            <a:pPr marL="1168400" lvl="6" indent="-355600">
              <a:buFont typeface="Calibri" panose="020F0502020204030204" pitchFamily="34" charset="0"/>
              <a:buChar char="⁻"/>
            </a:pPr>
            <a:r>
              <a:rPr lang="en-US" sz="2000" dirty="0"/>
              <a:t>Liver (elevated enzymes) and renal disorders (proteinuria) already observed</a:t>
            </a:r>
            <a:endParaRPr lang="nl-NL" sz="2000" dirty="0"/>
          </a:p>
          <a:p>
            <a:pPr marL="720000" lvl="5" indent="-342900">
              <a:buFont typeface="System Font Regular"/>
              <a:buChar char="-"/>
            </a:pPr>
            <a:endParaRPr lang="en-GB" sz="2000" dirty="0"/>
          </a:p>
          <a:p>
            <a:pPr marL="377100" lvl="5" indent="0">
              <a:buNone/>
            </a:pPr>
            <a:endParaRPr lang="en-GB" sz="2000" dirty="0"/>
          </a:p>
          <a:p>
            <a:r>
              <a:rPr lang="en-GB" dirty="0"/>
              <a:t>	</a:t>
            </a:r>
            <a:endParaRPr lang="nl-NL" dirty="0"/>
          </a:p>
        </p:txBody>
      </p:sp>
    </p:spTree>
    <p:extLst>
      <p:ext uri="{BB962C8B-B14F-4D97-AF65-F5344CB8AC3E}">
        <p14:creationId xmlns:p14="http://schemas.microsoft.com/office/powerpoint/2010/main" val="345927978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jdelijke aanduiding voor dianummer 4">
            <a:extLst>
              <a:ext uri="{FF2B5EF4-FFF2-40B4-BE49-F238E27FC236}">
                <a16:creationId xmlns:a16="http://schemas.microsoft.com/office/drawing/2014/main" id="{40353ED8-A582-4FC6-9C94-89325FAF5B4C}"/>
              </a:ext>
            </a:extLst>
          </p:cNvPr>
          <p:cNvSpPr>
            <a:spLocks noGrp="1"/>
          </p:cNvSpPr>
          <p:nvPr>
            <p:ph type="sldNum" sz="quarter" idx="4"/>
          </p:nvPr>
        </p:nvSpPr>
        <p:spPr/>
        <p:txBody>
          <a:bodyPr/>
          <a:lstStyle/>
          <a:p>
            <a:fld id="{A723241F-5B6B-4100-BE5A-F21894325AA6}" type="slidenum">
              <a:rPr lang="nl-NL" smtClean="0"/>
              <a:pPr/>
              <a:t>126</a:t>
            </a:fld>
            <a:endParaRPr lang="nl-NL" dirty="0"/>
          </a:p>
        </p:txBody>
      </p:sp>
      <p:sp>
        <p:nvSpPr>
          <p:cNvPr id="13" name="TextBox 3">
            <a:extLst>
              <a:ext uri="{FF2B5EF4-FFF2-40B4-BE49-F238E27FC236}">
                <a16:creationId xmlns:a16="http://schemas.microsoft.com/office/drawing/2014/main" id="{2485D5C8-32B5-4FED-B1E7-557E9DE4F76F}"/>
              </a:ext>
            </a:extLst>
          </p:cNvPr>
          <p:cNvSpPr txBox="1"/>
          <p:nvPr/>
        </p:nvSpPr>
        <p:spPr>
          <a:xfrm>
            <a:off x="345600" y="427393"/>
            <a:ext cx="11155907" cy="451406"/>
          </a:xfrm>
          <a:prstGeom prst="rect">
            <a:avLst/>
          </a:prstGeom>
          <a:noFill/>
        </p:spPr>
        <p:txBody>
          <a:bodyPr wrap="square" rtlCol="0" anchor="ctr" anchorCtr="0">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nSpc>
                <a:spcPts val="2800"/>
              </a:lnSpc>
              <a:spcAft>
                <a:spcPts val="800"/>
              </a:spcAft>
            </a:pPr>
            <a:r>
              <a:rPr lang="en-US" sz="2800" b="1" dirty="0">
                <a:solidFill>
                  <a:schemeClr val="bg1"/>
                </a:solidFill>
                <a:latin typeface="Verdana" panose="020B0604030504040204" pitchFamily="34" charset="0"/>
                <a:ea typeface="Verdana" panose="020B0604030504040204" pitchFamily="34" charset="0"/>
              </a:rPr>
              <a:t>Generally (known) safety aspects of AONs</a:t>
            </a:r>
          </a:p>
        </p:txBody>
      </p:sp>
      <p:sp>
        <p:nvSpPr>
          <p:cNvPr id="14" name="Tijdelijke aanduiding voor inhoud 2">
            <a:extLst>
              <a:ext uri="{FF2B5EF4-FFF2-40B4-BE49-F238E27FC236}">
                <a16:creationId xmlns:a16="http://schemas.microsoft.com/office/drawing/2014/main" id="{D26ACD0B-06A8-4040-AD97-80DAAE5345C3}"/>
              </a:ext>
            </a:extLst>
          </p:cNvPr>
          <p:cNvSpPr txBox="1">
            <a:spLocks/>
          </p:cNvSpPr>
          <p:nvPr/>
        </p:nvSpPr>
        <p:spPr>
          <a:xfrm>
            <a:off x="767625" y="1731101"/>
            <a:ext cx="8726895" cy="4336868"/>
          </a:xfrm>
          <a:prstGeom prst="rect">
            <a:avLst/>
          </a:prstGeom>
        </p:spPr>
        <p:txBody>
          <a:bodyPr vert="horz" lIns="0" tIns="0" rIns="0" bIns="0" rtlCol="0">
            <a:noAutofit/>
          </a:bodyPr>
          <a:lstStyle>
            <a:lvl1pPr marL="0" indent="0" algn="l" defTabSz="914400" rtl="0" eaLnBrk="1" latinLnBrk="0" hangingPunct="1">
              <a:lnSpc>
                <a:spcPts val="2900"/>
              </a:lnSpc>
              <a:spcBef>
                <a:spcPts val="0"/>
              </a:spcBef>
              <a:buFontTx/>
              <a:buNone/>
              <a:defRPr sz="2100" kern="1200" baseline="0">
                <a:solidFill>
                  <a:srgbClr val="000000"/>
                </a:solidFill>
                <a:latin typeface="+mn-lt"/>
                <a:ea typeface="+mn-ea"/>
                <a:cs typeface="+mn-cs"/>
              </a:defRPr>
            </a:lvl1pPr>
            <a:lvl2pPr marL="0" indent="0" algn="l" defTabSz="914400" rtl="0" eaLnBrk="1" latinLnBrk="0" hangingPunct="1">
              <a:lnSpc>
                <a:spcPts val="2900"/>
              </a:lnSpc>
              <a:spcBef>
                <a:spcPts val="0"/>
              </a:spcBef>
              <a:buFontTx/>
              <a:buNone/>
              <a:defRPr sz="2100" kern="1200" baseline="0">
                <a:solidFill>
                  <a:srgbClr val="F07D00"/>
                </a:solidFill>
                <a:latin typeface="+mn-lt"/>
                <a:ea typeface="+mn-ea"/>
                <a:cs typeface="+mn-cs"/>
              </a:defRPr>
            </a:lvl2pPr>
            <a:lvl3pPr marL="0" indent="0" algn="l" defTabSz="914400" rtl="0" eaLnBrk="1" latinLnBrk="0" hangingPunct="1">
              <a:lnSpc>
                <a:spcPts val="2900"/>
              </a:lnSpc>
              <a:spcBef>
                <a:spcPts val="0"/>
              </a:spcBef>
              <a:buFontTx/>
              <a:buNone/>
              <a:defRPr sz="2100" b="1" kern="1200" baseline="0">
                <a:solidFill>
                  <a:srgbClr val="144196"/>
                </a:solidFill>
                <a:latin typeface="+mn-lt"/>
                <a:ea typeface="+mn-ea"/>
                <a:cs typeface="+mn-cs"/>
              </a:defRPr>
            </a:lvl3pPr>
            <a:lvl4pPr marL="216000" indent="-216000" algn="l" defTabSz="914400" rtl="0" eaLnBrk="1" latinLnBrk="0" hangingPunct="1">
              <a:lnSpc>
                <a:spcPts val="2900"/>
              </a:lnSpc>
              <a:spcBef>
                <a:spcPts val="0"/>
              </a:spcBef>
              <a:buFont typeface="Arial" panose="020B0604020202020204" pitchFamily="34" charset="0"/>
              <a:buChar char="•"/>
              <a:defRPr sz="2100" kern="1200" baseline="0">
                <a:solidFill>
                  <a:schemeClr val="tx1"/>
                </a:solidFill>
                <a:latin typeface="+mn-lt"/>
                <a:ea typeface="+mn-ea"/>
                <a:cs typeface="+mn-cs"/>
              </a:defRPr>
            </a:lvl4pPr>
            <a:lvl5pPr marL="432000" indent="-216000" algn="l" defTabSz="914400" rtl="0" eaLnBrk="1" latinLnBrk="0" hangingPunct="1">
              <a:lnSpc>
                <a:spcPts val="2900"/>
              </a:lnSpc>
              <a:spcBef>
                <a:spcPts val="0"/>
              </a:spcBef>
              <a:buClr>
                <a:srgbClr val="F07D00"/>
              </a:buClr>
              <a:buFont typeface="Arial" panose="020B0604020202020204" pitchFamily="34" charset="0"/>
              <a:buChar char="•"/>
              <a:defRPr sz="2100" kern="1200" baseline="0">
                <a:solidFill>
                  <a:schemeClr val="tx1"/>
                </a:solidFill>
                <a:latin typeface="+mn-lt"/>
                <a:ea typeface="+mn-ea"/>
                <a:cs typeface="+mn-cs"/>
              </a:defRPr>
            </a:lvl5pPr>
            <a:lvl6pPr marL="648000" indent="-216000" algn="l" defTabSz="914400" rtl="0" eaLnBrk="1" latinLnBrk="0" hangingPunct="1">
              <a:lnSpc>
                <a:spcPts val="2900"/>
              </a:lnSpc>
              <a:spcBef>
                <a:spcPts val="0"/>
              </a:spcBef>
              <a:buClr>
                <a:srgbClr val="C3BEB9"/>
              </a:buClr>
              <a:buFont typeface="Arial" panose="020B0604020202020204" pitchFamily="34" charset="0"/>
              <a:buChar char="•"/>
              <a:defRPr sz="2100" kern="1200" baseline="0">
                <a:solidFill>
                  <a:schemeClr val="tx1"/>
                </a:solidFill>
                <a:latin typeface="+mn-lt"/>
                <a:ea typeface="+mn-ea"/>
                <a:cs typeface="+mn-cs"/>
              </a:defRPr>
            </a:lvl6pPr>
            <a:lvl7pPr marL="864000" indent="-216000" algn="l" defTabSz="914400" rtl="0" eaLnBrk="1" latinLnBrk="0" hangingPunct="1">
              <a:lnSpc>
                <a:spcPts val="2900"/>
              </a:lnSpc>
              <a:spcBef>
                <a:spcPts val="0"/>
              </a:spcBef>
              <a:buFont typeface="Calibri" panose="020F0502020204030204" pitchFamily="34" charset="0"/>
              <a:buChar char="-"/>
              <a:defRPr sz="2100" kern="1200" baseline="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GB" sz="2000" dirty="0"/>
              <a:t>Chemical modification likely to play a role in (common) side effects</a:t>
            </a:r>
          </a:p>
          <a:p>
            <a:pPr marL="812800" lvl="5" indent="-368300">
              <a:buClrTx/>
              <a:buFont typeface="Courier New" panose="02070309020205020404" pitchFamily="49" charset="0"/>
              <a:buChar char="o"/>
            </a:pPr>
            <a:r>
              <a:rPr lang="en-GB" sz="2000" dirty="0"/>
              <a:t>Injection site reactions</a:t>
            </a:r>
          </a:p>
          <a:p>
            <a:pPr marL="812800" lvl="5" indent="-368300">
              <a:buClrTx/>
              <a:buFont typeface="Courier New" panose="02070309020205020404" pitchFamily="49" charset="0"/>
              <a:buChar char="o"/>
            </a:pPr>
            <a:r>
              <a:rPr lang="en-GB" sz="2000" dirty="0"/>
              <a:t>Thrombocytopenia</a:t>
            </a:r>
          </a:p>
          <a:p>
            <a:pPr marL="812800" lvl="5" indent="-368300">
              <a:buClrTx/>
              <a:buFont typeface="Courier New" panose="02070309020205020404" pitchFamily="49" charset="0"/>
              <a:buChar char="o"/>
            </a:pPr>
            <a:r>
              <a:rPr lang="en-GB" sz="2000" dirty="0"/>
              <a:t>Flu-like symptoms</a:t>
            </a:r>
          </a:p>
          <a:p>
            <a:pPr marL="812800" lvl="5" indent="-368300">
              <a:buClrTx/>
              <a:buFont typeface="Courier New" panose="02070309020205020404" pitchFamily="49" charset="0"/>
              <a:buChar char="o"/>
            </a:pPr>
            <a:r>
              <a:rPr lang="en-GB" sz="2000" dirty="0"/>
              <a:t>ADA formation</a:t>
            </a:r>
          </a:p>
          <a:p>
            <a:pPr marL="812800" lvl="5" indent="-368300">
              <a:buClrTx/>
              <a:buFont typeface="Courier New" panose="02070309020205020404" pitchFamily="49" charset="0"/>
              <a:buChar char="o"/>
            </a:pPr>
            <a:r>
              <a:rPr lang="en-GB" sz="2000" dirty="0"/>
              <a:t>Hepatic toxicity</a:t>
            </a:r>
          </a:p>
          <a:p>
            <a:pPr marL="812800" lvl="5" indent="-368300">
              <a:buClrTx/>
              <a:buFont typeface="Courier New" panose="02070309020205020404" pitchFamily="49" charset="0"/>
              <a:buChar char="o"/>
            </a:pPr>
            <a:r>
              <a:rPr lang="en-GB" sz="2000" dirty="0"/>
              <a:t>Renal toxicity</a:t>
            </a:r>
          </a:p>
          <a:p>
            <a:pPr marL="720000" lvl="5" indent="-342900">
              <a:buFont typeface="System Font Regular"/>
              <a:buChar char="-"/>
            </a:pPr>
            <a:endParaRPr lang="en-GB" sz="2000" dirty="0"/>
          </a:p>
          <a:p>
            <a:pPr marL="720000" lvl="5" indent="-342900">
              <a:buFont typeface="System Font Regular"/>
              <a:buChar char="-"/>
            </a:pPr>
            <a:endParaRPr lang="en-GB" sz="2000" dirty="0"/>
          </a:p>
          <a:p>
            <a:pPr marL="377100" lvl="5" indent="0">
              <a:buFont typeface="Arial" panose="020B0604020202020204" pitchFamily="34" charset="0"/>
              <a:buNone/>
            </a:pPr>
            <a:endParaRPr lang="en-GB" sz="2000" dirty="0"/>
          </a:p>
          <a:p>
            <a:pPr marL="720000" lvl="5" indent="-342900">
              <a:buFont typeface="System Font Regular"/>
              <a:buChar char="-"/>
            </a:pPr>
            <a:endParaRPr lang="nl-NL" dirty="0"/>
          </a:p>
          <a:p>
            <a:pPr marL="720000" lvl="5" indent="-342900">
              <a:buFont typeface="System Font Regular"/>
              <a:buChar char="-"/>
            </a:pPr>
            <a:endParaRPr lang="en-GB" sz="2000" dirty="0"/>
          </a:p>
          <a:p>
            <a:pPr marL="720000" lvl="5" indent="-342900">
              <a:buFont typeface="System Font Regular"/>
              <a:buChar char="-"/>
            </a:pPr>
            <a:endParaRPr lang="en-GB" sz="2000" dirty="0"/>
          </a:p>
          <a:p>
            <a:r>
              <a:rPr lang="en-GB" dirty="0"/>
              <a:t>	</a:t>
            </a:r>
            <a:endParaRPr lang="nl-NL" dirty="0"/>
          </a:p>
        </p:txBody>
      </p:sp>
    </p:spTree>
    <p:extLst>
      <p:ext uri="{BB962C8B-B14F-4D97-AF65-F5344CB8AC3E}">
        <p14:creationId xmlns:p14="http://schemas.microsoft.com/office/powerpoint/2010/main" val="274662516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3">
            <a:extLst>
              <a:ext uri="{FF2B5EF4-FFF2-40B4-BE49-F238E27FC236}">
                <a16:creationId xmlns:a16="http://schemas.microsoft.com/office/drawing/2014/main" id="{5AF719D3-5764-4CAD-8010-33AFCC2A8A47}"/>
              </a:ext>
            </a:extLst>
          </p:cNvPr>
          <p:cNvSpPr txBox="1"/>
          <p:nvPr/>
        </p:nvSpPr>
        <p:spPr>
          <a:xfrm>
            <a:off x="345600" y="427393"/>
            <a:ext cx="11155907" cy="451406"/>
          </a:xfrm>
          <a:prstGeom prst="rect">
            <a:avLst/>
          </a:prstGeom>
          <a:noFill/>
        </p:spPr>
        <p:txBody>
          <a:bodyPr wrap="square" rtlCol="0" anchor="ctr" anchorCtr="0">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nSpc>
                <a:spcPts val="2800"/>
              </a:lnSpc>
              <a:spcAft>
                <a:spcPts val="800"/>
              </a:spcAft>
            </a:pPr>
            <a:r>
              <a:rPr lang="en-US" sz="2800" b="1" dirty="0">
                <a:solidFill>
                  <a:schemeClr val="bg1"/>
                </a:solidFill>
                <a:latin typeface="Verdana" panose="020B0604030504040204" pitchFamily="34" charset="0"/>
                <a:ea typeface="Verdana" panose="020B0604030504040204" pitchFamily="34" charset="0"/>
              </a:rPr>
              <a:t>EMA’s early development advice service</a:t>
            </a:r>
          </a:p>
        </p:txBody>
      </p:sp>
      <p:pic>
        <p:nvPicPr>
          <p:cNvPr id="8" name="Afbeelding 7">
            <a:extLst>
              <a:ext uri="{FF2B5EF4-FFF2-40B4-BE49-F238E27FC236}">
                <a16:creationId xmlns:a16="http://schemas.microsoft.com/office/drawing/2014/main" id="{D6D53ED9-1BDA-4EEB-A74E-709D8BF7E73C}"/>
              </a:ext>
            </a:extLst>
          </p:cNvPr>
          <p:cNvPicPr>
            <a:picLocks noChangeAspect="1"/>
          </p:cNvPicPr>
          <p:nvPr/>
        </p:nvPicPr>
        <p:blipFill>
          <a:blip r:embed="rId3"/>
          <a:stretch>
            <a:fillRect/>
          </a:stretch>
        </p:blipFill>
        <p:spPr>
          <a:xfrm>
            <a:off x="20334" y="1778000"/>
            <a:ext cx="12158841" cy="4775200"/>
          </a:xfrm>
          <a:prstGeom prst="rect">
            <a:avLst/>
          </a:prstGeom>
        </p:spPr>
      </p:pic>
      <p:sp>
        <p:nvSpPr>
          <p:cNvPr id="9" name="Tijdelijke aanduiding voor dianummer 2">
            <a:extLst>
              <a:ext uri="{FF2B5EF4-FFF2-40B4-BE49-F238E27FC236}">
                <a16:creationId xmlns:a16="http://schemas.microsoft.com/office/drawing/2014/main" id="{472D870F-821D-44B5-B0E7-891D9B2E4B63}"/>
              </a:ext>
            </a:extLst>
          </p:cNvPr>
          <p:cNvSpPr>
            <a:spLocks noGrp="1"/>
          </p:cNvSpPr>
          <p:nvPr>
            <p:ph type="sldNum" sz="quarter" idx="11"/>
          </p:nvPr>
        </p:nvSpPr>
        <p:spPr>
          <a:xfrm>
            <a:off x="478800" y="6516000"/>
            <a:ext cx="360000" cy="216000"/>
          </a:xfrm>
          <a:prstGeom prst="rect">
            <a:avLst/>
          </a:prstGeom>
        </p:spPr>
        <p:txBody>
          <a:bodyPr vert="horz" lIns="0" tIns="0" rIns="0" bIns="0" rtlCol="0" anchor="t" anchorCtr="0"/>
          <a:lstStyle>
            <a:defPPr>
              <a:defRPr lang="nl-NL"/>
            </a:defPPr>
            <a:lvl1pPr marL="0" algn="l" defTabSz="914400" rtl="0" eaLnBrk="1" latinLnBrk="0" hangingPunct="1">
              <a:defRPr sz="1600" kern="1200" baseline="0">
                <a:solidFill>
                  <a:srgbClr val="00000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18429A8-9DCE-C547-B02D-6400EBC42CD9}" type="slidenum">
              <a:rPr lang="en-GB" altLang="en-US" smtClean="0"/>
              <a:pPr/>
              <a:t>127</a:t>
            </a:fld>
            <a:endParaRPr lang="en-GB" altLang="en-US" dirty="0"/>
          </a:p>
        </p:txBody>
      </p:sp>
    </p:spTree>
    <p:extLst>
      <p:ext uri="{BB962C8B-B14F-4D97-AF65-F5344CB8AC3E}">
        <p14:creationId xmlns:p14="http://schemas.microsoft.com/office/powerpoint/2010/main" val="1971242599"/>
      </p:ext>
    </p:extLst>
  </p:cSld>
  <p:clrMapOvr>
    <a:masterClrMapping/>
  </p:clrMapOvr>
  <p:transition>
    <p:fade/>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281E41C-5BEB-4824-AC16-470FFF8EB029}"/>
              </a:ext>
            </a:extLst>
          </p:cNvPr>
          <p:cNvSpPr txBox="1"/>
          <p:nvPr/>
        </p:nvSpPr>
        <p:spPr>
          <a:xfrm>
            <a:off x="345600" y="427393"/>
            <a:ext cx="11155907" cy="451406"/>
          </a:xfrm>
          <a:prstGeom prst="rect">
            <a:avLst/>
          </a:prstGeom>
          <a:noFill/>
        </p:spPr>
        <p:txBody>
          <a:bodyPr wrap="square" rtlCol="0" anchor="ctr" anchorCtr="0">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nSpc>
                <a:spcPts val="2800"/>
              </a:lnSpc>
              <a:spcAft>
                <a:spcPts val="800"/>
              </a:spcAft>
            </a:pPr>
            <a:r>
              <a:rPr lang="en-US" sz="2800" b="1" dirty="0">
                <a:solidFill>
                  <a:schemeClr val="bg1"/>
                </a:solidFill>
                <a:latin typeface="Verdana" panose="020B0604030504040204" pitchFamily="34" charset="0"/>
                <a:ea typeface="Verdana" panose="020B0604030504040204" pitchFamily="34" charset="0"/>
              </a:rPr>
              <a:t>National Scientific Advice</a:t>
            </a:r>
          </a:p>
        </p:txBody>
      </p:sp>
      <p:sp>
        <p:nvSpPr>
          <p:cNvPr id="5" name="Rechthoek 4">
            <a:extLst>
              <a:ext uri="{FF2B5EF4-FFF2-40B4-BE49-F238E27FC236}">
                <a16:creationId xmlns:a16="http://schemas.microsoft.com/office/drawing/2014/main" id="{91810EA2-32C1-4BAA-B652-9B37991A1323}"/>
              </a:ext>
            </a:extLst>
          </p:cNvPr>
          <p:cNvSpPr/>
          <p:nvPr/>
        </p:nvSpPr>
        <p:spPr>
          <a:xfrm>
            <a:off x="541867" y="1747770"/>
            <a:ext cx="10668000" cy="3539430"/>
          </a:xfrm>
          <a:prstGeom prst="rect">
            <a:avLst/>
          </a:prstGeom>
        </p:spPr>
        <p:txBody>
          <a:bodyPr wrap="square">
            <a:spAutoFit/>
          </a:bodyPr>
          <a:lstStyle/>
          <a:p>
            <a:endParaRPr lang="nl-NL" sz="2400" dirty="0">
              <a:solidFill>
                <a:srgbClr val="000000"/>
              </a:solidFill>
              <a:latin typeface="Calibri" panose="020F0502020204030204" pitchFamily="34" charset="0"/>
            </a:endParaRPr>
          </a:p>
          <a:p>
            <a:pPr marL="355600" indent="-355600">
              <a:buFont typeface="Arial" panose="020B0604020202020204" pitchFamily="34" charset="0"/>
              <a:buChar char="•"/>
            </a:pPr>
            <a:r>
              <a:rPr lang="en-US" sz="2000" dirty="0">
                <a:solidFill>
                  <a:srgbClr val="000000"/>
                </a:solidFill>
                <a:latin typeface="Calibri" panose="020F0502020204030204" pitchFamily="34" charset="0"/>
              </a:rPr>
              <a:t>National advice is an important first contact point, and can be a first step for subsequently asking for advice on a European level.</a:t>
            </a:r>
          </a:p>
          <a:p>
            <a:pPr marL="285750" indent="-285750">
              <a:buFont typeface="Arial" panose="020B0604020202020204" pitchFamily="34" charset="0"/>
              <a:buChar char="•"/>
            </a:pPr>
            <a:endParaRPr lang="en-US" sz="2000" dirty="0">
              <a:solidFill>
                <a:srgbClr val="000000"/>
              </a:solidFill>
              <a:latin typeface="Calibri" panose="020F0502020204030204" pitchFamily="34" charset="0"/>
            </a:endParaRPr>
          </a:p>
          <a:p>
            <a:pPr marL="355600" indent="-355600">
              <a:buFont typeface="Arial" panose="020B0604020202020204" pitchFamily="34" charset="0"/>
              <a:buChar char="•"/>
            </a:pPr>
            <a:r>
              <a:rPr lang="en-US" sz="2000" dirty="0">
                <a:solidFill>
                  <a:srgbClr val="000000"/>
                </a:solidFill>
                <a:latin typeface="Calibri" panose="020F0502020204030204" pitchFamily="34" charset="0"/>
              </a:rPr>
              <a:t>Advantage on national level, face-to-face meeting, whereas at a European level a selection is made for which scientific advices a discussion meeting is held.</a:t>
            </a:r>
          </a:p>
          <a:p>
            <a:pPr marL="285750" indent="-285750">
              <a:buFont typeface="Arial" panose="020B0604020202020204" pitchFamily="34" charset="0"/>
              <a:buChar char="•"/>
            </a:pPr>
            <a:endParaRPr lang="en-US" sz="2000" dirty="0">
              <a:solidFill>
                <a:srgbClr val="000000"/>
              </a:solidFill>
              <a:latin typeface="Calibri" panose="020F0502020204030204" pitchFamily="34" charset="0"/>
            </a:endParaRPr>
          </a:p>
          <a:p>
            <a:pPr marL="355600" indent="-355600">
              <a:buFont typeface="Arial" panose="020B0604020202020204" pitchFamily="34" charset="0"/>
              <a:buChar char="•"/>
            </a:pPr>
            <a:r>
              <a:rPr lang="en-US" sz="2000" dirty="0">
                <a:solidFill>
                  <a:srgbClr val="000000"/>
                </a:solidFill>
                <a:latin typeface="Calibri" panose="020F0502020204030204" pitchFamily="34" charset="0"/>
              </a:rPr>
              <a:t>Tailor-made Scientific Advice</a:t>
            </a:r>
            <a:endParaRPr lang="nl-NL" sz="2000" i="1" dirty="0">
              <a:solidFill>
                <a:srgbClr val="000000"/>
              </a:solidFill>
              <a:latin typeface="Calibri" panose="020F0502020204030204" pitchFamily="34" charset="0"/>
            </a:endParaRPr>
          </a:p>
          <a:p>
            <a:endParaRPr lang="en-US" sz="2000" dirty="0">
              <a:solidFill>
                <a:srgbClr val="000000"/>
              </a:solidFill>
              <a:latin typeface="Calibri" panose="020F0502020204030204" pitchFamily="34" charset="0"/>
            </a:endParaRPr>
          </a:p>
          <a:p>
            <a:pPr marL="342900" indent="-342900">
              <a:buFont typeface="Arial" panose="020B0604020202020204" pitchFamily="34" charset="0"/>
              <a:buChar char="•"/>
            </a:pPr>
            <a:r>
              <a:rPr lang="en-US" sz="2000" dirty="0">
                <a:solidFill>
                  <a:srgbClr val="000000"/>
                </a:solidFill>
                <a:latin typeface="Calibri" panose="020F0502020204030204" pitchFamily="34" charset="0"/>
                <a:hlinkClick r:id="rId3"/>
              </a:rPr>
              <a:t>https://www.cbg-meb.nl/onderwerpen/hv-wetenschappelijk-en-regulatoir-advies</a:t>
            </a:r>
            <a:endParaRPr lang="en-US" sz="2000" dirty="0">
              <a:solidFill>
                <a:srgbClr val="000000"/>
              </a:solidFill>
              <a:latin typeface="Calibri" panose="020F0502020204030204" pitchFamily="34" charset="0"/>
            </a:endParaRPr>
          </a:p>
          <a:p>
            <a:pPr marL="355600" indent="-355600"/>
            <a:r>
              <a:rPr lang="en-US" sz="2000" dirty="0">
                <a:solidFill>
                  <a:srgbClr val="000000"/>
                </a:solidFill>
                <a:latin typeface="Calibri" panose="020F0502020204030204" pitchFamily="34" charset="0"/>
              </a:rPr>
              <a:t>	nationalscientificadvice@cbg-meb.nl</a:t>
            </a:r>
          </a:p>
        </p:txBody>
      </p:sp>
      <p:sp>
        <p:nvSpPr>
          <p:cNvPr id="6" name="Tijdelijke aanduiding voor dianummer 2">
            <a:extLst>
              <a:ext uri="{FF2B5EF4-FFF2-40B4-BE49-F238E27FC236}">
                <a16:creationId xmlns:a16="http://schemas.microsoft.com/office/drawing/2014/main" id="{9F698C88-1035-4C2D-88DA-170CC4B9F9F6}"/>
              </a:ext>
            </a:extLst>
          </p:cNvPr>
          <p:cNvSpPr>
            <a:spLocks noGrp="1"/>
          </p:cNvSpPr>
          <p:nvPr>
            <p:ph type="sldNum" sz="quarter" idx="11"/>
          </p:nvPr>
        </p:nvSpPr>
        <p:spPr>
          <a:xfrm>
            <a:off x="478800" y="6516000"/>
            <a:ext cx="360000" cy="216000"/>
          </a:xfrm>
          <a:prstGeom prst="rect">
            <a:avLst/>
          </a:prstGeom>
        </p:spPr>
        <p:txBody>
          <a:bodyPr vert="horz" lIns="0" tIns="0" rIns="0" bIns="0" rtlCol="0" anchor="t" anchorCtr="0"/>
          <a:lstStyle>
            <a:defPPr>
              <a:defRPr lang="nl-NL"/>
            </a:defPPr>
            <a:lvl1pPr marL="0" algn="l" defTabSz="914400" rtl="0" eaLnBrk="1" latinLnBrk="0" hangingPunct="1">
              <a:defRPr sz="1600" kern="1200" baseline="0">
                <a:solidFill>
                  <a:srgbClr val="00000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18429A8-9DCE-C547-B02D-6400EBC42CD9}" type="slidenum">
              <a:rPr lang="en-GB" altLang="en-US" smtClean="0"/>
              <a:pPr/>
              <a:t>128</a:t>
            </a:fld>
            <a:endParaRPr lang="en-GB" altLang="en-US" dirty="0"/>
          </a:p>
        </p:txBody>
      </p:sp>
    </p:spTree>
    <p:extLst>
      <p:ext uri="{BB962C8B-B14F-4D97-AF65-F5344CB8AC3E}">
        <p14:creationId xmlns:p14="http://schemas.microsoft.com/office/powerpoint/2010/main" val="2489162106"/>
      </p:ext>
    </p:extLst>
  </p:cSld>
  <p:clrMapOvr>
    <a:masterClrMapping/>
  </p:clrMapOvr>
  <p:transition>
    <p:fade/>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dianummer 2">
            <a:extLst>
              <a:ext uri="{FF2B5EF4-FFF2-40B4-BE49-F238E27FC236}">
                <a16:creationId xmlns:a16="http://schemas.microsoft.com/office/drawing/2014/main" id="{6C1F762B-B54B-4C1D-86B1-009536B2A1A0}"/>
              </a:ext>
            </a:extLst>
          </p:cNvPr>
          <p:cNvSpPr>
            <a:spLocks noGrp="1"/>
          </p:cNvSpPr>
          <p:nvPr>
            <p:ph type="sldNum" sz="quarter" idx="11"/>
          </p:nvPr>
        </p:nvSpPr>
        <p:spPr>
          <a:xfrm>
            <a:off x="478800" y="6516000"/>
            <a:ext cx="360000" cy="216000"/>
          </a:xfrm>
          <a:prstGeom prst="rect">
            <a:avLst/>
          </a:prstGeom>
        </p:spPr>
        <p:txBody>
          <a:bodyPr vert="horz" lIns="0" tIns="0" rIns="0" bIns="0" rtlCol="0" anchor="t" anchorCtr="0"/>
          <a:lstStyle>
            <a:defPPr>
              <a:defRPr lang="nl-NL"/>
            </a:defPPr>
            <a:lvl1pPr marL="0" algn="l" defTabSz="914400" rtl="0" eaLnBrk="1" latinLnBrk="0" hangingPunct="1">
              <a:defRPr sz="1600" kern="1200" baseline="0">
                <a:solidFill>
                  <a:srgbClr val="00000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18429A8-9DCE-C547-B02D-6400EBC42CD9}" type="slidenum">
              <a:rPr lang="en-GB" altLang="en-US" smtClean="0"/>
              <a:pPr/>
              <a:t>129</a:t>
            </a:fld>
            <a:endParaRPr lang="en-GB" altLang="en-US"/>
          </a:p>
        </p:txBody>
      </p:sp>
      <p:sp>
        <p:nvSpPr>
          <p:cNvPr id="4" name="Rechthoek 3">
            <a:extLst>
              <a:ext uri="{FF2B5EF4-FFF2-40B4-BE49-F238E27FC236}">
                <a16:creationId xmlns:a16="http://schemas.microsoft.com/office/drawing/2014/main" id="{BB2EBAB9-F5DC-435A-B992-6CEF01DBCE02}"/>
              </a:ext>
            </a:extLst>
          </p:cNvPr>
          <p:cNvSpPr/>
          <p:nvPr/>
        </p:nvSpPr>
        <p:spPr>
          <a:xfrm>
            <a:off x="461867" y="1747664"/>
            <a:ext cx="11272933" cy="2677656"/>
          </a:xfrm>
          <a:prstGeom prst="rect">
            <a:avLst/>
          </a:prstGeom>
        </p:spPr>
        <p:txBody>
          <a:bodyPr wrap="square">
            <a:spAutoFit/>
          </a:bodyPr>
          <a:lstStyle/>
          <a:p>
            <a:endParaRPr lang="nl-NL" sz="2400" dirty="0">
              <a:solidFill>
                <a:srgbClr val="000000"/>
              </a:solidFill>
              <a:latin typeface="Calibri" panose="020F0502020204030204" pitchFamily="34" charset="0"/>
            </a:endParaRPr>
          </a:p>
          <a:p>
            <a:pPr marL="355600" indent="-355600">
              <a:buFont typeface="Arial" panose="020B0604020202020204" pitchFamily="34" charset="0"/>
              <a:buChar char="•"/>
            </a:pPr>
            <a:r>
              <a:rPr lang="en-US" sz="2000" dirty="0">
                <a:solidFill>
                  <a:srgbClr val="000000"/>
                </a:solidFill>
                <a:latin typeface="Calibri" panose="020F0502020204030204" pitchFamily="34" charset="0"/>
              </a:rPr>
              <a:t>Make use of the possibilities to go for Scientific Advice for academia. Make also use of other support offices at your university/center, such as Technology Transfer Offices.</a:t>
            </a:r>
          </a:p>
          <a:p>
            <a:endParaRPr lang="en-US" sz="2000" dirty="0">
              <a:solidFill>
                <a:srgbClr val="000000"/>
              </a:solidFill>
              <a:latin typeface="Calibri" panose="020F0502020204030204" pitchFamily="34" charset="0"/>
            </a:endParaRPr>
          </a:p>
          <a:p>
            <a:pPr marL="355600" indent="-355600">
              <a:buFont typeface="Arial" panose="020B0604020202020204" pitchFamily="34" charset="0"/>
              <a:buChar char="•"/>
            </a:pPr>
            <a:r>
              <a:rPr lang="en-US" sz="2000" dirty="0">
                <a:solidFill>
                  <a:srgbClr val="000000"/>
                </a:solidFill>
                <a:latin typeface="Calibri" panose="020F0502020204030204" pitchFamily="34" charset="0"/>
              </a:rPr>
              <a:t>Difference in “language”. Don’t let it stop you. It is important to have the dialogue.</a:t>
            </a:r>
          </a:p>
          <a:p>
            <a:pPr marL="285750" indent="-285750">
              <a:buFont typeface="Arial" panose="020B0604020202020204" pitchFamily="34" charset="0"/>
              <a:buChar char="•"/>
            </a:pPr>
            <a:endParaRPr lang="en-US" sz="2000" dirty="0">
              <a:solidFill>
                <a:srgbClr val="000000"/>
              </a:solidFill>
              <a:latin typeface="Calibri" panose="020F0502020204030204" pitchFamily="34" charset="0"/>
            </a:endParaRPr>
          </a:p>
          <a:p>
            <a:pPr marL="355600" indent="-355600">
              <a:buFont typeface="Arial" panose="020B0604020202020204" pitchFamily="34" charset="0"/>
              <a:buChar char="•"/>
            </a:pPr>
            <a:r>
              <a:rPr lang="en-US" sz="2000" dirty="0">
                <a:solidFill>
                  <a:srgbClr val="000000"/>
                </a:solidFill>
                <a:latin typeface="Calibri" panose="020F0502020204030204" pitchFamily="34" charset="0"/>
              </a:rPr>
              <a:t>Education is key to success.</a:t>
            </a:r>
          </a:p>
          <a:p>
            <a:endParaRPr lang="en-US" sz="2400" dirty="0">
              <a:solidFill>
                <a:srgbClr val="000000"/>
              </a:solidFill>
              <a:latin typeface="Calibri" panose="020F0502020204030204" pitchFamily="34" charset="0"/>
            </a:endParaRPr>
          </a:p>
        </p:txBody>
      </p:sp>
      <p:sp>
        <p:nvSpPr>
          <p:cNvPr id="5" name="TextBox 3">
            <a:extLst>
              <a:ext uri="{FF2B5EF4-FFF2-40B4-BE49-F238E27FC236}">
                <a16:creationId xmlns:a16="http://schemas.microsoft.com/office/drawing/2014/main" id="{7CF21F5F-8D72-4228-AF56-4BCEB64B6D85}"/>
              </a:ext>
            </a:extLst>
          </p:cNvPr>
          <p:cNvSpPr txBox="1"/>
          <p:nvPr/>
        </p:nvSpPr>
        <p:spPr>
          <a:xfrm>
            <a:off x="345600" y="427393"/>
            <a:ext cx="11155907" cy="451406"/>
          </a:xfrm>
          <a:prstGeom prst="rect">
            <a:avLst/>
          </a:prstGeom>
          <a:noFill/>
        </p:spPr>
        <p:txBody>
          <a:bodyPr wrap="square" rtlCol="0" anchor="ctr" anchorCtr="0">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nSpc>
                <a:spcPts val="2800"/>
              </a:lnSpc>
              <a:spcAft>
                <a:spcPts val="800"/>
              </a:spcAft>
            </a:pPr>
            <a:r>
              <a:rPr lang="en-US" sz="2800" b="1" dirty="0">
                <a:solidFill>
                  <a:schemeClr val="bg1"/>
                </a:solidFill>
                <a:latin typeface="Verdana" panose="020B0604030504040204" pitchFamily="34" charset="0"/>
                <a:ea typeface="Verdana" panose="020B0604030504040204" pitchFamily="34" charset="0"/>
              </a:rPr>
              <a:t>Last but not least…</a:t>
            </a:r>
          </a:p>
        </p:txBody>
      </p:sp>
    </p:spTree>
    <p:extLst>
      <p:ext uri="{BB962C8B-B14F-4D97-AF65-F5344CB8AC3E}">
        <p14:creationId xmlns:p14="http://schemas.microsoft.com/office/powerpoint/2010/main" val="2688087011"/>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6" name="Title 2"/>
          <p:cNvSpPr txBox="1">
            <a:spLocks noGrp="1"/>
          </p:cNvSpPr>
          <p:nvPr>
            <p:ph type="title"/>
          </p:nvPr>
        </p:nvSpPr>
        <p:spPr>
          <a:xfrm>
            <a:off x="838200" y="643311"/>
            <a:ext cx="10515600" cy="848412"/>
          </a:xfrm>
          <a:prstGeom prst="rect">
            <a:avLst/>
          </a:prstGeom>
        </p:spPr>
        <p:txBody>
          <a:bodyPr/>
          <a:lstStyle/>
          <a:p>
            <a:r>
              <a:t>PARTNERS</a:t>
            </a:r>
          </a:p>
        </p:txBody>
      </p:sp>
      <p:pic>
        <p:nvPicPr>
          <p:cNvPr id="647" name="object 2" descr="object 2"/>
          <p:cNvPicPr>
            <a:picLocks noChangeAspect="1"/>
          </p:cNvPicPr>
          <p:nvPr/>
        </p:nvPicPr>
        <p:blipFill>
          <a:blip r:embed="rId2"/>
          <a:stretch>
            <a:fillRect/>
          </a:stretch>
        </p:blipFill>
        <p:spPr>
          <a:xfrm>
            <a:off x="848093" y="2252459"/>
            <a:ext cx="914401" cy="457200"/>
          </a:xfrm>
          <a:prstGeom prst="rect">
            <a:avLst/>
          </a:prstGeom>
          <a:ln w="12700">
            <a:miter lim="400000"/>
          </a:ln>
        </p:spPr>
      </p:pic>
      <p:pic>
        <p:nvPicPr>
          <p:cNvPr id="648" name="object 3" descr="object 3"/>
          <p:cNvPicPr>
            <a:picLocks noChangeAspect="1"/>
          </p:cNvPicPr>
          <p:nvPr/>
        </p:nvPicPr>
        <p:blipFill>
          <a:blip r:embed="rId3"/>
          <a:stretch>
            <a:fillRect/>
          </a:stretch>
        </p:blipFill>
        <p:spPr>
          <a:xfrm>
            <a:off x="5843801" y="3663937"/>
            <a:ext cx="1767495" cy="605799"/>
          </a:xfrm>
          <a:prstGeom prst="rect">
            <a:avLst/>
          </a:prstGeom>
          <a:ln w="12700">
            <a:miter lim="400000"/>
          </a:ln>
        </p:spPr>
      </p:pic>
      <p:pic>
        <p:nvPicPr>
          <p:cNvPr id="649" name="object 10" descr="object 10"/>
          <p:cNvPicPr>
            <a:picLocks noChangeAspect="1"/>
          </p:cNvPicPr>
          <p:nvPr/>
        </p:nvPicPr>
        <p:blipFill>
          <a:blip r:embed="rId4"/>
          <a:stretch>
            <a:fillRect/>
          </a:stretch>
        </p:blipFill>
        <p:spPr>
          <a:xfrm>
            <a:off x="6700170" y="4398464"/>
            <a:ext cx="594361" cy="594360"/>
          </a:xfrm>
          <a:prstGeom prst="rect">
            <a:avLst/>
          </a:prstGeom>
          <a:ln w="12700">
            <a:miter lim="400000"/>
          </a:ln>
        </p:spPr>
      </p:pic>
      <p:pic>
        <p:nvPicPr>
          <p:cNvPr id="650" name="object 11" descr="object 11"/>
          <p:cNvPicPr>
            <a:picLocks noChangeAspect="1"/>
          </p:cNvPicPr>
          <p:nvPr/>
        </p:nvPicPr>
        <p:blipFill>
          <a:blip r:embed="rId5"/>
          <a:stretch>
            <a:fillRect/>
          </a:stretch>
        </p:blipFill>
        <p:spPr>
          <a:xfrm>
            <a:off x="5383657" y="2550958"/>
            <a:ext cx="577487" cy="640080"/>
          </a:xfrm>
          <a:prstGeom prst="rect">
            <a:avLst/>
          </a:prstGeom>
          <a:ln w="12700">
            <a:miter lim="400000"/>
          </a:ln>
        </p:spPr>
      </p:pic>
      <p:pic>
        <p:nvPicPr>
          <p:cNvPr id="651" name="object 12" descr="object 12"/>
          <p:cNvPicPr>
            <a:picLocks noChangeAspect="1"/>
          </p:cNvPicPr>
          <p:nvPr/>
        </p:nvPicPr>
        <p:blipFill>
          <a:blip r:embed="rId6"/>
          <a:stretch>
            <a:fillRect/>
          </a:stretch>
        </p:blipFill>
        <p:spPr>
          <a:xfrm>
            <a:off x="859744" y="4652357"/>
            <a:ext cx="637625" cy="348177"/>
          </a:xfrm>
          <a:prstGeom prst="rect">
            <a:avLst/>
          </a:prstGeom>
          <a:ln w="12700">
            <a:miter lim="400000"/>
          </a:ln>
        </p:spPr>
      </p:pic>
      <p:pic>
        <p:nvPicPr>
          <p:cNvPr id="652" name="object 14" descr="object 14"/>
          <p:cNvPicPr>
            <a:picLocks noChangeAspect="1"/>
          </p:cNvPicPr>
          <p:nvPr/>
        </p:nvPicPr>
        <p:blipFill>
          <a:blip r:embed="rId7"/>
          <a:stretch>
            <a:fillRect/>
          </a:stretch>
        </p:blipFill>
        <p:spPr>
          <a:xfrm>
            <a:off x="3438223" y="5441155"/>
            <a:ext cx="1048512" cy="231648"/>
          </a:xfrm>
          <a:prstGeom prst="rect">
            <a:avLst/>
          </a:prstGeom>
          <a:ln w="12700">
            <a:miter lim="400000"/>
          </a:ln>
        </p:spPr>
      </p:pic>
      <p:pic>
        <p:nvPicPr>
          <p:cNvPr id="653" name="object 15" descr="object 15"/>
          <p:cNvPicPr>
            <a:picLocks noChangeAspect="1"/>
          </p:cNvPicPr>
          <p:nvPr/>
        </p:nvPicPr>
        <p:blipFill>
          <a:blip r:embed="rId8"/>
          <a:stretch>
            <a:fillRect/>
          </a:stretch>
        </p:blipFill>
        <p:spPr>
          <a:xfrm>
            <a:off x="3263932" y="3164196"/>
            <a:ext cx="1067822" cy="228601"/>
          </a:xfrm>
          <a:prstGeom prst="rect">
            <a:avLst/>
          </a:prstGeom>
          <a:ln w="12700">
            <a:miter lim="400000"/>
          </a:ln>
        </p:spPr>
      </p:pic>
      <p:pic>
        <p:nvPicPr>
          <p:cNvPr id="654" name="object 16" descr="object 16"/>
          <p:cNvPicPr>
            <a:picLocks noChangeAspect="1"/>
          </p:cNvPicPr>
          <p:nvPr/>
        </p:nvPicPr>
        <p:blipFill>
          <a:blip r:embed="rId9"/>
          <a:stretch>
            <a:fillRect/>
          </a:stretch>
        </p:blipFill>
        <p:spPr>
          <a:xfrm>
            <a:off x="2074100" y="2367222"/>
            <a:ext cx="688625" cy="163176"/>
          </a:xfrm>
          <a:prstGeom prst="rect">
            <a:avLst/>
          </a:prstGeom>
          <a:ln w="12700">
            <a:miter lim="400000"/>
          </a:ln>
        </p:spPr>
      </p:pic>
      <p:pic>
        <p:nvPicPr>
          <p:cNvPr id="655" name="object 18" descr="object 18"/>
          <p:cNvPicPr>
            <a:picLocks noChangeAspect="1"/>
          </p:cNvPicPr>
          <p:nvPr/>
        </p:nvPicPr>
        <p:blipFill>
          <a:blip r:embed="rId10"/>
          <a:stretch>
            <a:fillRect/>
          </a:stretch>
        </p:blipFill>
        <p:spPr>
          <a:xfrm>
            <a:off x="739321" y="5020078"/>
            <a:ext cx="1027880" cy="270273"/>
          </a:xfrm>
          <a:prstGeom prst="rect">
            <a:avLst/>
          </a:prstGeom>
          <a:ln w="12700">
            <a:miter lim="400000"/>
          </a:ln>
        </p:spPr>
      </p:pic>
      <p:pic>
        <p:nvPicPr>
          <p:cNvPr id="656" name="object 19" descr="object 19"/>
          <p:cNvPicPr>
            <a:picLocks noChangeAspect="1"/>
          </p:cNvPicPr>
          <p:nvPr/>
        </p:nvPicPr>
        <p:blipFill>
          <a:blip r:embed="rId11"/>
          <a:stretch>
            <a:fillRect/>
          </a:stretch>
        </p:blipFill>
        <p:spPr>
          <a:xfrm>
            <a:off x="2015873" y="3150836"/>
            <a:ext cx="1029787" cy="274321"/>
          </a:xfrm>
          <a:prstGeom prst="rect">
            <a:avLst/>
          </a:prstGeom>
          <a:ln w="12700">
            <a:miter lim="400000"/>
          </a:ln>
        </p:spPr>
      </p:pic>
      <p:pic>
        <p:nvPicPr>
          <p:cNvPr id="657" name="object 21" descr="object 21"/>
          <p:cNvPicPr>
            <a:picLocks noChangeAspect="1"/>
          </p:cNvPicPr>
          <p:nvPr/>
        </p:nvPicPr>
        <p:blipFill>
          <a:blip r:embed="rId12"/>
          <a:stretch>
            <a:fillRect/>
          </a:stretch>
        </p:blipFill>
        <p:spPr>
          <a:xfrm>
            <a:off x="1886952" y="5359829"/>
            <a:ext cx="1190103" cy="334078"/>
          </a:xfrm>
          <a:prstGeom prst="rect">
            <a:avLst/>
          </a:prstGeom>
          <a:ln w="12700">
            <a:miter lim="400000"/>
          </a:ln>
        </p:spPr>
      </p:pic>
      <p:pic>
        <p:nvPicPr>
          <p:cNvPr id="658" name="object 22" descr="object 22"/>
          <p:cNvPicPr>
            <a:picLocks noChangeAspect="1"/>
          </p:cNvPicPr>
          <p:nvPr/>
        </p:nvPicPr>
        <p:blipFill>
          <a:blip r:embed="rId13"/>
          <a:stretch>
            <a:fillRect/>
          </a:stretch>
        </p:blipFill>
        <p:spPr>
          <a:xfrm>
            <a:off x="3270715" y="5049978"/>
            <a:ext cx="1383527" cy="310897"/>
          </a:xfrm>
          <a:prstGeom prst="rect">
            <a:avLst/>
          </a:prstGeom>
          <a:ln w="12700">
            <a:miter lim="400000"/>
          </a:ln>
        </p:spPr>
      </p:pic>
      <p:pic>
        <p:nvPicPr>
          <p:cNvPr id="659" name="object 24" descr="object 24"/>
          <p:cNvPicPr>
            <a:picLocks noChangeAspect="1"/>
          </p:cNvPicPr>
          <p:nvPr/>
        </p:nvPicPr>
        <p:blipFill>
          <a:blip r:embed="rId14"/>
          <a:stretch>
            <a:fillRect/>
          </a:stretch>
        </p:blipFill>
        <p:spPr>
          <a:xfrm>
            <a:off x="3379875" y="4672667"/>
            <a:ext cx="1045029" cy="307556"/>
          </a:xfrm>
          <a:prstGeom prst="rect">
            <a:avLst/>
          </a:prstGeom>
          <a:ln w="12700">
            <a:miter lim="400000"/>
          </a:ln>
        </p:spPr>
      </p:pic>
      <p:pic>
        <p:nvPicPr>
          <p:cNvPr id="660" name="object 25" descr="object 25"/>
          <p:cNvPicPr>
            <a:picLocks noChangeAspect="1"/>
          </p:cNvPicPr>
          <p:nvPr/>
        </p:nvPicPr>
        <p:blipFill>
          <a:blip r:embed="rId15"/>
          <a:stretch>
            <a:fillRect/>
          </a:stretch>
        </p:blipFill>
        <p:spPr>
          <a:xfrm>
            <a:off x="2067972" y="4294533"/>
            <a:ext cx="815639" cy="303648"/>
          </a:xfrm>
          <a:prstGeom prst="rect">
            <a:avLst/>
          </a:prstGeom>
          <a:ln w="12700">
            <a:miter lim="400000"/>
          </a:ln>
        </p:spPr>
      </p:pic>
      <p:pic>
        <p:nvPicPr>
          <p:cNvPr id="661" name="object 26" descr="object 26"/>
          <p:cNvPicPr>
            <a:picLocks noChangeAspect="1"/>
          </p:cNvPicPr>
          <p:nvPr/>
        </p:nvPicPr>
        <p:blipFill>
          <a:blip r:embed="rId16"/>
          <a:stretch>
            <a:fillRect/>
          </a:stretch>
        </p:blipFill>
        <p:spPr>
          <a:xfrm>
            <a:off x="854763" y="4354329"/>
            <a:ext cx="806683" cy="172631"/>
          </a:xfrm>
          <a:prstGeom prst="rect">
            <a:avLst/>
          </a:prstGeom>
          <a:ln w="12700">
            <a:miter lim="400000"/>
          </a:ln>
        </p:spPr>
      </p:pic>
      <p:pic>
        <p:nvPicPr>
          <p:cNvPr id="662" name="object 27" descr="object 27"/>
          <p:cNvPicPr>
            <a:picLocks noChangeAspect="1"/>
          </p:cNvPicPr>
          <p:nvPr/>
        </p:nvPicPr>
        <p:blipFill>
          <a:blip r:embed="rId17"/>
          <a:stretch>
            <a:fillRect/>
          </a:stretch>
        </p:blipFill>
        <p:spPr>
          <a:xfrm>
            <a:off x="869610" y="3544496"/>
            <a:ext cx="808921" cy="192522"/>
          </a:xfrm>
          <a:prstGeom prst="rect">
            <a:avLst/>
          </a:prstGeom>
          <a:ln w="12700">
            <a:miter lim="400000"/>
          </a:ln>
        </p:spPr>
      </p:pic>
      <p:pic>
        <p:nvPicPr>
          <p:cNvPr id="663" name="object 29" descr="object 29"/>
          <p:cNvPicPr>
            <a:picLocks noChangeAspect="1"/>
          </p:cNvPicPr>
          <p:nvPr/>
        </p:nvPicPr>
        <p:blipFill>
          <a:blip r:embed="rId18"/>
          <a:stretch>
            <a:fillRect/>
          </a:stretch>
        </p:blipFill>
        <p:spPr>
          <a:xfrm>
            <a:off x="1968257" y="3569577"/>
            <a:ext cx="1106425" cy="182881"/>
          </a:xfrm>
          <a:prstGeom prst="rect">
            <a:avLst/>
          </a:prstGeom>
          <a:ln w="12700">
            <a:miter lim="400000"/>
          </a:ln>
        </p:spPr>
      </p:pic>
      <p:pic>
        <p:nvPicPr>
          <p:cNvPr id="664" name="object 34" descr="object 34"/>
          <p:cNvPicPr>
            <a:picLocks noChangeAspect="1"/>
          </p:cNvPicPr>
          <p:nvPr/>
        </p:nvPicPr>
        <p:blipFill>
          <a:blip r:embed="rId19"/>
          <a:stretch>
            <a:fillRect/>
          </a:stretch>
        </p:blipFill>
        <p:spPr>
          <a:xfrm>
            <a:off x="4739218" y="4919562"/>
            <a:ext cx="1148765" cy="398363"/>
          </a:xfrm>
          <a:prstGeom prst="rect">
            <a:avLst/>
          </a:prstGeom>
          <a:ln w="12700">
            <a:miter lim="400000"/>
          </a:ln>
        </p:spPr>
      </p:pic>
      <p:pic>
        <p:nvPicPr>
          <p:cNvPr id="665" name="object 35" descr="object 35"/>
          <p:cNvPicPr>
            <a:picLocks noChangeAspect="1"/>
          </p:cNvPicPr>
          <p:nvPr/>
        </p:nvPicPr>
        <p:blipFill>
          <a:blip r:embed="rId20"/>
          <a:stretch>
            <a:fillRect/>
          </a:stretch>
        </p:blipFill>
        <p:spPr>
          <a:xfrm>
            <a:off x="6537091" y="1818807"/>
            <a:ext cx="1055439" cy="914401"/>
          </a:xfrm>
          <a:prstGeom prst="rect">
            <a:avLst/>
          </a:prstGeom>
          <a:ln w="12700">
            <a:miter lim="400000"/>
          </a:ln>
        </p:spPr>
      </p:pic>
      <p:pic>
        <p:nvPicPr>
          <p:cNvPr id="666" name="object 36" descr="object 36"/>
          <p:cNvPicPr>
            <a:picLocks noChangeAspect="1"/>
          </p:cNvPicPr>
          <p:nvPr/>
        </p:nvPicPr>
        <p:blipFill>
          <a:blip r:embed="rId21"/>
          <a:stretch>
            <a:fillRect/>
          </a:stretch>
        </p:blipFill>
        <p:spPr>
          <a:xfrm>
            <a:off x="8304665" y="3388409"/>
            <a:ext cx="1383793" cy="563880"/>
          </a:xfrm>
          <a:prstGeom prst="rect">
            <a:avLst/>
          </a:prstGeom>
          <a:ln w="12700">
            <a:miter lim="400000"/>
          </a:ln>
        </p:spPr>
      </p:pic>
      <p:sp>
        <p:nvSpPr>
          <p:cNvPr id="667" name="object 37"/>
          <p:cNvSpPr/>
          <p:nvPr/>
        </p:nvSpPr>
        <p:spPr>
          <a:xfrm>
            <a:off x="7611292" y="1830429"/>
            <a:ext cx="71285" cy="4754628"/>
          </a:xfrm>
          <a:prstGeom prst="line">
            <a:avLst/>
          </a:prstGeom>
          <a:ln w="19050">
            <a:solidFill>
              <a:srgbClr val="D9D9D9"/>
            </a:solidFill>
          </a:ln>
        </p:spPr>
        <p:txBody>
          <a:bodyPr lIns="45719" rIns="45719"/>
          <a:lstStyle/>
          <a:p>
            <a:pPr>
              <a:defRPr>
                <a:latin typeface="Arial"/>
                <a:ea typeface="Arial"/>
                <a:cs typeface="Arial"/>
                <a:sym typeface="Arial"/>
              </a:defRPr>
            </a:pPr>
            <a:endParaRPr/>
          </a:p>
        </p:txBody>
      </p:sp>
      <p:pic>
        <p:nvPicPr>
          <p:cNvPr id="668" name="object 38" descr="object 38"/>
          <p:cNvPicPr>
            <a:picLocks noChangeAspect="1"/>
          </p:cNvPicPr>
          <p:nvPr/>
        </p:nvPicPr>
        <p:blipFill>
          <a:blip r:embed="rId22"/>
          <a:stretch>
            <a:fillRect/>
          </a:stretch>
        </p:blipFill>
        <p:spPr>
          <a:xfrm>
            <a:off x="3313619" y="4331946"/>
            <a:ext cx="1163214" cy="217398"/>
          </a:xfrm>
          <a:prstGeom prst="rect">
            <a:avLst/>
          </a:prstGeom>
          <a:ln w="12700">
            <a:miter lim="400000"/>
          </a:ln>
        </p:spPr>
      </p:pic>
      <p:pic>
        <p:nvPicPr>
          <p:cNvPr id="669" name="object 39" descr="object 39"/>
          <p:cNvPicPr>
            <a:picLocks noChangeAspect="1"/>
          </p:cNvPicPr>
          <p:nvPr/>
        </p:nvPicPr>
        <p:blipFill>
          <a:blip r:embed="rId23"/>
          <a:stretch>
            <a:fillRect/>
          </a:stretch>
        </p:blipFill>
        <p:spPr>
          <a:xfrm>
            <a:off x="1999277" y="5066643"/>
            <a:ext cx="1028973" cy="246519"/>
          </a:xfrm>
          <a:prstGeom prst="rect">
            <a:avLst/>
          </a:prstGeom>
          <a:ln w="12700">
            <a:miter lim="400000"/>
          </a:ln>
        </p:spPr>
      </p:pic>
      <p:sp>
        <p:nvSpPr>
          <p:cNvPr id="670" name="object 40"/>
          <p:cNvSpPr/>
          <p:nvPr/>
        </p:nvSpPr>
        <p:spPr>
          <a:xfrm flipV="1">
            <a:off x="750897" y="4252653"/>
            <a:ext cx="3886206" cy="2"/>
          </a:xfrm>
          <a:prstGeom prst="line">
            <a:avLst/>
          </a:prstGeom>
          <a:ln w="19050">
            <a:solidFill>
              <a:srgbClr val="D9D9D9"/>
            </a:solidFill>
          </a:ln>
        </p:spPr>
        <p:txBody>
          <a:bodyPr lIns="45719" rIns="45719"/>
          <a:lstStyle/>
          <a:p>
            <a:pPr>
              <a:defRPr>
                <a:latin typeface="Arial"/>
                <a:ea typeface="Arial"/>
                <a:cs typeface="Arial"/>
                <a:sym typeface="Arial"/>
              </a:defRPr>
            </a:pPr>
            <a:endParaRPr/>
          </a:p>
        </p:txBody>
      </p:sp>
      <p:pic>
        <p:nvPicPr>
          <p:cNvPr id="671" name="object 41" descr="object 41"/>
          <p:cNvPicPr>
            <a:picLocks noChangeAspect="1"/>
          </p:cNvPicPr>
          <p:nvPr/>
        </p:nvPicPr>
        <p:blipFill>
          <a:blip r:embed="rId24"/>
          <a:stretch>
            <a:fillRect/>
          </a:stretch>
        </p:blipFill>
        <p:spPr>
          <a:xfrm>
            <a:off x="5897012" y="1977133"/>
            <a:ext cx="640080" cy="640080"/>
          </a:xfrm>
          <a:prstGeom prst="rect">
            <a:avLst/>
          </a:prstGeom>
          <a:ln w="12700">
            <a:miter lim="400000"/>
          </a:ln>
        </p:spPr>
      </p:pic>
      <p:sp>
        <p:nvSpPr>
          <p:cNvPr id="672" name="object 42"/>
          <p:cNvSpPr/>
          <p:nvPr/>
        </p:nvSpPr>
        <p:spPr>
          <a:xfrm flipH="1">
            <a:off x="4637274" y="1842352"/>
            <a:ext cx="1" cy="4379963"/>
          </a:xfrm>
          <a:prstGeom prst="line">
            <a:avLst/>
          </a:prstGeom>
          <a:ln w="19050">
            <a:solidFill>
              <a:srgbClr val="D9D9D9"/>
            </a:solidFill>
          </a:ln>
        </p:spPr>
        <p:txBody>
          <a:bodyPr lIns="45719" rIns="45719"/>
          <a:lstStyle/>
          <a:p>
            <a:pPr>
              <a:defRPr>
                <a:latin typeface="Arial"/>
                <a:ea typeface="Arial"/>
                <a:cs typeface="Arial"/>
                <a:sym typeface="Arial"/>
              </a:defRPr>
            </a:pPr>
            <a:endParaRPr/>
          </a:p>
        </p:txBody>
      </p:sp>
      <p:pic>
        <p:nvPicPr>
          <p:cNvPr id="673" name="object 43" descr="object 43"/>
          <p:cNvPicPr>
            <a:picLocks noChangeAspect="1"/>
          </p:cNvPicPr>
          <p:nvPr/>
        </p:nvPicPr>
        <p:blipFill>
          <a:blip r:embed="rId25"/>
          <a:stretch>
            <a:fillRect/>
          </a:stretch>
        </p:blipFill>
        <p:spPr>
          <a:xfrm>
            <a:off x="4879526" y="5526394"/>
            <a:ext cx="1728805" cy="296863"/>
          </a:xfrm>
          <a:prstGeom prst="rect">
            <a:avLst/>
          </a:prstGeom>
          <a:ln w="12700">
            <a:miter lim="400000"/>
          </a:ln>
        </p:spPr>
      </p:pic>
      <p:pic>
        <p:nvPicPr>
          <p:cNvPr id="674" name="object 44" descr="object 44"/>
          <p:cNvPicPr>
            <a:picLocks noChangeAspect="1"/>
          </p:cNvPicPr>
          <p:nvPr/>
        </p:nvPicPr>
        <p:blipFill>
          <a:blip r:embed="rId26"/>
          <a:stretch>
            <a:fillRect/>
          </a:stretch>
        </p:blipFill>
        <p:spPr>
          <a:xfrm>
            <a:off x="5963975" y="4978122"/>
            <a:ext cx="1047645" cy="514513"/>
          </a:xfrm>
          <a:prstGeom prst="rect">
            <a:avLst/>
          </a:prstGeom>
          <a:ln w="12700">
            <a:miter lim="400000"/>
          </a:ln>
        </p:spPr>
      </p:pic>
      <p:pic>
        <p:nvPicPr>
          <p:cNvPr id="675" name="object 45" descr="object 45"/>
          <p:cNvPicPr>
            <a:picLocks noChangeAspect="1"/>
          </p:cNvPicPr>
          <p:nvPr/>
        </p:nvPicPr>
        <p:blipFill>
          <a:blip r:embed="rId27"/>
          <a:stretch>
            <a:fillRect/>
          </a:stretch>
        </p:blipFill>
        <p:spPr>
          <a:xfrm>
            <a:off x="6030316" y="3371046"/>
            <a:ext cx="1097279" cy="321546"/>
          </a:xfrm>
          <a:prstGeom prst="rect">
            <a:avLst/>
          </a:prstGeom>
          <a:ln w="12700">
            <a:miter lim="400000"/>
          </a:ln>
        </p:spPr>
      </p:pic>
      <p:pic>
        <p:nvPicPr>
          <p:cNvPr id="676" name="object 46" descr="object 46"/>
          <p:cNvPicPr>
            <a:picLocks noChangeAspect="1"/>
          </p:cNvPicPr>
          <p:nvPr/>
        </p:nvPicPr>
        <p:blipFill>
          <a:blip r:embed="rId28"/>
          <a:stretch>
            <a:fillRect/>
          </a:stretch>
        </p:blipFill>
        <p:spPr>
          <a:xfrm>
            <a:off x="6123558" y="2669662"/>
            <a:ext cx="966102" cy="556221"/>
          </a:xfrm>
          <a:prstGeom prst="rect">
            <a:avLst/>
          </a:prstGeom>
          <a:ln w="12700">
            <a:miter lim="400000"/>
          </a:ln>
        </p:spPr>
      </p:pic>
      <p:pic>
        <p:nvPicPr>
          <p:cNvPr id="677" name="object 47" descr="object 47"/>
          <p:cNvPicPr>
            <a:picLocks noChangeAspect="1"/>
          </p:cNvPicPr>
          <p:nvPr/>
        </p:nvPicPr>
        <p:blipFill>
          <a:blip r:embed="rId29"/>
          <a:stretch>
            <a:fillRect/>
          </a:stretch>
        </p:blipFill>
        <p:spPr>
          <a:xfrm>
            <a:off x="848093" y="2742998"/>
            <a:ext cx="950976" cy="213361"/>
          </a:xfrm>
          <a:prstGeom prst="rect">
            <a:avLst/>
          </a:prstGeom>
          <a:ln w="12700">
            <a:miter lim="400000"/>
          </a:ln>
        </p:spPr>
      </p:pic>
      <p:pic>
        <p:nvPicPr>
          <p:cNvPr id="678" name="object 48" descr="object 48"/>
          <p:cNvPicPr>
            <a:picLocks noChangeAspect="1"/>
          </p:cNvPicPr>
          <p:nvPr/>
        </p:nvPicPr>
        <p:blipFill>
          <a:blip r:embed="rId30"/>
          <a:stretch>
            <a:fillRect/>
          </a:stretch>
        </p:blipFill>
        <p:spPr>
          <a:xfrm>
            <a:off x="668223" y="3822139"/>
            <a:ext cx="1645919" cy="312043"/>
          </a:xfrm>
          <a:prstGeom prst="rect">
            <a:avLst/>
          </a:prstGeom>
          <a:ln w="12700">
            <a:miter lim="400000"/>
          </a:ln>
        </p:spPr>
      </p:pic>
      <p:pic>
        <p:nvPicPr>
          <p:cNvPr id="679" name="object 49" descr="object 49"/>
          <p:cNvPicPr>
            <a:picLocks noChangeAspect="1"/>
          </p:cNvPicPr>
          <p:nvPr/>
        </p:nvPicPr>
        <p:blipFill>
          <a:blip r:embed="rId31"/>
          <a:stretch>
            <a:fillRect/>
          </a:stretch>
        </p:blipFill>
        <p:spPr>
          <a:xfrm>
            <a:off x="3520018" y="3864978"/>
            <a:ext cx="725425" cy="350521"/>
          </a:xfrm>
          <a:prstGeom prst="rect">
            <a:avLst/>
          </a:prstGeom>
          <a:ln w="12700">
            <a:miter lim="400000"/>
          </a:ln>
        </p:spPr>
      </p:pic>
      <p:pic>
        <p:nvPicPr>
          <p:cNvPr id="680" name="object 50" descr="object 50"/>
          <p:cNvPicPr>
            <a:picLocks noChangeAspect="1"/>
          </p:cNvPicPr>
          <p:nvPr/>
        </p:nvPicPr>
        <p:blipFill>
          <a:blip r:embed="rId32"/>
          <a:stretch>
            <a:fillRect/>
          </a:stretch>
        </p:blipFill>
        <p:spPr>
          <a:xfrm>
            <a:off x="1965273" y="2623862"/>
            <a:ext cx="1045426" cy="457201"/>
          </a:xfrm>
          <a:prstGeom prst="rect">
            <a:avLst/>
          </a:prstGeom>
          <a:ln w="12700">
            <a:miter lim="400000"/>
          </a:ln>
        </p:spPr>
      </p:pic>
      <p:pic>
        <p:nvPicPr>
          <p:cNvPr id="681" name="object 51" descr="object 51"/>
          <p:cNvPicPr>
            <a:picLocks noChangeAspect="1"/>
          </p:cNvPicPr>
          <p:nvPr/>
        </p:nvPicPr>
        <p:blipFill>
          <a:blip r:embed="rId33"/>
          <a:stretch>
            <a:fillRect/>
          </a:stretch>
        </p:blipFill>
        <p:spPr>
          <a:xfrm>
            <a:off x="5110260" y="1980121"/>
            <a:ext cx="436831" cy="548640"/>
          </a:xfrm>
          <a:prstGeom prst="rect">
            <a:avLst/>
          </a:prstGeom>
          <a:ln w="12700">
            <a:miter lim="400000"/>
          </a:ln>
        </p:spPr>
      </p:pic>
      <p:pic>
        <p:nvPicPr>
          <p:cNvPr id="682" name="object 52" descr="object 52"/>
          <p:cNvPicPr>
            <a:picLocks noChangeAspect="1"/>
          </p:cNvPicPr>
          <p:nvPr/>
        </p:nvPicPr>
        <p:blipFill>
          <a:blip r:embed="rId34"/>
          <a:stretch>
            <a:fillRect/>
          </a:stretch>
        </p:blipFill>
        <p:spPr>
          <a:xfrm>
            <a:off x="762982" y="1874867"/>
            <a:ext cx="921178" cy="368471"/>
          </a:xfrm>
          <a:prstGeom prst="rect">
            <a:avLst/>
          </a:prstGeom>
          <a:ln w="12700">
            <a:miter lim="400000"/>
          </a:ln>
        </p:spPr>
      </p:pic>
      <p:pic>
        <p:nvPicPr>
          <p:cNvPr id="683" name="object 53" descr="object 53"/>
          <p:cNvPicPr>
            <a:picLocks noChangeAspect="1"/>
          </p:cNvPicPr>
          <p:nvPr/>
        </p:nvPicPr>
        <p:blipFill>
          <a:blip r:embed="rId35"/>
          <a:stretch>
            <a:fillRect/>
          </a:stretch>
        </p:blipFill>
        <p:spPr>
          <a:xfrm>
            <a:off x="3259999" y="2361718"/>
            <a:ext cx="1166721" cy="310897"/>
          </a:xfrm>
          <a:prstGeom prst="rect">
            <a:avLst/>
          </a:prstGeom>
          <a:ln w="12700">
            <a:miter lim="400000"/>
          </a:ln>
        </p:spPr>
      </p:pic>
      <p:pic>
        <p:nvPicPr>
          <p:cNvPr id="684" name="object 54" descr="object 54"/>
          <p:cNvPicPr>
            <a:picLocks noChangeAspect="1"/>
          </p:cNvPicPr>
          <p:nvPr/>
        </p:nvPicPr>
        <p:blipFill>
          <a:blip r:embed="rId36"/>
          <a:stretch>
            <a:fillRect/>
          </a:stretch>
        </p:blipFill>
        <p:spPr>
          <a:xfrm>
            <a:off x="3342187" y="3429287"/>
            <a:ext cx="939942" cy="411831"/>
          </a:xfrm>
          <a:prstGeom prst="rect">
            <a:avLst/>
          </a:prstGeom>
          <a:ln w="12700">
            <a:miter lim="400000"/>
          </a:ln>
        </p:spPr>
      </p:pic>
      <p:pic>
        <p:nvPicPr>
          <p:cNvPr id="685" name="object 55" descr="object 55"/>
          <p:cNvPicPr>
            <a:picLocks noChangeAspect="1"/>
          </p:cNvPicPr>
          <p:nvPr/>
        </p:nvPicPr>
        <p:blipFill>
          <a:blip r:embed="rId37"/>
          <a:stretch>
            <a:fillRect/>
          </a:stretch>
        </p:blipFill>
        <p:spPr>
          <a:xfrm>
            <a:off x="2060376" y="1951712"/>
            <a:ext cx="929372" cy="274321"/>
          </a:xfrm>
          <a:prstGeom prst="rect">
            <a:avLst/>
          </a:prstGeom>
          <a:ln w="12700">
            <a:miter lim="400000"/>
          </a:ln>
        </p:spPr>
      </p:pic>
      <p:sp>
        <p:nvSpPr>
          <p:cNvPr id="686" name="object 61"/>
          <p:cNvSpPr/>
          <p:nvPr/>
        </p:nvSpPr>
        <p:spPr>
          <a:xfrm>
            <a:off x="7650460" y="3979595"/>
            <a:ext cx="4280506" cy="1831165"/>
          </a:xfrm>
          <a:prstGeom prst="rect">
            <a:avLst/>
          </a:prstGeom>
          <a:solidFill>
            <a:srgbClr val="D6D6E3"/>
          </a:solidFill>
          <a:ln w="12700">
            <a:miter lim="400000"/>
          </a:ln>
        </p:spPr>
        <p:txBody>
          <a:bodyPr lIns="45719" rIns="45719"/>
          <a:lstStyle/>
          <a:p>
            <a:pPr>
              <a:defRPr>
                <a:latin typeface="Arial"/>
                <a:ea typeface="Arial"/>
                <a:cs typeface="Arial"/>
                <a:sym typeface="Arial"/>
              </a:defRPr>
            </a:pPr>
            <a:endParaRPr/>
          </a:p>
        </p:txBody>
      </p:sp>
      <p:pic>
        <p:nvPicPr>
          <p:cNvPr id="687" name="object 64" descr="object 64"/>
          <p:cNvPicPr>
            <a:picLocks noChangeAspect="1"/>
          </p:cNvPicPr>
          <p:nvPr/>
        </p:nvPicPr>
        <p:blipFill>
          <a:blip r:embed="rId38"/>
          <a:stretch>
            <a:fillRect/>
          </a:stretch>
        </p:blipFill>
        <p:spPr>
          <a:xfrm>
            <a:off x="8011758" y="2458530"/>
            <a:ext cx="739186" cy="274321"/>
          </a:xfrm>
          <a:prstGeom prst="rect">
            <a:avLst/>
          </a:prstGeom>
          <a:ln w="12700">
            <a:miter lim="400000"/>
          </a:ln>
        </p:spPr>
      </p:pic>
      <p:pic>
        <p:nvPicPr>
          <p:cNvPr id="688" name="object 66" descr="object 66"/>
          <p:cNvPicPr>
            <a:picLocks noChangeAspect="1"/>
          </p:cNvPicPr>
          <p:nvPr/>
        </p:nvPicPr>
        <p:blipFill>
          <a:blip r:embed="rId39"/>
          <a:stretch>
            <a:fillRect/>
          </a:stretch>
        </p:blipFill>
        <p:spPr>
          <a:xfrm>
            <a:off x="10951519" y="2875744"/>
            <a:ext cx="1005841" cy="366912"/>
          </a:xfrm>
          <a:prstGeom prst="rect">
            <a:avLst/>
          </a:prstGeom>
          <a:ln w="12700">
            <a:miter lim="400000"/>
          </a:ln>
        </p:spPr>
      </p:pic>
      <p:pic>
        <p:nvPicPr>
          <p:cNvPr id="689" name="object 56" descr="object 56"/>
          <p:cNvPicPr>
            <a:picLocks noChangeAspect="1"/>
          </p:cNvPicPr>
          <p:nvPr/>
        </p:nvPicPr>
        <p:blipFill>
          <a:blip r:embed="rId40"/>
          <a:stretch>
            <a:fillRect/>
          </a:stretch>
        </p:blipFill>
        <p:spPr>
          <a:xfrm>
            <a:off x="739321" y="3123507"/>
            <a:ext cx="1212575" cy="355672"/>
          </a:xfrm>
          <a:prstGeom prst="rect">
            <a:avLst/>
          </a:prstGeom>
          <a:ln w="12700">
            <a:miter lim="400000"/>
          </a:ln>
        </p:spPr>
      </p:pic>
      <p:sp>
        <p:nvSpPr>
          <p:cNvPr id="690" name="object 68"/>
          <p:cNvSpPr txBox="1"/>
          <p:nvPr/>
        </p:nvSpPr>
        <p:spPr>
          <a:xfrm rot="16200000">
            <a:off x="-471024" y="2929976"/>
            <a:ext cx="2182471" cy="225942"/>
          </a:xfrm>
          <a:prstGeom prst="rect">
            <a:avLst/>
          </a:prstGeom>
          <a:solidFill>
            <a:srgbClr val="515687"/>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indent="12700" algn="ctr">
              <a:lnSpc>
                <a:spcPts val="1800"/>
              </a:lnSpc>
              <a:defRPr sz="1600" b="1" spc="-10">
                <a:solidFill>
                  <a:srgbClr val="FFFFFF"/>
                </a:solidFill>
                <a:latin typeface="Arial"/>
                <a:ea typeface="Arial"/>
                <a:cs typeface="Arial"/>
                <a:sym typeface="Arial"/>
              </a:defRPr>
            </a:lvl1pPr>
          </a:lstStyle>
          <a:p>
            <a:r>
              <a:t>Canadian</a:t>
            </a:r>
          </a:p>
        </p:txBody>
      </p:sp>
      <p:sp>
        <p:nvSpPr>
          <p:cNvPr id="691" name="object 69"/>
          <p:cNvSpPr txBox="1"/>
          <p:nvPr/>
        </p:nvSpPr>
        <p:spPr>
          <a:xfrm>
            <a:off x="837494" y="1591473"/>
            <a:ext cx="3715850" cy="221954"/>
          </a:xfrm>
          <a:prstGeom prst="rect">
            <a:avLst/>
          </a:prstGeom>
          <a:solidFill>
            <a:srgbClr val="515687"/>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p>
            <a:pPr indent="12700" algn="ctr">
              <a:spcBef>
                <a:spcPts val="100"/>
              </a:spcBef>
              <a:defRPr sz="1600" b="1">
                <a:solidFill>
                  <a:srgbClr val="FFFFFF"/>
                </a:solidFill>
                <a:latin typeface="Arial"/>
                <a:ea typeface="Arial"/>
                <a:cs typeface="Arial"/>
                <a:sym typeface="Arial"/>
              </a:defRPr>
            </a:pPr>
            <a:r>
              <a:t>Private Sector</a:t>
            </a:r>
          </a:p>
        </p:txBody>
      </p:sp>
      <p:sp>
        <p:nvSpPr>
          <p:cNvPr id="692" name="object 71"/>
          <p:cNvSpPr txBox="1"/>
          <p:nvPr/>
        </p:nvSpPr>
        <p:spPr>
          <a:xfrm>
            <a:off x="4720235" y="1594960"/>
            <a:ext cx="2808098" cy="236101"/>
          </a:xfrm>
          <a:prstGeom prst="rect">
            <a:avLst/>
          </a:prstGeom>
          <a:solidFill>
            <a:srgbClr val="515687"/>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p>
            <a:pPr marR="5080" indent="12700" algn="ctr">
              <a:lnSpc>
                <a:spcPts val="1900"/>
              </a:lnSpc>
              <a:spcBef>
                <a:spcPts val="100"/>
              </a:spcBef>
              <a:defRPr sz="1600" b="1" spc="-10">
                <a:solidFill>
                  <a:srgbClr val="FFFFFF"/>
                </a:solidFill>
                <a:latin typeface="Arial"/>
                <a:ea typeface="Arial"/>
                <a:cs typeface="Arial"/>
                <a:sym typeface="Arial"/>
              </a:defRPr>
            </a:pPr>
            <a:r>
              <a:t>Academic </a:t>
            </a:r>
            <a:r>
              <a:rPr spc="0"/>
              <a:t>Institutions</a:t>
            </a:r>
          </a:p>
        </p:txBody>
      </p:sp>
      <p:sp>
        <p:nvSpPr>
          <p:cNvPr id="693" name="object 72"/>
          <p:cNvSpPr txBox="1"/>
          <p:nvPr/>
        </p:nvSpPr>
        <p:spPr>
          <a:xfrm rot="16200000">
            <a:off x="-135809" y="4939125"/>
            <a:ext cx="1517551" cy="225942"/>
          </a:xfrm>
          <a:prstGeom prst="rect">
            <a:avLst/>
          </a:prstGeom>
          <a:solidFill>
            <a:srgbClr val="515687"/>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indent="12700" algn="ctr">
              <a:lnSpc>
                <a:spcPts val="1800"/>
              </a:lnSpc>
              <a:defRPr sz="1600" b="1" spc="-10">
                <a:solidFill>
                  <a:srgbClr val="FFFFFF"/>
                </a:solidFill>
                <a:latin typeface="Arial"/>
                <a:ea typeface="Arial"/>
                <a:cs typeface="Arial"/>
                <a:sym typeface="Arial"/>
              </a:defRPr>
            </a:lvl1pPr>
          </a:lstStyle>
          <a:p>
            <a:r>
              <a:t>International</a:t>
            </a:r>
          </a:p>
        </p:txBody>
      </p:sp>
      <p:pic>
        <p:nvPicPr>
          <p:cNvPr id="694" name="object 73" descr="object 73"/>
          <p:cNvPicPr>
            <a:picLocks noChangeAspect="1"/>
          </p:cNvPicPr>
          <p:nvPr/>
        </p:nvPicPr>
        <p:blipFill>
          <a:blip r:embed="rId41"/>
          <a:stretch>
            <a:fillRect/>
          </a:stretch>
        </p:blipFill>
        <p:spPr>
          <a:xfrm>
            <a:off x="8019053" y="2895488"/>
            <a:ext cx="1389340" cy="328038"/>
          </a:xfrm>
          <a:prstGeom prst="rect">
            <a:avLst/>
          </a:prstGeom>
          <a:ln w="12700">
            <a:miter lim="400000"/>
          </a:ln>
        </p:spPr>
      </p:pic>
      <p:sp>
        <p:nvSpPr>
          <p:cNvPr id="695" name="object 74"/>
          <p:cNvSpPr txBox="1"/>
          <p:nvPr/>
        </p:nvSpPr>
        <p:spPr>
          <a:xfrm>
            <a:off x="7766964" y="4146880"/>
            <a:ext cx="4052782" cy="143722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p>
            <a:pPr indent="12700" algn="ctr">
              <a:lnSpc>
                <a:spcPts val="1900"/>
              </a:lnSpc>
              <a:tabLst>
                <a:tab pos="177800" algn="l"/>
              </a:tabLst>
              <a:defRPr sz="1400" b="1" i="1">
                <a:latin typeface="Arial"/>
                <a:ea typeface="Arial"/>
                <a:cs typeface="Arial"/>
                <a:sym typeface="Arial"/>
              </a:defRPr>
            </a:pPr>
            <a:r>
              <a:t>Attractivity</a:t>
            </a:r>
            <a:r>
              <a:rPr spc="-5"/>
              <a:t> </a:t>
            </a:r>
            <a:r>
              <a:t>of</a:t>
            </a:r>
            <a:r>
              <a:rPr spc="15"/>
              <a:t> </a:t>
            </a:r>
            <a:r>
              <a:t>the</a:t>
            </a:r>
            <a:r>
              <a:rPr spc="5"/>
              <a:t> </a:t>
            </a:r>
            <a:r>
              <a:rPr spc="-10"/>
              <a:t>academic-</a:t>
            </a:r>
            <a:r>
              <a:t>industry</a:t>
            </a:r>
            <a:r>
              <a:rPr spc="10"/>
              <a:t> </a:t>
            </a:r>
            <a:r>
              <a:rPr spc="-10"/>
              <a:t>interface</a:t>
            </a:r>
          </a:p>
          <a:p>
            <a:pPr indent="12700" algn="ctr">
              <a:lnSpc>
                <a:spcPts val="1900"/>
              </a:lnSpc>
              <a:tabLst>
                <a:tab pos="177800" algn="l"/>
              </a:tabLst>
              <a:defRPr sz="1400" b="1" i="1">
                <a:latin typeface="Arial"/>
                <a:ea typeface="Arial"/>
                <a:cs typeface="Arial"/>
                <a:sym typeface="Arial"/>
              </a:defRPr>
            </a:pPr>
            <a:endParaRPr spc="-10"/>
          </a:p>
          <a:p>
            <a:pPr indent="12700" algn="ctr">
              <a:lnSpc>
                <a:spcPts val="1900"/>
              </a:lnSpc>
              <a:tabLst>
                <a:tab pos="177800" algn="l"/>
              </a:tabLst>
              <a:defRPr sz="1400" b="1" i="1">
                <a:latin typeface="Arial"/>
                <a:ea typeface="Arial"/>
                <a:cs typeface="Arial"/>
                <a:sym typeface="Arial"/>
              </a:defRPr>
            </a:pPr>
            <a:r>
              <a:t>Strong</a:t>
            </a:r>
            <a:r>
              <a:rPr spc="-25"/>
              <a:t> </a:t>
            </a:r>
            <a:r>
              <a:t>clinical research</a:t>
            </a:r>
            <a:r>
              <a:rPr spc="-10"/>
              <a:t> </a:t>
            </a:r>
            <a:r>
              <a:t>and</a:t>
            </a:r>
            <a:r>
              <a:rPr spc="-10"/>
              <a:t> k</a:t>
            </a:r>
            <a:r>
              <a:t>nowledge translation</a:t>
            </a:r>
            <a:r>
              <a:rPr spc="-10"/>
              <a:t> partnership</a:t>
            </a:r>
          </a:p>
          <a:p>
            <a:pPr indent="12700" algn="ctr">
              <a:lnSpc>
                <a:spcPts val="1900"/>
              </a:lnSpc>
              <a:tabLst>
                <a:tab pos="177800" algn="l"/>
              </a:tabLst>
              <a:defRPr sz="1400" b="1" i="1">
                <a:latin typeface="Arial"/>
                <a:ea typeface="Arial"/>
                <a:cs typeface="Arial"/>
                <a:sym typeface="Arial"/>
              </a:defRPr>
            </a:pPr>
            <a:endParaRPr spc="-10"/>
          </a:p>
          <a:p>
            <a:pPr indent="12700" algn="ctr">
              <a:lnSpc>
                <a:spcPts val="1900"/>
              </a:lnSpc>
              <a:tabLst>
                <a:tab pos="177800" algn="l"/>
              </a:tabLst>
              <a:defRPr sz="1400" b="1" i="1">
                <a:latin typeface="Arial"/>
                <a:ea typeface="Arial"/>
                <a:cs typeface="Arial"/>
                <a:sym typeface="Arial"/>
              </a:defRPr>
            </a:pPr>
            <a:r>
              <a:t>Globalization</a:t>
            </a:r>
            <a:r>
              <a:rPr spc="-5"/>
              <a:t> </a:t>
            </a:r>
            <a:r>
              <a:t>of</a:t>
            </a:r>
            <a:r>
              <a:rPr spc="5"/>
              <a:t> </a:t>
            </a:r>
            <a:r>
              <a:t>the </a:t>
            </a:r>
            <a:r>
              <a:rPr spc="-10"/>
              <a:t>effort</a:t>
            </a:r>
          </a:p>
        </p:txBody>
      </p:sp>
      <p:sp>
        <p:nvSpPr>
          <p:cNvPr id="696" name="object 70"/>
          <p:cNvSpPr txBox="1"/>
          <p:nvPr/>
        </p:nvSpPr>
        <p:spPr>
          <a:xfrm>
            <a:off x="7695223" y="1596570"/>
            <a:ext cx="4236216" cy="221954"/>
          </a:xfrm>
          <a:prstGeom prst="rect">
            <a:avLst/>
          </a:prstGeom>
          <a:solidFill>
            <a:srgbClr val="515687"/>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p>
            <a:pPr indent="12700" algn="ctr">
              <a:spcBef>
                <a:spcPts val="100"/>
              </a:spcBef>
              <a:defRPr sz="1600" b="1">
                <a:solidFill>
                  <a:srgbClr val="FFFFFF"/>
                </a:solidFill>
                <a:latin typeface="Arial"/>
                <a:ea typeface="Arial"/>
                <a:cs typeface="Arial"/>
                <a:sym typeface="Arial"/>
              </a:defRPr>
            </a:pPr>
            <a:r>
              <a:t>Public Sector</a:t>
            </a:r>
          </a:p>
        </p:txBody>
      </p:sp>
      <p:sp>
        <p:nvSpPr>
          <p:cNvPr id="697" name="object 42"/>
          <p:cNvSpPr/>
          <p:nvPr/>
        </p:nvSpPr>
        <p:spPr>
          <a:xfrm flipH="1" flipV="1">
            <a:off x="4631072" y="3259641"/>
            <a:ext cx="3013037" cy="2"/>
          </a:xfrm>
          <a:prstGeom prst="line">
            <a:avLst/>
          </a:prstGeom>
          <a:ln w="19050">
            <a:solidFill>
              <a:srgbClr val="D9D9D9"/>
            </a:solidFill>
          </a:ln>
        </p:spPr>
        <p:txBody>
          <a:bodyPr lIns="45719" rIns="45719"/>
          <a:lstStyle/>
          <a:p>
            <a:pPr>
              <a:defRPr>
                <a:latin typeface="Arial"/>
                <a:ea typeface="Arial"/>
                <a:cs typeface="Arial"/>
                <a:sym typeface="Arial"/>
              </a:defRPr>
            </a:pPr>
            <a:endParaRPr/>
          </a:p>
        </p:txBody>
      </p:sp>
      <p:pic>
        <p:nvPicPr>
          <p:cNvPr id="698" name="Picture 6" descr="Picture 6"/>
          <p:cNvPicPr>
            <a:picLocks noChangeAspect="1"/>
          </p:cNvPicPr>
          <p:nvPr/>
        </p:nvPicPr>
        <p:blipFill>
          <a:blip r:embed="rId42"/>
          <a:stretch>
            <a:fillRect/>
          </a:stretch>
        </p:blipFill>
        <p:spPr>
          <a:xfrm>
            <a:off x="2225446" y="3784491"/>
            <a:ext cx="1045270" cy="392267"/>
          </a:xfrm>
          <a:prstGeom prst="rect">
            <a:avLst/>
          </a:prstGeom>
          <a:ln w="12700">
            <a:miter lim="400000"/>
          </a:ln>
        </p:spPr>
      </p:pic>
      <p:pic>
        <p:nvPicPr>
          <p:cNvPr id="699" name="Picture 8" descr="Picture 8"/>
          <p:cNvPicPr>
            <a:picLocks noChangeAspect="1"/>
          </p:cNvPicPr>
          <p:nvPr/>
        </p:nvPicPr>
        <p:blipFill>
          <a:blip r:embed="rId43"/>
          <a:stretch>
            <a:fillRect/>
          </a:stretch>
        </p:blipFill>
        <p:spPr>
          <a:xfrm>
            <a:off x="3294581" y="2678909"/>
            <a:ext cx="1177371" cy="392458"/>
          </a:xfrm>
          <a:prstGeom prst="rect">
            <a:avLst/>
          </a:prstGeom>
          <a:ln w="12700">
            <a:miter lim="400000"/>
          </a:ln>
        </p:spPr>
      </p:pic>
      <p:pic>
        <p:nvPicPr>
          <p:cNvPr id="700" name="Picture 33" descr="Picture 33"/>
          <p:cNvPicPr>
            <a:picLocks noChangeAspect="1"/>
          </p:cNvPicPr>
          <p:nvPr/>
        </p:nvPicPr>
        <p:blipFill>
          <a:blip r:embed="rId44"/>
          <a:stretch>
            <a:fillRect/>
          </a:stretch>
        </p:blipFill>
        <p:spPr>
          <a:xfrm>
            <a:off x="2064697" y="4738994"/>
            <a:ext cx="963554" cy="172311"/>
          </a:xfrm>
          <a:prstGeom prst="rect">
            <a:avLst/>
          </a:prstGeom>
          <a:ln w="12700">
            <a:miter lim="400000"/>
          </a:ln>
        </p:spPr>
      </p:pic>
      <p:pic>
        <p:nvPicPr>
          <p:cNvPr id="701" name="Picture 62" descr="Picture 62"/>
          <p:cNvPicPr>
            <a:picLocks noChangeAspect="1"/>
          </p:cNvPicPr>
          <p:nvPr/>
        </p:nvPicPr>
        <p:blipFill>
          <a:blip r:embed="rId45"/>
          <a:stretch>
            <a:fillRect/>
          </a:stretch>
        </p:blipFill>
        <p:spPr>
          <a:xfrm>
            <a:off x="9517015" y="2951133"/>
            <a:ext cx="1204733" cy="240947"/>
          </a:xfrm>
          <a:prstGeom prst="rect">
            <a:avLst/>
          </a:prstGeom>
          <a:ln w="12700">
            <a:miter lim="400000"/>
          </a:ln>
        </p:spPr>
      </p:pic>
      <p:pic>
        <p:nvPicPr>
          <p:cNvPr id="702" name="Picture 77" descr="Picture 77"/>
          <p:cNvPicPr>
            <a:picLocks noChangeAspect="1"/>
          </p:cNvPicPr>
          <p:nvPr/>
        </p:nvPicPr>
        <p:blipFill>
          <a:blip r:embed="rId46"/>
          <a:stretch>
            <a:fillRect/>
          </a:stretch>
        </p:blipFill>
        <p:spPr>
          <a:xfrm>
            <a:off x="9208982" y="2490196"/>
            <a:ext cx="2624296" cy="328038"/>
          </a:xfrm>
          <a:prstGeom prst="rect">
            <a:avLst/>
          </a:prstGeom>
          <a:ln w="12700">
            <a:miter lim="400000"/>
          </a:ln>
        </p:spPr>
      </p:pic>
      <p:pic>
        <p:nvPicPr>
          <p:cNvPr id="703" name="Picture 85" descr="Picture 85"/>
          <p:cNvPicPr>
            <a:picLocks noChangeAspect="1"/>
          </p:cNvPicPr>
          <p:nvPr/>
        </p:nvPicPr>
        <p:blipFill>
          <a:blip r:embed="rId47"/>
          <a:stretch>
            <a:fillRect/>
          </a:stretch>
        </p:blipFill>
        <p:spPr>
          <a:xfrm>
            <a:off x="4812791" y="4478206"/>
            <a:ext cx="1283209" cy="320803"/>
          </a:xfrm>
          <a:prstGeom prst="rect">
            <a:avLst/>
          </a:prstGeom>
          <a:ln w="12700">
            <a:miter lim="400000"/>
          </a:ln>
        </p:spPr>
      </p:pic>
      <p:pic>
        <p:nvPicPr>
          <p:cNvPr id="704" name="Picture 88" descr="Picture 88"/>
          <p:cNvPicPr>
            <a:picLocks noChangeAspect="1"/>
          </p:cNvPicPr>
          <p:nvPr/>
        </p:nvPicPr>
        <p:blipFill>
          <a:blip r:embed="rId48"/>
          <a:stretch>
            <a:fillRect/>
          </a:stretch>
        </p:blipFill>
        <p:spPr>
          <a:xfrm>
            <a:off x="4663590" y="3401919"/>
            <a:ext cx="1155353" cy="577677"/>
          </a:xfrm>
          <a:prstGeom prst="rect">
            <a:avLst/>
          </a:prstGeom>
          <a:ln w="12700">
            <a:miter lim="400000"/>
          </a:ln>
        </p:spPr>
      </p:pic>
      <p:pic>
        <p:nvPicPr>
          <p:cNvPr id="705" name="Picture 90" descr="Picture 90"/>
          <p:cNvPicPr>
            <a:picLocks noChangeAspect="1"/>
          </p:cNvPicPr>
          <p:nvPr/>
        </p:nvPicPr>
        <p:blipFill>
          <a:blip r:embed="rId49"/>
          <a:stretch>
            <a:fillRect/>
          </a:stretch>
        </p:blipFill>
        <p:spPr>
          <a:xfrm>
            <a:off x="7873045" y="1968847"/>
            <a:ext cx="1156655" cy="349180"/>
          </a:xfrm>
          <a:prstGeom prst="rect">
            <a:avLst/>
          </a:prstGeom>
          <a:ln w="12700">
            <a:miter lim="400000"/>
          </a:ln>
        </p:spPr>
      </p:pic>
      <p:pic>
        <p:nvPicPr>
          <p:cNvPr id="706" name="Picture 92" descr="Picture 92"/>
          <p:cNvPicPr>
            <a:picLocks noChangeAspect="1"/>
          </p:cNvPicPr>
          <p:nvPr/>
        </p:nvPicPr>
        <p:blipFill>
          <a:blip r:embed="rId50"/>
          <a:stretch>
            <a:fillRect/>
          </a:stretch>
        </p:blipFill>
        <p:spPr>
          <a:xfrm>
            <a:off x="9966552" y="3350226"/>
            <a:ext cx="1646166" cy="599818"/>
          </a:xfrm>
          <a:prstGeom prst="rect">
            <a:avLst/>
          </a:prstGeom>
          <a:ln w="12700">
            <a:miter lim="400000"/>
          </a:ln>
        </p:spPr>
      </p:pic>
      <p:pic>
        <p:nvPicPr>
          <p:cNvPr id="707" name="Picture 97" descr="Picture 97"/>
          <p:cNvPicPr>
            <a:picLocks noChangeAspect="1"/>
          </p:cNvPicPr>
          <p:nvPr/>
        </p:nvPicPr>
        <p:blipFill>
          <a:blip r:embed="rId51"/>
          <a:stretch>
            <a:fillRect/>
          </a:stretch>
        </p:blipFill>
        <p:spPr>
          <a:xfrm>
            <a:off x="3319905" y="1874923"/>
            <a:ext cx="1032956" cy="458633"/>
          </a:xfrm>
          <a:prstGeom prst="rect">
            <a:avLst/>
          </a:prstGeom>
          <a:ln w="12700">
            <a:miter lim="400000"/>
          </a:ln>
        </p:spPr>
      </p:pic>
      <p:pic>
        <p:nvPicPr>
          <p:cNvPr id="708" name="Picture 99" descr="Picture 99"/>
          <p:cNvPicPr>
            <a:picLocks noChangeAspect="1"/>
          </p:cNvPicPr>
          <p:nvPr/>
        </p:nvPicPr>
        <p:blipFill>
          <a:blip r:embed="rId52"/>
          <a:stretch>
            <a:fillRect/>
          </a:stretch>
        </p:blipFill>
        <p:spPr>
          <a:xfrm>
            <a:off x="9208982" y="2084796"/>
            <a:ext cx="2610764" cy="217565"/>
          </a:xfrm>
          <a:prstGeom prst="rect">
            <a:avLst/>
          </a:prstGeom>
          <a:ln w="12700">
            <a:miter lim="400000"/>
          </a:ln>
        </p:spPr>
      </p:pic>
      <p:sp>
        <p:nvSpPr>
          <p:cNvPr id="709" name="object 40"/>
          <p:cNvSpPr/>
          <p:nvPr/>
        </p:nvSpPr>
        <p:spPr>
          <a:xfrm>
            <a:off x="4685093" y="4251529"/>
            <a:ext cx="2878255" cy="3"/>
          </a:xfrm>
          <a:prstGeom prst="line">
            <a:avLst/>
          </a:prstGeom>
          <a:ln w="19050">
            <a:solidFill>
              <a:srgbClr val="D9D9D9"/>
            </a:solidFill>
            <a:prstDash val="dash"/>
          </a:ln>
        </p:spPr>
        <p:txBody>
          <a:bodyPr lIns="45719" rIns="45719"/>
          <a:lstStyle/>
          <a:p>
            <a:pPr>
              <a:defRPr>
                <a:latin typeface="Arial"/>
                <a:ea typeface="Arial"/>
                <a:cs typeface="Arial"/>
                <a:sym typeface="Arial"/>
              </a:defRPr>
            </a:pPr>
            <a:endParaRPr/>
          </a:p>
        </p:txBody>
      </p:sp>
    </p:spTree>
  </p:cSld>
  <p:clrMapOvr>
    <a:masterClrMapping/>
  </p:clrMapOvr>
  <mc:AlternateContent xmlns:mc="http://schemas.openxmlformats.org/markup-compatibility/2006" xmlns:p14="http://schemas.microsoft.com/office/powerpoint/2010/main">
    <mc:Choice Requires="p14">
      <p:transition spd="slow" p14:dur="1500">
        <p:fade/>
      </p:transition>
    </mc:Choice>
    <mc:Fallback xmlns:a14="http://schemas.microsoft.com/office/drawing/2010/main" xmlns:m="http://schemas.openxmlformats.org/officeDocument/2006/math" xmlns="">
      <p:transition spd="slow">
        <p:fade/>
      </p:transition>
    </mc:Fallback>
  </mc:AlternateContent>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jdelijke aanduiding voor afbeelding 3"/>
          <p:cNvSpPr>
            <a:spLocks noGrp="1"/>
          </p:cNvSpPr>
          <p:nvPr>
            <p:ph type="pic" sz="quarter" idx="15"/>
          </p:nvPr>
        </p:nvSpPr>
        <p:spPr/>
        <p:txBody>
          <a:bodyPr/>
          <a:lstStyle/>
          <a:p>
            <a:endParaRPr lang="nl-NL"/>
          </a:p>
        </p:txBody>
      </p:sp>
    </p:spTree>
    <p:extLst>
      <p:ext uri="{BB962C8B-B14F-4D97-AF65-F5344CB8AC3E}">
        <p14:creationId xmlns:p14="http://schemas.microsoft.com/office/powerpoint/2010/main" val="265057756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red and white poster with a city skyline&#10;&#10;Description automatically generated">
            <a:extLst>
              <a:ext uri="{FF2B5EF4-FFF2-40B4-BE49-F238E27FC236}">
                <a16:creationId xmlns:a16="http://schemas.microsoft.com/office/drawing/2014/main" id="{67C44482-6DDE-F12E-D5BD-D3C08254D087}"/>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23012363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1" name="Google Shape;62;p14"/>
          <p:cNvSpPr txBox="1"/>
          <p:nvPr/>
        </p:nvSpPr>
        <p:spPr>
          <a:xfrm>
            <a:off x="415599" y="163226"/>
            <a:ext cx="11360802" cy="1336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21899" tIns="121899" rIns="121899" bIns="121899">
            <a:spAutoFit/>
          </a:bodyPr>
          <a:lstStyle/>
          <a:p>
            <a:pPr algn="ctr" defTabSz="1219200">
              <a:defRPr sz="3600">
                <a:latin typeface="McGill Sans"/>
                <a:ea typeface="McGill Sans"/>
                <a:cs typeface="McGill Sans"/>
                <a:sym typeface="McGill Sans"/>
              </a:defRPr>
            </a:pPr>
            <a:r>
              <a:t>Altman and Cech</a:t>
            </a:r>
          </a:p>
          <a:p>
            <a:pPr algn="ctr" defTabSz="1219200">
              <a:defRPr sz="3600" i="1">
                <a:latin typeface="McGill Sans"/>
                <a:ea typeface="McGill Sans"/>
                <a:cs typeface="McGill Sans"/>
                <a:sym typeface="McGill Sans"/>
              </a:defRPr>
            </a:pPr>
            <a:r>
              <a:t>RNA can function as enzymes</a:t>
            </a:r>
          </a:p>
        </p:txBody>
      </p:sp>
      <p:sp>
        <p:nvSpPr>
          <p:cNvPr id="712" name="TextBox 5"/>
          <p:cNvSpPr txBox="1"/>
          <p:nvPr/>
        </p:nvSpPr>
        <p:spPr>
          <a:xfrm>
            <a:off x="8536251" y="4813749"/>
            <a:ext cx="967783" cy="6978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60959" tIns="60959" rIns="60959" bIns="60959">
            <a:spAutoFit/>
          </a:bodyPr>
          <a:lstStyle/>
          <a:p>
            <a:pPr algn="ctr" defTabSz="1219200">
              <a:defRPr sz="2000">
                <a:latin typeface="Arial"/>
                <a:ea typeface="Arial"/>
                <a:cs typeface="Arial"/>
                <a:sym typeface="Arial"/>
              </a:defRPr>
            </a:pPr>
            <a:r>
              <a:t>Sidney </a:t>
            </a:r>
          </a:p>
          <a:p>
            <a:pPr algn="ctr" defTabSz="1219200">
              <a:defRPr sz="2000">
                <a:latin typeface="Arial"/>
                <a:ea typeface="Arial"/>
                <a:cs typeface="Arial"/>
                <a:sym typeface="Arial"/>
              </a:defRPr>
            </a:pPr>
            <a:r>
              <a:t>Altman</a:t>
            </a:r>
          </a:p>
        </p:txBody>
      </p:sp>
      <p:pic>
        <p:nvPicPr>
          <p:cNvPr id="713" name="Picture 4" descr="Picture 4"/>
          <p:cNvPicPr>
            <a:picLocks noChangeAspect="1"/>
          </p:cNvPicPr>
          <p:nvPr/>
        </p:nvPicPr>
        <p:blipFill>
          <a:blip r:embed="rId2"/>
          <a:stretch>
            <a:fillRect/>
          </a:stretch>
        </p:blipFill>
        <p:spPr>
          <a:xfrm>
            <a:off x="10046044" y="2263607"/>
            <a:ext cx="1783599" cy="2563826"/>
          </a:xfrm>
          <a:prstGeom prst="rect">
            <a:avLst/>
          </a:prstGeom>
          <a:ln w="12700">
            <a:miter lim="400000"/>
          </a:ln>
        </p:spPr>
      </p:pic>
      <p:pic>
        <p:nvPicPr>
          <p:cNvPr id="714" name="Picture 6" descr="Picture 6"/>
          <p:cNvPicPr>
            <a:picLocks noChangeAspect="1"/>
          </p:cNvPicPr>
          <p:nvPr/>
        </p:nvPicPr>
        <p:blipFill>
          <a:blip r:embed="rId3"/>
          <a:stretch>
            <a:fillRect/>
          </a:stretch>
        </p:blipFill>
        <p:spPr>
          <a:xfrm>
            <a:off x="7994247" y="2265242"/>
            <a:ext cx="2051793" cy="2562189"/>
          </a:xfrm>
          <a:prstGeom prst="rect">
            <a:avLst/>
          </a:prstGeom>
          <a:ln w="12700">
            <a:miter lim="400000"/>
          </a:ln>
        </p:spPr>
      </p:pic>
      <p:sp>
        <p:nvSpPr>
          <p:cNvPr id="715" name="TextBox 6"/>
          <p:cNvSpPr txBox="1"/>
          <p:nvPr/>
        </p:nvSpPr>
        <p:spPr>
          <a:xfrm>
            <a:off x="10453950" y="4813748"/>
            <a:ext cx="967782" cy="69781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60959" tIns="60959" rIns="60959" bIns="60959">
            <a:spAutoFit/>
          </a:bodyPr>
          <a:lstStyle/>
          <a:p>
            <a:pPr algn="ctr" defTabSz="1219200">
              <a:defRPr sz="2000">
                <a:latin typeface="Arial"/>
                <a:ea typeface="Arial"/>
                <a:cs typeface="Arial"/>
                <a:sym typeface="Arial"/>
              </a:defRPr>
            </a:pPr>
            <a:r>
              <a:t>Tom</a:t>
            </a:r>
          </a:p>
          <a:p>
            <a:pPr algn="ctr" defTabSz="1219200">
              <a:defRPr sz="2000">
                <a:latin typeface="Arial"/>
                <a:ea typeface="Arial"/>
                <a:cs typeface="Arial"/>
                <a:sym typeface="Arial"/>
              </a:defRPr>
            </a:pPr>
            <a:r>
              <a:t>Cech</a:t>
            </a:r>
          </a:p>
        </p:txBody>
      </p:sp>
      <p:sp>
        <p:nvSpPr>
          <p:cNvPr id="716" name="TextBox 7"/>
          <p:cNvSpPr txBox="1"/>
          <p:nvPr/>
        </p:nvSpPr>
        <p:spPr>
          <a:xfrm>
            <a:off x="8205233" y="5593448"/>
            <a:ext cx="3510207" cy="94742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60959" tIns="60959" rIns="60959" bIns="60959">
            <a:spAutoFit/>
          </a:bodyPr>
          <a:lstStyle/>
          <a:p>
            <a:pPr algn="ctr" defTabSz="1219200">
              <a:defRPr>
                <a:solidFill>
                  <a:srgbClr val="595959"/>
                </a:solidFill>
                <a:latin typeface="Arial"/>
                <a:ea typeface="Arial"/>
                <a:cs typeface="Arial"/>
                <a:sym typeface="Arial"/>
              </a:defRPr>
            </a:pPr>
            <a:r>
              <a:t>Nobel Prize Chemistry 1989</a:t>
            </a:r>
          </a:p>
          <a:p>
            <a:pPr algn="ctr" defTabSz="1219200">
              <a:defRPr>
                <a:solidFill>
                  <a:srgbClr val="595959"/>
                </a:solidFill>
                <a:latin typeface="Alfred Serif Regular"/>
                <a:ea typeface="Alfred Serif Regular"/>
                <a:cs typeface="Alfred Serif Regular"/>
                <a:sym typeface="Alfred Serif Regular"/>
              </a:defRPr>
            </a:pPr>
            <a:r>
              <a:t>“</a:t>
            </a:r>
            <a:r>
              <a:rPr i="1"/>
              <a:t>for their discovery of catalytic properties of RNA</a:t>
            </a:r>
            <a:r>
              <a:t>”</a:t>
            </a:r>
          </a:p>
        </p:txBody>
      </p:sp>
      <p:pic>
        <p:nvPicPr>
          <p:cNvPr id="717" name="Picture 11" descr="Picture 11"/>
          <p:cNvPicPr>
            <a:picLocks noChangeAspect="1"/>
          </p:cNvPicPr>
          <p:nvPr/>
        </p:nvPicPr>
        <p:blipFill>
          <a:blip r:embed="rId4"/>
          <a:srcRect t="6958"/>
          <a:stretch>
            <a:fillRect/>
          </a:stretch>
        </p:blipFill>
        <p:spPr>
          <a:xfrm>
            <a:off x="184837" y="2030569"/>
            <a:ext cx="2346113" cy="3183778"/>
          </a:xfrm>
          <a:prstGeom prst="rect">
            <a:avLst/>
          </a:prstGeom>
          <a:ln w="12700">
            <a:miter lim="400000"/>
          </a:ln>
        </p:spPr>
      </p:pic>
      <p:pic>
        <p:nvPicPr>
          <p:cNvPr id="718" name="Picture 8" descr="Picture 8"/>
          <p:cNvPicPr>
            <a:picLocks noChangeAspect="1"/>
          </p:cNvPicPr>
          <p:nvPr/>
        </p:nvPicPr>
        <p:blipFill>
          <a:blip r:embed="rId5"/>
          <a:srcRect b="52314"/>
          <a:stretch>
            <a:fillRect/>
          </a:stretch>
        </p:blipFill>
        <p:spPr>
          <a:xfrm>
            <a:off x="2901106" y="2349962"/>
            <a:ext cx="4628589" cy="2306883"/>
          </a:xfrm>
          <a:prstGeom prst="rect">
            <a:avLst/>
          </a:prstGeom>
          <a:ln w="12700">
            <a:miter lim="400000"/>
          </a:ln>
        </p:spPr>
      </p:pic>
      <p:sp>
        <p:nvSpPr>
          <p:cNvPr id="719" name="Arc 12"/>
          <p:cNvSpPr/>
          <p:nvPr/>
        </p:nvSpPr>
        <p:spPr>
          <a:xfrm rot="20597488">
            <a:off x="2510350" y="1575539"/>
            <a:ext cx="1966245" cy="1256516"/>
          </a:xfrm>
          <a:custGeom>
            <a:avLst/>
            <a:gdLst/>
            <a:ahLst/>
            <a:cxnLst>
              <a:cxn ang="0">
                <a:pos x="wd2" y="hd2"/>
              </a:cxn>
              <a:cxn ang="5400000">
                <a:pos x="wd2" y="hd2"/>
              </a:cxn>
              <a:cxn ang="10800000">
                <a:pos x="wd2" y="hd2"/>
              </a:cxn>
              <a:cxn ang="16200000">
                <a:pos x="wd2" y="hd2"/>
              </a:cxn>
            </a:cxnLst>
            <a:rect l="0" t="0" r="r" b="b"/>
            <a:pathLst>
              <a:path w="20918" h="21600" extrusionOk="0">
                <a:moveTo>
                  <a:pt x="0" y="0"/>
                </a:moveTo>
                <a:lnTo>
                  <a:pt x="0" y="0"/>
                </a:lnTo>
                <a:cubicBezTo>
                  <a:pt x="12329" y="903"/>
                  <a:pt x="21600" y="10495"/>
                  <a:pt x="20878" y="21600"/>
                </a:cubicBezTo>
              </a:path>
            </a:pathLst>
          </a:custGeom>
          <a:ln w="25400">
            <a:solidFill>
              <a:srgbClr val="C00000"/>
            </a:solidFill>
            <a:tailEnd type="stealth"/>
          </a:ln>
        </p:spPr>
        <p:txBody>
          <a:bodyPr lIns="60959" tIns="60959" rIns="60959" bIns="60959" anchor="ctr"/>
          <a:lstStyle/>
          <a:p>
            <a:pPr algn="ctr" defTabSz="1219200">
              <a:defRPr>
                <a:latin typeface="Arial"/>
                <a:ea typeface="Arial"/>
                <a:cs typeface="Arial"/>
                <a:sym typeface="Arial"/>
              </a:defRPr>
            </a:pPr>
            <a:endParaRPr/>
          </a:p>
        </p:txBody>
      </p:sp>
      <p:sp>
        <p:nvSpPr>
          <p:cNvPr id="720" name="TextBox 15"/>
          <p:cNvSpPr txBox="1"/>
          <p:nvPr/>
        </p:nvSpPr>
        <p:spPr>
          <a:xfrm>
            <a:off x="2967628" y="4662266"/>
            <a:ext cx="967782" cy="6978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60959" tIns="60959" rIns="60959" bIns="60959">
            <a:spAutoFit/>
          </a:bodyPr>
          <a:lstStyle>
            <a:lvl1pPr algn="ctr" defTabSz="1219200">
              <a:defRPr sz="2000">
                <a:latin typeface="Arial"/>
                <a:ea typeface="Arial"/>
                <a:cs typeface="Arial"/>
                <a:sym typeface="Arial"/>
              </a:defRPr>
            </a:lvl1pPr>
          </a:lstStyle>
          <a:p>
            <a:r>
              <a:t>Pre-tRNA</a:t>
            </a:r>
          </a:p>
        </p:txBody>
      </p:sp>
      <p:sp>
        <p:nvSpPr>
          <p:cNvPr id="721" name="TextBox 16"/>
          <p:cNvSpPr txBox="1"/>
          <p:nvPr/>
        </p:nvSpPr>
        <p:spPr>
          <a:xfrm>
            <a:off x="5591997" y="4662266"/>
            <a:ext cx="967783" cy="6978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60959" tIns="60959" rIns="60959" bIns="60959">
            <a:spAutoFit/>
          </a:bodyPr>
          <a:lstStyle/>
          <a:p>
            <a:pPr algn="ctr" defTabSz="1219200">
              <a:defRPr sz="2000">
                <a:latin typeface="Arial"/>
                <a:ea typeface="Arial"/>
                <a:cs typeface="Arial"/>
                <a:sym typeface="Arial"/>
              </a:defRPr>
            </a:pPr>
            <a:r>
              <a:t>Mature</a:t>
            </a:r>
          </a:p>
          <a:p>
            <a:pPr algn="ctr" defTabSz="1219200">
              <a:defRPr sz="2000">
                <a:latin typeface="Arial"/>
                <a:ea typeface="Arial"/>
                <a:cs typeface="Arial"/>
                <a:sym typeface="Arial"/>
              </a:defRPr>
            </a:pPr>
            <a:r>
              <a:t>tRNA</a:t>
            </a:r>
          </a:p>
        </p:txBody>
      </p:sp>
      <p:sp>
        <p:nvSpPr>
          <p:cNvPr id="722" name="TextBox 17"/>
          <p:cNvSpPr txBox="1"/>
          <p:nvPr/>
        </p:nvSpPr>
        <p:spPr>
          <a:xfrm>
            <a:off x="438895" y="1495749"/>
            <a:ext cx="1339123" cy="40571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60959" tIns="60959" rIns="60959" bIns="60959">
            <a:spAutoFit/>
          </a:bodyPr>
          <a:lstStyle>
            <a:lvl1pPr algn="ctr" defTabSz="1219200">
              <a:defRPr sz="2000" b="1">
                <a:solidFill>
                  <a:srgbClr val="C00000"/>
                </a:solidFill>
                <a:latin typeface="Arial"/>
                <a:ea typeface="Arial"/>
                <a:cs typeface="Arial"/>
                <a:sym typeface="Arial"/>
              </a:defRPr>
            </a:lvl1pPr>
          </a:lstStyle>
          <a:p>
            <a:r>
              <a:t>Rnase P</a:t>
            </a:r>
          </a:p>
        </p:txBody>
      </p:sp>
    </p:spTree>
  </p:cSld>
  <p:clrMapOvr>
    <a:masterClrMapping/>
  </p:clrMapOvr>
  <mc:AlternateContent xmlns:mc="http://schemas.openxmlformats.org/markup-compatibility/2006" xmlns:p14="http://schemas.microsoft.com/office/powerpoint/2010/main">
    <mc:Choice Requires="p14">
      <p:transition spd="slow" p14:dur="1500">
        <p:fade/>
      </p:transition>
    </mc:Choice>
    <mc:Fallback xmlns:a14="http://schemas.microsoft.com/office/drawing/2010/main" xmlns:m="http://schemas.openxmlformats.org/officeDocument/2006/math"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4" name="TextBox 3"/>
          <p:cNvSpPr txBox="1">
            <a:spLocks noGrp="1"/>
          </p:cNvSpPr>
          <p:nvPr>
            <p:ph type="sldNum" sz="quarter" idx="2"/>
          </p:nvPr>
        </p:nvSpPr>
        <p:spPr>
          <a:xfrm>
            <a:off x="11811000" y="6405914"/>
            <a:ext cx="245750" cy="2257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nchor="t">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100" b="0" i="0" u="none" strike="noStrike" cap="none" spc="0" normalizeH="0" baseline="0">
                <a:ln>
                  <a:noFill/>
                </a:ln>
                <a:solidFill>
                  <a:srgbClr val="233068"/>
                </a:solidFill>
                <a:effectLst/>
                <a:uFillTx/>
                <a:latin typeface="Calibri"/>
                <a:ea typeface="Calibri"/>
                <a:cs typeface="Calibri"/>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Aptos"/>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Aptos"/>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Aptos"/>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Aptos"/>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Aptos"/>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Aptos"/>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Aptos"/>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Aptos"/>
              </a:defRPr>
            </a:lvl9pPr>
          </a:lstStyle>
          <a:p>
            <a:fld id="{86CB4B4D-7CA3-9044-876B-883B54F8677D}" type="slidenum">
              <a:rPr lang="en-US" smtClean="0"/>
              <a:pPr/>
              <a:t>15</a:t>
            </a:fld>
            <a:endParaRPr/>
          </a:p>
        </p:txBody>
      </p:sp>
      <p:pic>
        <p:nvPicPr>
          <p:cNvPr id="725" name="IRCM_Horizontale-Avec-Slogan_RVB.png" descr="IRCM_Horizontale-Avec-Slogan_RVB.png"/>
          <p:cNvPicPr>
            <a:picLocks noChangeAspect="1"/>
          </p:cNvPicPr>
          <p:nvPr/>
        </p:nvPicPr>
        <p:blipFill>
          <a:blip r:embed="rId2"/>
          <a:srcRect t="26636" r="52458" b="44969"/>
          <a:stretch>
            <a:fillRect/>
          </a:stretch>
        </p:blipFill>
        <p:spPr>
          <a:xfrm>
            <a:off x="5957561" y="365079"/>
            <a:ext cx="1652821" cy="494076"/>
          </a:xfrm>
          <a:prstGeom prst="rect">
            <a:avLst/>
          </a:prstGeom>
          <a:ln w="12700">
            <a:miter lim="400000"/>
          </a:ln>
        </p:spPr>
      </p:pic>
      <p:pic>
        <p:nvPicPr>
          <p:cNvPr id="726" name="pasted-movie.png" descr="pasted-movie.png"/>
          <p:cNvPicPr>
            <a:picLocks noChangeAspect="1"/>
          </p:cNvPicPr>
          <p:nvPr/>
        </p:nvPicPr>
        <p:blipFill>
          <a:blip r:embed="rId3"/>
          <a:srcRect l="2201" t="14618"/>
          <a:stretch>
            <a:fillRect/>
          </a:stretch>
        </p:blipFill>
        <p:spPr>
          <a:xfrm>
            <a:off x="288768" y="1354857"/>
            <a:ext cx="10864227" cy="5381305"/>
          </a:xfrm>
          <a:prstGeom prst="rect">
            <a:avLst/>
          </a:prstGeom>
          <a:ln w="12700">
            <a:miter lim="400000"/>
          </a:ln>
        </p:spPr>
      </p:pic>
      <p:grpSp>
        <p:nvGrpSpPr>
          <p:cNvPr id="729" name="Group"/>
          <p:cNvGrpSpPr/>
          <p:nvPr/>
        </p:nvGrpSpPr>
        <p:grpSpPr>
          <a:xfrm>
            <a:off x="8247333" y="103249"/>
            <a:ext cx="3376279" cy="1017771"/>
            <a:chOff x="0" y="0"/>
            <a:chExt cx="3376278" cy="1017769"/>
          </a:xfrm>
        </p:grpSpPr>
        <p:pic>
          <p:nvPicPr>
            <p:cNvPr id="727" name="Screenshot 2024-06-11 at 23.24.45.png" descr="Screenshot 2024-06-11 at 23.24.45.png"/>
            <p:cNvPicPr>
              <a:picLocks noChangeAspect="1"/>
            </p:cNvPicPr>
            <p:nvPr/>
          </p:nvPicPr>
          <p:blipFill>
            <a:blip r:embed="rId4"/>
            <a:srcRect t="6095" b="6094"/>
            <a:stretch>
              <a:fillRect/>
            </a:stretch>
          </p:blipFill>
          <p:spPr>
            <a:xfrm>
              <a:off x="2185878" y="-1"/>
              <a:ext cx="1190401" cy="1017771"/>
            </a:xfrm>
            <a:prstGeom prst="rect">
              <a:avLst/>
            </a:prstGeom>
            <a:ln w="12700" cap="flat">
              <a:noFill/>
              <a:miter lim="400000"/>
            </a:ln>
            <a:effectLst/>
          </p:spPr>
        </p:pic>
        <p:pic>
          <p:nvPicPr>
            <p:cNvPr id="728" name="Screenshot 2024-06-11 at 23.26.04.png" descr="Screenshot 2024-06-11 at 23.26.04.png"/>
            <p:cNvPicPr>
              <a:picLocks noChangeAspect="1"/>
            </p:cNvPicPr>
            <p:nvPr/>
          </p:nvPicPr>
          <p:blipFill>
            <a:blip r:embed="rId5"/>
            <a:stretch>
              <a:fillRect/>
            </a:stretch>
          </p:blipFill>
          <p:spPr>
            <a:xfrm>
              <a:off x="-1" y="183631"/>
              <a:ext cx="2069850" cy="650526"/>
            </a:xfrm>
            <a:prstGeom prst="rect">
              <a:avLst/>
            </a:prstGeom>
            <a:ln w="12700" cap="flat">
              <a:noFill/>
              <a:miter lim="400000"/>
            </a:ln>
            <a:effectLst/>
          </p:spPr>
        </p:pic>
      </p:grpSp>
      <p:grpSp>
        <p:nvGrpSpPr>
          <p:cNvPr id="732" name="Group 3"/>
          <p:cNvGrpSpPr/>
          <p:nvPr/>
        </p:nvGrpSpPr>
        <p:grpSpPr>
          <a:xfrm>
            <a:off x="107575" y="103249"/>
            <a:ext cx="5213004" cy="1158040"/>
            <a:chOff x="0" y="0"/>
            <a:chExt cx="5213002" cy="1158039"/>
          </a:xfrm>
        </p:grpSpPr>
        <p:sp>
          <p:nvSpPr>
            <p:cNvPr id="730" name="Rectangle 2"/>
            <p:cNvSpPr/>
            <p:nvPr/>
          </p:nvSpPr>
          <p:spPr>
            <a:xfrm>
              <a:off x="-1" y="-1"/>
              <a:ext cx="1479178" cy="1158041"/>
            </a:xfrm>
            <a:prstGeom prst="rect">
              <a:avLst/>
            </a:prstGeom>
            <a:solidFill>
              <a:srgbClr val="FFFFFF"/>
            </a:solidFill>
            <a:ln w="12700" cap="flat">
              <a:noFill/>
              <a:miter lim="400000"/>
            </a:ln>
            <a:effectLst/>
          </p:spPr>
          <p:txBody>
            <a:bodyPr wrap="square" lIns="45719" tIns="45719" rIns="45719" bIns="45719" numCol="1" anchor="ctr">
              <a:noAutofit/>
            </a:bodyPr>
            <a:lstStyle/>
            <a:p>
              <a:pPr algn="ctr">
                <a:defRPr>
                  <a:solidFill>
                    <a:srgbClr val="FFFFFF"/>
                  </a:solidFill>
                  <a:latin typeface="Century Gothic"/>
                  <a:ea typeface="Century Gothic"/>
                  <a:cs typeface="Century Gothic"/>
                  <a:sym typeface="Century Gothic"/>
                </a:defRPr>
              </a:pPr>
              <a:endParaRPr/>
            </a:p>
          </p:txBody>
        </p:sp>
        <p:pic>
          <p:nvPicPr>
            <p:cNvPr id="731" name="Image" descr="Image"/>
            <p:cNvPicPr>
              <a:picLocks noChangeAspect="1"/>
            </p:cNvPicPr>
            <p:nvPr/>
          </p:nvPicPr>
          <p:blipFill>
            <a:blip r:embed="rId6"/>
            <a:stretch>
              <a:fillRect/>
            </a:stretch>
          </p:blipFill>
          <p:spPr>
            <a:xfrm>
              <a:off x="460813" y="140270"/>
              <a:ext cx="4752190" cy="1017769"/>
            </a:xfrm>
            <a:prstGeom prst="rect">
              <a:avLst/>
            </a:prstGeom>
            <a:ln w="12700" cap="flat">
              <a:noFill/>
              <a:miter lim="400000"/>
            </a:ln>
            <a:effectLst/>
          </p:spPr>
        </p:pic>
      </p:grpSp>
    </p:spTree>
  </p:cSld>
  <p:clrMapOvr>
    <a:masterClrMapping/>
  </p:clrMapOvr>
  <mc:AlternateContent xmlns:mc="http://schemas.openxmlformats.org/markup-compatibility/2006" xmlns:p14="http://schemas.microsoft.com/office/powerpoint/2010/main">
    <mc:Choice Requires="p14">
      <p:transition spd="slow" p14:dur="1500">
        <p:fade/>
      </p:transition>
    </mc:Choice>
    <mc:Fallback xmlns:a14="http://schemas.microsoft.com/office/drawing/2010/main" xmlns:m="http://schemas.openxmlformats.org/officeDocument/2006/math"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4" name="Titre 1"/>
          <p:cNvSpPr txBox="1">
            <a:spLocks noGrp="1"/>
          </p:cNvSpPr>
          <p:nvPr>
            <p:ph type="title"/>
          </p:nvPr>
        </p:nvSpPr>
        <p:spPr>
          <a:xfrm>
            <a:off x="1304774" y="154906"/>
            <a:ext cx="9582451" cy="1306556"/>
          </a:xfrm>
          <a:prstGeom prst="rect">
            <a:avLst/>
          </a:prstGeom>
        </p:spPr>
        <p:txBody>
          <a:bodyPr/>
          <a:lstStyle/>
          <a:p>
            <a:pPr algn="ctr">
              <a:defRPr sz="3200"/>
            </a:pPr>
            <a:r>
              <a:t>La Province de Québec:</a:t>
            </a:r>
          </a:p>
          <a:p>
            <a:pPr algn="ctr">
              <a:defRPr sz="3200"/>
            </a:pPr>
            <a:r>
              <a:t>Leveraging Momentum </a:t>
            </a:r>
          </a:p>
          <a:p>
            <a:pPr algn="ctr">
              <a:defRPr sz="3200"/>
            </a:pPr>
            <a:r>
              <a:t>&amp; Critical Mass in RNA Research</a:t>
            </a:r>
          </a:p>
        </p:txBody>
      </p:sp>
      <p:grpSp>
        <p:nvGrpSpPr>
          <p:cNvPr id="763" name="Group 12"/>
          <p:cNvGrpSpPr/>
          <p:nvPr/>
        </p:nvGrpSpPr>
        <p:grpSpPr>
          <a:xfrm>
            <a:off x="1959609" y="1639016"/>
            <a:ext cx="10101582" cy="1773016"/>
            <a:chOff x="0" y="0"/>
            <a:chExt cx="10101580" cy="1773015"/>
          </a:xfrm>
        </p:grpSpPr>
        <p:grpSp>
          <p:nvGrpSpPr>
            <p:cNvPr id="739" name="Group 55"/>
            <p:cNvGrpSpPr/>
            <p:nvPr/>
          </p:nvGrpSpPr>
          <p:grpSpPr>
            <a:xfrm>
              <a:off x="8125189" y="73364"/>
              <a:ext cx="1976392" cy="1587221"/>
              <a:chOff x="0" y="0"/>
              <a:chExt cx="1976390" cy="1587220"/>
            </a:xfrm>
          </p:grpSpPr>
          <p:pic>
            <p:nvPicPr>
              <p:cNvPr id="735" name="Graphic 35" descr="Graphic 35"/>
              <p:cNvPicPr>
                <a:picLocks noChangeAspect="1"/>
              </p:cNvPicPr>
              <p:nvPr/>
            </p:nvPicPr>
            <p:blipFill>
              <a:blip r:embed="rId2"/>
              <a:stretch>
                <a:fillRect/>
              </a:stretch>
            </p:blipFill>
            <p:spPr>
              <a:xfrm>
                <a:off x="530994" y="672820"/>
                <a:ext cx="914401" cy="914401"/>
              </a:xfrm>
              <a:prstGeom prst="rect">
                <a:avLst/>
              </a:prstGeom>
              <a:ln w="12700" cap="flat">
                <a:noFill/>
                <a:miter lim="400000"/>
              </a:ln>
              <a:effectLst/>
            </p:spPr>
          </p:pic>
          <p:grpSp>
            <p:nvGrpSpPr>
              <p:cNvPr id="738" name="Group 39"/>
              <p:cNvGrpSpPr/>
              <p:nvPr/>
            </p:nvGrpSpPr>
            <p:grpSpPr>
              <a:xfrm>
                <a:off x="0" y="0"/>
                <a:ext cx="1976391" cy="334201"/>
                <a:chOff x="0" y="0"/>
                <a:chExt cx="1976390" cy="334200"/>
              </a:xfrm>
            </p:grpSpPr>
            <p:sp>
              <p:nvSpPr>
                <p:cNvPr id="736" name="TextBox 36"/>
                <p:cNvSpPr/>
                <p:nvPr/>
              </p:nvSpPr>
              <p:spPr>
                <a:xfrm>
                  <a:off x="382687" y="0"/>
                  <a:ext cx="1211015"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a:spcBef>
                      <a:spcPts val="200"/>
                    </a:spcBef>
                    <a:defRPr sz="2400" b="1">
                      <a:solidFill>
                        <a:srgbClr val="233068"/>
                      </a:solidFill>
                      <a:latin typeface="Calibri"/>
                      <a:ea typeface="Calibri"/>
                      <a:cs typeface="Calibri"/>
                      <a:sym typeface="Calibri"/>
                    </a:defRPr>
                  </a:lvl1pPr>
                </a:lstStyle>
                <a:p>
                  <a:r>
                    <a:t>$24-31 B</a:t>
                  </a:r>
                </a:p>
              </p:txBody>
            </p:sp>
            <p:sp>
              <p:nvSpPr>
                <p:cNvPr id="737" name="TextBox 38"/>
                <p:cNvSpPr/>
                <p:nvPr/>
              </p:nvSpPr>
              <p:spPr>
                <a:xfrm>
                  <a:off x="0" y="334200"/>
                  <a:ext cx="1976391"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a:spcBef>
                      <a:spcPts val="200"/>
                    </a:spcBef>
                    <a:defRPr>
                      <a:solidFill>
                        <a:srgbClr val="233068"/>
                      </a:solidFill>
                      <a:latin typeface="Calibri"/>
                      <a:ea typeface="Calibri"/>
                      <a:cs typeface="Calibri"/>
                      <a:sym typeface="Calibri"/>
                    </a:defRPr>
                  </a:lvl1pPr>
                </a:lstStyle>
                <a:p>
                  <a:r>
                    <a:t>Marché Global 2030</a:t>
                  </a:r>
                </a:p>
              </p:txBody>
            </p:sp>
          </p:grpSp>
        </p:grpSp>
        <p:grpSp>
          <p:nvGrpSpPr>
            <p:cNvPr id="762" name="Group 57"/>
            <p:cNvGrpSpPr/>
            <p:nvPr/>
          </p:nvGrpSpPr>
          <p:grpSpPr>
            <a:xfrm>
              <a:off x="0" y="0"/>
              <a:ext cx="8046361" cy="1773016"/>
              <a:chOff x="0" y="0"/>
              <a:chExt cx="8046360" cy="1773015"/>
            </a:xfrm>
          </p:grpSpPr>
          <p:sp>
            <p:nvSpPr>
              <p:cNvPr id="740" name="Rounded Rectangle 29"/>
              <p:cNvSpPr/>
              <p:nvPr/>
            </p:nvSpPr>
            <p:spPr>
              <a:xfrm>
                <a:off x="0" y="0"/>
                <a:ext cx="8046361" cy="1773016"/>
              </a:xfrm>
              <a:prstGeom prst="roundRect">
                <a:avLst>
                  <a:gd name="adj" fmla="val 16667"/>
                </a:avLst>
              </a:prstGeom>
              <a:solidFill>
                <a:srgbClr val="D9DAE1"/>
              </a:solidFill>
              <a:ln w="6350" cap="flat">
                <a:solidFill>
                  <a:srgbClr val="808080"/>
                </a:solidFill>
                <a:prstDash val="solid"/>
                <a:round/>
              </a:ln>
              <a:effectLst/>
            </p:spPr>
            <p:txBody>
              <a:bodyPr wrap="square" lIns="45719" tIns="45719" rIns="45719" bIns="45719" numCol="1" anchor="ctr">
                <a:noAutofit/>
              </a:bodyPr>
              <a:lstStyle/>
              <a:p>
                <a:pPr algn="ctr">
                  <a:defRPr>
                    <a:solidFill>
                      <a:srgbClr val="FFFFFF"/>
                    </a:solidFill>
                    <a:latin typeface="Century Gothic"/>
                    <a:ea typeface="Century Gothic"/>
                    <a:cs typeface="Century Gothic"/>
                    <a:sym typeface="Century Gothic"/>
                  </a:defRPr>
                </a:pPr>
                <a:endParaRPr/>
              </a:p>
            </p:txBody>
          </p:sp>
          <p:grpSp>
            <p:nvGrpSpPr>
              <p:cNvPr id="761" name="Group 56"/>
              <p:cNvGrpSpPr/>
              <p:nvPr/>
            </p:nvGrpSpPr>
            <p:grpSpPr>
              <a:xfrm>
                <a:off x="540861" y="48758"/>
                <a:ext cx="7107396" cy="1649656"/>
                <a:chOff x="0" y="0"/>
                <a:chExt cx="7107394" cy="1649655"/>
              </a:xfrm>
            </p:grpSpPr>
            <p:grpSp>
              <p:nvGrpSpPr>
                <p:cNvPr id="745" name="Group 54"/>
                <p:cNvGrpSpPr/>
                <p:nvPr/>
              </p:nvGrpSpPr>
              <p:grpSpPr>
                <a:xfrm>
                  <a:off x="0" y="0"/>
                  <a:ext cx="1017862" cy="1649656"/>
                  <a:chOff x="0" y="0"/>
                  <a:chExt cx="1017861" cy="1649655"/>
                </a:xfrm>
              </p:grpSpPr>
              <p:grpSp>
                <p:nvGrpSpPr>
                  <p:cNvPr id="743" name="Group 30"/>
                  <p:cNvGrpSpPr/>
                  <p:nvPr/>
                </p:nvGrpSpPr>
                <p:grpSpPr>
                  <a:xfrm>
                    <a:off x="0" y="0"/>
                    <a:ext cx="1017862" cy="789623"/>
                    <a:chOff x="0" y="0"/>
                    <a:chExt cx="1017861" cy="789622"/>
                  </a:xfrm>
                </p:grpSpPr>
                <p:sp>
                  <p:nvSpPr>
                    <p:cNvPr id="741" name="TextBox 17"/>
                    <p:cNvSpPr txBox="1"/>
                    <p:nvPr/>
                  </p:nvSpPr>
                  <p:spPr>
                    <a:xfrm>
                      <a:off x="142204" y="0"/>
                      <a:ext cx="733453" cy="78962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noAutofit/>
                    </a:bodyPr>
                    <a:lstStyle>
                      <a:lvl1pPr>
                        <a:spcBef>
                          <a:spcPts val="200"/>
                        </a:spcBef>
                        <a:defRPr sz="2400" b="1">
                          <a:solidFill>
                            <a:srgbClr val="233068"/>
                          </a:solidFill>
                          <a:latin typeface="Calibri"/>
                          <a:ea typeface="Calibri"/>
                          <a:cs typeface="Calibri"/>
                          <a:sym typeface="Calibri"/>
                        </a:defRPr>
                      </a:lvl1pPr>
                    </a:lstStyle>
                    <a:p>
                      <a:r>
                        <a:t>&gt;135</a:t>
                      </a:r>
                    </a:p>
                  </p:txBody>
                </p:sp>
                <p:sp>
                  <p:nvSpPr>
                    <p:cNvPr id="742" name="TextBox 18"/>
                    <p:cNvSpPr txBox="1"/>
                    <p:nvPr/>
                  </p:nvSpPr>
                  <p:spPr>
                    <a:xfrm>
                      <a:off x="0" y="353593"/>
                      <a:ext cx="1017862" cy="31738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noAutofit/>
                    </a:bodyPr>
                    <a:lstStyle>
                      <a:lvl1pPr>
                        <a:spcBef>
                          <a:spcPts val="200"/>
                        </a:spcBef>
                        <a:defRPr>
                          <a:solidFill>
                            <a:srgbClr val="233068"/>
                          </a:solidFill>
                          <a:latin typeface="Calibri"/>
                          <a:ea typeface="Calibri"/>
                          <a:cs typeface="Calibri"/>
                          <a:sym typeface="Calibri"/>
                        </a:defRPr>
                      </a:lvl1pPr>
                    </a:lstStyle>
                    <a:p>
                      <a:r>
                        <a:t>RNA Labs</a:t>
                      </a:r>
                    </a:p>
                  </p:txBody>
                </p:sp>
              </p:grpSp>
              <p:pic>
                <p:nvPicPr>
                  <p:cNvPr id="744" name="Graphic 24" descr="Graphic 24"/>
                  <p:cNvPicPr>
                    <a:picLocks noChangeAspect="1"/>
                  </p:cNvPicPr>
                  <p:nvPr/>
                </p:nvPicPr>
                <p:blipFill>
                  <a:blip r:embed="rId3"/>
                  <a:stretch>
                    <a:fillRect/>
                  </a:stretch>
                </p:blipFill>
                <p:spPr>
                  <a:xfrm>
                    <a:off x="34391" y="700576"/>
                    <a:ext cx="949080" cy="949080"/>
                  </a:xfrm>
                  <a:prstGeom prst="rect">
                    <a:avLst/>
                  </a:prstGeom>
                  <a:ln w="12700" cap="flat">
                    <a:noFill/>
                    <a:miter lim="400000"/>
                  </a:ln>
                  <a:effectLst/>
                </p:spPr>
              </p:pic>
            </p:grpSp>
            <p:grpSp>
              <p:nvGrpSpPr>
                <p:cNvPr id="750" name="Group 53"/>
                <p:cNvGrpSpPr/>
                <p:nvPr/>
              </p:nvGrpSpPr>
              <p:grpSpPr>
                <a:xfrm>
                  <a:off x="1485395" y="30138"/>
                  <a:ext cx="1255753" cy="1589379"/>
                  <a:chOff x="0" y="0"/>
                  <a:chExt cx="1255752" cy="1589377"/>
                </a:xfrm>
              </p:grpSpPr>
              <p:grpSp>
                <p:nvGrpSpPr>
                  <p:cNvPr id="748" name="Group 31"/>
                  <p:cNvGrpSpPr/>
                  <p:nvPr/>
                </p:nvGrpSpPr>
                <p:grpSpPr>
                  <a:xfrm>
                    <a:off x="0" y="0"/>
                    <a:ext cx="1255753" cy="328668"/>
                    <a:chOff x="0" y="0"/>
                    <a:chExt cx="1255752" cy="328667"/>
                  </a:xfrm>
                </p:grpSpPr>
                <p:sp>
                  <p:nvSpPr>
                    <p:cNvPr id="746" name="TextBox 19"/>
                    <p:cNvSpPr/>
                    <p:nvPr/>
                  </p:nvSpPr>
                  <p:spPr>
                    <a:xfrm>
                      <a:off x="504361" y="0"/>
                      <a:ext cx="247029"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a:spcBef>
                          <a:spcPts val="200"/>
                        </a:spcBef>
                        <a:defRPr sz="2400" b="1">
                          <a:solidFill>
                            <a:srgbClr val="233068"/>
                          </a:solidFill>
                          <a:latin typeface="Calibri"/>
                          <a:ea typeface="Calibri"/>
                          <a:cs typeface="Calibri"/>
                          <a:sym typeface="Calibri"/>
                        </a:defRPr>
                      </a:lvl1pPr>
                    </a:lstStyle>
                    <a:p>
                      <a:r>
                        <a:t>6</a:t>
                      </a:r>
                    </a:p>
                  </p:txBody>
                </p:sp>
                <p:sp>
                  <p:nvSpPr>
                    <p:cNvPr id="747" name="TextBox 20"/>
                    <p:cNvSpPr/>
                    <p:nvPr/>
                  </p:nvSpPr>
                  <p:spPr>
                    <a:xfrm>
                      <a:off x="0" y="328667"/>
                      <a:ext cx="1255753"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a:spcBef>
                          <a:spcPts val="200"/>
                        </a:spcBef>
                        <a:defRPr>
                          <a:solidFill>
                            <a:srgbClr val="233068"/>
                          </a:solidFill>
                          <a:latin typeface="Calibri"/>
                          <a:ea typeface="Calibri"/>
                          <a:cs typeface="Calibri"/>
                          <a:sym typeface="Calibri"/>
                        </a:defRPr>
                      </a:lvl1pPr>
                    </a:lstStyle>
                    <a:p>
                      <a:r>
                        <a:t>Universities</a:t>
                      </a:r>
                    </a:p>
                  </p:txBody>
                </p:sp>
              </p:grpSp>
              <p:pic>
                <p:nvPicPr>
                  <p:cNvPr id="749" name="Graphic 26" descr="Graphic 26"/>
                  <p:cNvPicPr>
                    <a:picLocks noChangeAspect="1"/>
                  </p:cNvPicPr>
                  <p:nvPr/>
                </p:nvPicPr>
                <p:blipFill>
                  <a:blip r:embed="rId4"/>
                  <a:stretch>
                    <a:fillRect/>
                  </a:stretch>
                </p:blipFill>
                <p:spPr>
                  <a:xfrm>
                    <a:off x="170675" y="674977"/>
                    <a:ext cx="914401" cy="914401"/>
                  </a:xfrm>
                  <a:prstGeom prst="rect">
                    <a:avLst/>
                  </a:prstGeom>
                  <a:ln w="12700" cap="flat">
                    <a:noFill/>
                    <a:miter lim="400000"/>
                  </a:ln>
                  <a:effectLst/>
                </p:spPr>
              </p:pic>
            </p:grpSp>
            <p:grpSp>
              <p:nvGrpSpPr>
                <p:cNvPr id="755" name="Group 52"/>
                <p:cNvGrpSpPr/>
                <p:nvPr/>
              </p:nvGrpSpPr>
              <p:grpSpPr>
                <a:xfrm>
                  <a:off x="5216070" y="30138"/>
                  <a:ext cx="1891325" cy="1589379"/>
                  <a:chOff x="0" y="0"/>
                  <a:chExt cx="1891324" cy="1589377"/>
                </a:xfrm>
              </p:grpSpPr>
              <p:grpSp>
                <p:nvGrpSpPr>
                  <p:cNvPr id="753" name="Group 32"/>
                  <p:cNvGrpSpPr/>
                  <p:nvPr/>
                </p:nvGrpSpPr>
                <p:grpSpPr>
                  <a:xfrm>
                    <a:off x="0" y="0"/>
                    <a:ext cx="1891325" cy="328668"/>
                    <a:chOff x="0" y="0"/>
                    <a:chExt cx="1891324" cy="328667"/>
                  </a:xfrm>
                </p:grpSpPr>
                <p:sp>
                  <p:nvSpPr>
                    <p:cNvPr id="751" name="TextBox 21"/>
                    <p:cNvSpPr/>
                    <p:nvPr/>
                  </p:nvSpPr>
                  <p:spPr>
                    <a:xfrm>
                      <a:off x="658580" y="0"/>
                      <a:ext cx="574163"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a:spcBef>
                          <a:spcPts val="200"/>
                        </a:spcBef>
                        <a:defRPr sz="2400" b="1">
                          <a:solidFill>
                            <a:srgbClr val="233068"/>
                          </a:solidFill>
                          <a:latin typeface="Calibri"/>
                          <a:ea typeface="Calibri"/>
                          <a:cs typeface="Calibri"/>
                          <a:sym typeface="Calibri"/>
                        </a:defRPr>
                      </a:lvl1pPr>
                    </a:lstStyle>
                    <a:p>
                      <a:r>
                        <a:t>16+</a:t>
                      </a:r>
                    </a:p>
                  </p:txBody>
                </p:sp>
                <p:sp>
                  <p:nvSpPr>
                    <p:cNvPr id="752" name="TextBox 22"/>
                    <p:cNvSpPr/>
                    <p:nvPr/>
                  </p:nvSpPr>
                  <p:spPr>
                    <a:xfrm>
                      <a:off x="0" y="328667"/>
                      <a:ext cx="1891325"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a:spcBef>
                          <a:spcPts val="200"/>
                        </a:spcBef>
                        <a:defRPr>
                          <a:solidFill>
                            <a:srgbClr val="233068"/>
                          </a:solidFill>
                          <a:latin typeface="Calibri"/>
                          <a:ea typeface="Calibri"/>
                          <a:cs typeface="Calibri"/>
                          <a:sym typeface="Calibri"/>
                        </a:defRPr>
                      </a:lvl1pPr>
                    </a:lstStyle>
                    <a:p>
                      <a:r>
                        <a:t>Biotechs / Pharmas</a:t>
                      </a:r>
                    </a:p>
                  </p:txBody>
                </p:sp>
              </p:grpSp>
              <p:pic>
                <p:nvPicPr>
                  <p:cNvPr id="754" name="Graphic 28" descr="Graphic 28"/>
                  <p:cNvPicPr>
                    <a:picLocks noChangeAspect="1"/>
                  </p:cNvPicPr>
                  <p:nvPr/>
                </p:nvPicPr>
                <p:blipFill>
                  <a:blip r:embed="rId5"/>
                  <a:stretch>
                    <a:fillRect/>
                  </a:stretch>
                </p:blipFill>
                <p:spPr>
                  <a:xfrm>
                    <a:off x="488461" y="674977"/>
                    <a:ext cx="914401" cy="914401"/>
                  </a:xfrm>
                  <a:prstGeom prst="rect">
                    <a:avLst/>
                  </a:prstGeom>
                  <a:ln w="12700" cap="flat">
                    <a:noFill/>
                    <a:miter lim="400000"/>
                  </a:ln>
                  <a:effectLst/>
                </p:spPr>
              </p:pic>
            </p:grpSp>
            <p:grpSp>
              <p:nvGrpSpPr>
                <p:cNvPr id="760" name="Group 51"/>
                <p:cNvGrpSpPr/>
                <p:nvPr/>
              </p:nvGrpSpPr>
              <p:grpSpPr>
                <a:xfrm>
                  <a:off x="2975248" y="30697"/>
                  <a:ext cx="2031640" cy="1535818"/>
                  <a:chOff x="0" y="0"/>
                  <a:chExt cx="2031638" cy="1535817"/>
                </a:xfrm>
              </p:grpSpPr>
              <p:grpSp>
                <p:nvGrpSpPr>
                  <p:cNvPr id="758" name="Group 50"/>
                  <p:cNvGrpSpPr/>
                  <p:nvPr/>
                </p:nvGrpSpPr>
                <p:grpSpPr>
                  <a:xfrm>
                    <a:off x="0" y="0"/>
                    <a:ext cx="2031639" cy="323181"/>
                    <a:chOff x="0" y="0"/>
                    <a:chExt cx="2031638" cy="323180"/>
                  </a:xfrm>
                </p:grpSpPr>
                <p:sp>
                  <p:nvSpPr>
                    <p:cNvPr id="756" name="TextBox 42"/>
                    <p:cNvSpPr/>
                    <p:nvPr/>
                  </p:nvSpPr>
                  <p:spPr>
                    <a:xfrm>
                      <a:off x="728738" y="0"/>
                      <a:ext cx="574163"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a:spcBef>
                          <a:spcPts val="200"/>
                        </a:spcBef>
                        <a:defRPr sz="2400" b="1">
                          <a:solidFill>
                            <a:srgbClr val="233068"/>
                          </a:solidFill>
                          <a:latin typeface="Calibri"/>
                          <a:ea typeface="Calibri"/>
                          <a:cs typeface="Calibri"/>
                          <a:sym typeface="Calibri"/>
                        </a:defRPr>
                      </a:lvl1pPr>
                    </a:lstStyle>
                    <a:p>
                      <a:r>
                        <a:t>12+</a:t>
                      </a:r>
                    </a:p>
                  </p:txBody>
                </p:sp>
                <p:sp>
                  <p:nvSpPr>
                    <p:cNvPr id="757" name="TextBox 43"/>
                    <p:cNvSpPr/>
                    <p:nvPr/>
                  </p:nvSpPr>
                  <p:spPr>
                    <a:xfrm>
                      <a:off x="0" y="323180"/>
                      <a:ext cx="2031639"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a:spcBef>
                          <a:spcPts val="200"/>
                        </a:spcBef>
                        <a:defRPr>
                          <a:solidFill>
                            <a:srgbClr val="233068"/>
                          </a:solidFill>
                          <a:latin typeface="Calibri"/>
                          <a:ea typeface="Calibri"/>
                          <a:cs typeface="Calibri"/>
                          <a:sym typeface="Calibri"/>
                        </a:defRPr>
                      </a:lvl1pPr>
                    </a:lstStyle>
                    <a:p>
                      <a:r>
                        <a:t>Centres &amp; Institutes</a:t>
                      </a:r>
                    </a:p>
                  </p:txBody>
                </p:sp>
              </p:grpSp>
              <p:pic>
                <p:nvPicPr>
                  <p:cNvPr id="759" name="Graphic 45" descr="Graphic 45"/>
                  <p:cNvPicPr>
                    <a:picLocks noChangeAspect="1"/>
                  </p:cNvPicPr>
                  <p:nvPr/>
                </p:nvPicPr>
                <p:blipFill>
                  <a:blip r:embed="rId6"/>
                  <a:stretch>
                    <a:fillRect/>
                  </a:stretch>
                </p:blipFill>
                <p:spPr>
                  <a:xfrm>
                    <a:off x="558619" y="621417"/>
                    <a:ext cx="914401" cy="914401"/>
                  </a:xfrm>
                  <a:prstGeom prst="rect">
                    <a:avLst/>
                  </a:prstGeom>
                  <a:ln w="12700" cap="flat">
                    <a:noFill/>
                    <a:miter lim="400000"/>
                  </a:ln>
                  <a:effectLst/>
                </p:spPr>
              </p:pic>
            </p:grpSp>
          </p:grpSp>
        </p:grpSp>
      </p:grpSp>
      <p:grpSp>
        <p:nvGrpSpPr>
          <p:cNvPr id="777" name="Group 47"/>
          <p:cNvGrpSpPr/>
          <p:nvPr/>
        </p:nvGrpSpPr>
        <p:grpSpPr>
          <a:xfrm>
            <a:off x="6266888" y="3802350"/>
            <a:ext cx="5461247" cy="2569332"/>
            <a:chOff x="0" y="0"/>
            <a:chExt cx="5461245" cy="2569331"/>
          </a:xfrm>
        </p:grpSpPr>
        <p:grpSp>
          <p:nvGrpSpPr>
            <p:cNvPr id="767" name="Group 44"/>
            <p:cNvGrpSpPr/>
            <p:nvPr/>
          </p:nvGrpSpPr>
          <p:grpSpPr>
            <a:xfrm>
              <a:off x="1337737" y="890226"/>
              <a:ext cx="4123509" cy="659119"/>
              <a:chOff x="0" y="0"/>
              <a:chExt cx="4123508" cy="659118"/>
            </a:xfrm>
          </p:grpSpPr>
          <p:pic>
            <p:nvPicPr>
              <p:cNvPr id="764" name="Picture 13" descr="Picture 13"/>
              <p:cNvPicPr>
                <a:picLocks noChangeAspect="1"/>
              </p:cNvPicPr>
              <p:nvPr/>
            </p:nvPicPr>
            <p:blipFill>
              <a:blip r:embed="rId7"/>
              <a:stretch>
                <a:fillRect/>
              </a:stretch>
            </p:blipFill>
            <p:spPr>
              <a:xfrm>
                <a:off x="1061355" y="0"/>
                <a:ext cx="3062154" cy="659119"/>
              </a:xfrm>
              <a:prstGeom prst="rect">
                <a:avLst/>
              </a:prstGeom>
              <a:ln w="12700" cap="flat">
                <a:noFill/>
                <a:miter lim="400000"/>
              </a:ln>
              <a:effectLst/>
            </p:spPr>
          </p:pic>
          <p:pic>
            <p:nvPicPr>
              <p:cNvPr id="765" name="Picture 14" descr="Picture 14"/>
              <p:cNvPicPr>
                <a:picLocks noChangeAspect="1"/>
              </p:cNvPicPr>
              <p:nvPr/>
            </p:nvPicPr>
            <p:blipFill>
              <a:blip r:embed="rId8"/>
              <a:srcRect t="25012" r="51523" b="45113"/>
              <a:stretch>
                <a:fillRect/>
              </a:stretch>
            </p:blipFill>
            <p:spPr>
              <a:xfrm>
                <a:off x="0" y="126576"/>
                <a:ext cx="1128609" cy="347771"/>
              </a:xfrm>
              <a:prstGeom prst="rect">
                <a:avLst/>
              </a:prstGeom>
              <a:ln w="12700" cap="flat">
                <a:noFill/>
                <a:miter lim="400000"/>
              </a:ln>
              <a:effectLst/>
            </p:spPr>
          </p:pic>
          <p:sp>
            <p:nvSpPr>
              <p:cNvPr id="766" name="TextBox 15"/>
              <p:cNvSpPr/>
              <p:nvPr/>
            </p:nvSpPr>
            <p:spPr>
              <a:xfrm>
                <a:off x="1198159" y="140072"/>
                <a:ext cx="1174356"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a:defRPr sz="2400">
                    <a:solidFill>
                      <a:srgbClr val="233068"/>
                    </a:solidFill>
                    <a:latin typeface="Calibri"/>
                    <a:ea typeface="Calibri"/>
                    <a:cs typeface="Calibri"/>
                    <a:sym typeface="Calibri"/>
                  </a:defRPr>
                </a:lvl1pPr>
              </a:lstStyle>
              <a:p>
                <a:r>
                  <a:t>$2.5 M+</a:t>
                </a:r>
              </a:p>
            </p:txBody>
          </p:sp>
        </p:grpSp>
        <p:grpSp>
          <p:nvGrpSpPr>
            <p:cNvPr id="770" name="Group 46"/>
            <p:cNvGrpSpPr/>
            <p:nvPr/>
          </p:nvGrpSpPr>
          <p:grpSpPr>
            <a:xfrm>
              <a:off x="874720" y="1932936"/>
              <a:ext cx="3702170" cy="636396"/>
              <a:chOff x="0" y="0"/>
              <a:chExt cx="3702168" cy="636395"/>
            </a:xfrm>
          </p:grpSpPr>
          <p:pic>
            <p:nvPicPr>
              <p:cNvPr id="768" name="Picture 2" descr="Picture 2"/>
              <p:cNvPicPr>
                <a:picLocks noChangeAspect="1"/>
              </p:cNvPicPr>
              <p:nvPr/>
            </p:nvPicPr>
            <p:blipFill>
              <a:blip r:embed="rId9"/>
              <a:stretch>
                <a:fillRect/>
              </a:stretch>
            </p:blipFill>
            <p:spPr>
              <a:xfrm>
                <a:off x="0" y="0"/>
                <a:ext cx="2473008" cy="636396"/>
              </a:xfrm>
              <a:prstGeom prst="rect">
                <a:avLst/>
              </a:prstGeom>
              <a:ln w="12700" cap="flat">
                <a:noFill/>
                <a:miter lim="400000"/>
              </a:ln>
              <a:effectLst/>
            </p:spPr>
          </p:pic>
          <p:sp>
            <p:nvSpPr>
              <p:cNvPr id="769" name="TextBox 16"/>
              <p:cNvSpPr/>
              <p:nvPr/>
            </p:nvSpPr>
            <p:spPr>
              <a:xfrm>
                <a:off x="2527813" y="1207"/>
                <a:ext cx="1174356"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a:defRPr sz="2400">
                    <a:latin typeface="Calibri"/>
                    <a:ea typeface="Calibri"/>
                    <a:cs typeface="Calibri"/>
                    <a:sym typeface="Calibri"/>
                  </a:defRPr>
                </a:lvl1pPr>
              </a:lstStyle>
              <a:p>
                <a:r>
                  <a:t>25 years</a:t>
                </a:r>
              </a:p>
            </p:txBody>
          </p:sp>
        </p:grpSp>
        <p:grpSp>
          <p:nvGrpSpPr>
            <p:cNvPr id="776" name="Group 41"/>
            <p:cNvGrpSpPr/>
            <p:nvPr/>
          </p:nvGrpSpPr>
          <p:grpSpPr>
            <a:xfrm>
              <a:off x="-1" y="0"/>
              <a:ext cx="5451612" cy="506636"/>
              <a:chOff x="0" y="0"/>
              <a:chExt cx="5451610" cy="506635"/>
            </a:xfrm>
          </p:grpSpPr>
          <p:grpSp>
            <p:nvGrpSpPr>
              <p:cNvPr id="773" name="Group 23"/>
              <p:cNvGrpSpPr/>
              <p:nvPr/>
            </p:nvGrpSpPr>
            <p:grpSpPr>
              <a:xfrm>
                <a:off x="-1" y="0"/>
                <a:ext cx="2391189" cy="506636"/>
                <a:chOff x="0" y="0"/>
                <a:chExt cx="2391187" cy="506635"/>
              </a:xfrm>
            </p:grpSpPr>
            <p:pic>
              <p:nvPicPr>
                <p:cNvPr id="771" name="mcgill-university-logo-png-transparent-cropped.png" descr="mcgill-university-logo-png-transparent-cropped.png"/>
                <p:cNvPicPr>
                  <a:picLocks noChangeAspect="1"/>
                </p:cNvPicPr>
                <p:nvPr/>
              </p:nvPicPr>
              <p:blipFill>
                <a:blip r:embed="rId10"/>
                <a:srcRect l="27809" t="16109" r="1019" b="35970"/>
                <a:stretch>
                  <a:fillRect/>
                </a:stretch>
              </p:blipFill>
              <p:spPr>
                <a:xfrm>
                  <a:off x="455231" y="9357"/>
                  <a:ext cx="1935957" cy="468053"/>
                </a:xfrm>
                <a:prstGeom prst="rect">
                  <a:avLst/>
                </a:prstGeom>
                <a:ln w="12700" cap="flat">
                  <a:noFill/>
                  <a:miter lim="400000"/>
                </a:ln>
                <a:effectLst/>
              </p:spPr>
            </p:pic>
            <p:pic>
              <p:nvPicPr>
                <p:cNvPr id="772" name="mcgill-university-logo-png-transparent-cropped.png" descr="mcgill-university-logo-png-transparent-cropped.png"/>
                <p:cNvPicPr>
                  <a:picLocks noChangeAspect="1"/>
                </p:cNvPicPr>
                <p:nvPr/>
              </p:nvPicPr>
              <p:blipFill>
                <a:blip r:embed="rId10"/>
                <a:srcRect t="13044" r="77688" b="13044"/>
                <a:stretch>
                  <a:fillRect/>
                </a:stretch>
              </p:blipFill>
              <p:spPr>
                <a:xfrm>
                  <a:off x="0" y="0"/>
                  <a:ext cx="425922" cy="506636"/>
                </a:xfrm>
                <a:prstGeom prst="rect">
                  <a:avLst/>
                </a:prstGeom>
                <a:ln w="12700" cap="flat">
                  <a:noFill/>
                  <a:miter lim="400000"/>
                </a:ln>
                <a:effectLst/>
              </p:spPr>
            </p:pic>
          </p:grpSp>
          <p:sp>
            <p:nvSpPr>
              <p:cNvPr id="774" name="Titre 2"/>
              <p:cNvSpPr/>
              <p:nvPr/>
            </p:nvSpPr>
            <p:spPr>
              <a:xfrm>
                <a:off x="2589810" y="376685"/>
                <a:ext cx="2861801"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b">
                <a:spAutoFit/>
              </a:bodyPr>
              <a:lstStyle>
                <a:lvl1pPr>
                  <a:lnSpc>
                    <a:spcPct val="90000"/>
                  </a:lnSpc>
                  <a:defRPr sz="2000">
                    <a:ln w="9525" cap="flat">
                      <a:solidFill>
                        <a:srgbClr val="0C2867"/>
                      </a:solidFill>
                      <a:prstDash val="solid"/>
                      <a:round/>
                    </a:ln>
                    <a:latin typeface="Arial"/>
                    <a:ea typeface="Arial"/>
                    <a:cs typeface="Arial"/>
                    <a:sym typeface="Arial"/>
                  </a:defRPr>
                </a:lvl1pPr>
              </a:lstStyle>
              <a:p>
                <a:r>
                  <a:t>Center for RNA Sciences</a:t>
                </a:r>
              </a:p>
            </p:txBody>
          </p:sp>
          <p:sp>
            <p:nvSpPr>
              <p:cNvPr id="775" name="Straight Connector 34"/>
              <p:cNvSpPr/>
              <p:nvPr/>
            </p:nvSpPr>
            <p:spPr>
              <a:xfrm>
                <a:off x="2490498" y="2559"/>
                <a:ext cx="1" cy="464463"/>
              </a:xfrm>
              <a:prstGeom prst="line">
                <a:avLst/>
              </a:prstGeom>
              <a:noFill/>
              <a:ln w="22225" cap="flat">
                <a:solidFill>
                  <a:srgbClr val="000000"/>
                </a:solidFill>
                <a:prstDash val="solid"/>
                <a:miter lim="800000"/>
              </a:ln>
              <a:effectLst/>
            </p:spPr>
            <p:txBody>
              <a:bodyPr wrap="square" lIns="45719" tIns="45719" rIns="45719" bIns="45719" numCol="1" anchor="t">
                <a:noAutofit/>
              </a:bodyPr>
              <a:lstStyle/>
              <a:p>
                <a:pPr>
                  <a:defRPr>
                    <a:solidFill>
                      <a:srgbClr val="233068"/>
                    </a:solidFill>
                    <a:latin typeface="Calibri"/>
                    <a:ea typeface="Calibri"/>
                    <a:cs typeface="Calibri"/>
                    <a:sym typeface="Calibri"/>
                  </a:defRPr>
                </a:pPr>
                <a:endParaRPr/>
              </a:p>
            </p:txBody>
          </p:sp>
        </p:grpSp>
      </p:grpSp>
      <p:grpSp>
        <p:nvGrpSpPr>
          <p:cNvPr id="789" name="Group 58"/>
          <p:cNvGrpSpPr/>
          <p:nvPr/>
        </p:nvGrpSpPr>
        <p:grpSpPr>
          <a:xfrm>
            <a:off x="58453" y="1013136"/>
            <a:ext cx="5846926" cy="5703888"/>
            <a:chOff x="-256237" y="-2443870"/>
            <a:chExt cx="5846924" cy="5703887"/>
          </a:xfrm>
        </p:grpSpPr>
        <p:pic>
          <p:nvPicPr>
            <p:cNvPr id="778" name="image001.png" descr="image001.png"/>
            <p:cNvPicPr>
              <a:picLocks noChangeAspect="1"/>
            </p:cNvPicPr>
            <p:nvPr/>
          </p:nvPicPr>
          <p:blipFill>
            <a:blip r:embed="rId11"/>
            <a:stretch>
              <a:fillRect/>
            </a:stretch>
          </p:blipFill>
          <p:spPr>
            <a:xfrm>
              <a:off x="0" y="0"/>
              <a:ext cx="4377829" cy="990172"/>
            </a:xfrm>
            <a:prstGeom prst="rect">
              <a:avLst/>
            </a:prstGeom>
            <a:ln w="12700" cap="flat">
              <a:noFill/>
              <a:miter lim="400000"/>
            </a:ln>
            <a:effectLst/>
          </p:spPr>
        </p:pic>
        <p:sp>
          <p:nvSpPr>
            <p:cNvPr id="779" name="TextBox 62"/>
            <p:cNvSpPr txBox="1"/>
            <p:nvPr/>
          </p:nvSpPr>
          <p:spPr>
            <a:xfrm>
              <a:off x="4446876" y="457577"/>
              <a:ext cx="1143812" cy="40863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noAutofit/>
            </a:bodyPr>
            <a:lstStyle>
              <a:lvl1pPr>
                <a:defRPr sz="2400">
                  <a:solidFill>
                    <a:srgbClr val="233068"/>
                  </a:solidFill>
                  <a:latin typeface="Calibri"/>
                  <a:ea typeface="Calibri"/>
                  <a:cs typeface="Calibri"/>
                  <a:sym typeface="Calibri"/>
                </a:defRPr>
              </a:lvl1pPr>
            </a:lstStyle>
            <a:p>
              <a:r>
                <a:t>$356 M</a:t>
              </a:r>
            </a:p>
          </p:txBody>
        </p:sp>
        <p:pic>
          <p:nvPicPr>
            <p:cNvPr id="780" name="Picture 65" descr="Picture 65"/>
            <p:cNvPicPr>
              <a:picLocks noChangeAspect="1"/>
            </p:cNvPicPr>
            <p:nvPr/>
          </p:nvPicPr>
          <p:blipFill>
            <a:blip r:embed="rId12"/>
            <a:stretch>
              <a:fillRect/>
            </a:stretch>
          </p:blipFill>
          <p:spPr>
            <a:xfrm>
              <a:off x="4137714" y="2767124"/>
              <a:ext cx="1050935" cy="376636"/>
            </a:xfrm>
            <a:prstGeom prst="rect">
              <a:avLst/>
            </a:prstGeom>
            <a:ln w="12700" cap="flat">
              <a:noFill/>
              <a:miter lim="400000"/>
            </a:ln>
            <a:effectLst/>
          </p:spPr>
        </p:pic>
        <p:pic>
          <p:nvPicPr>
            <p:cNvPr id="781" name="Picture 66" descr="Picture 66"/>
            <p:cNvPicPr>
              <a:picLocks noChangeAspect="1"/>
            </p:cNvPicPr>
            <p:nvPr/>
          </p:nvPicPr>
          <p:blipFill>
            <a:blip r:embed="rId13"/>
            <a:stretch>
              <a:fillRect/>
            </a:stretch>
          </p:blipFill>
          <p:spPr>
            <a:xfrm>
              <a:off x="2387825" y="2668366"/>
              <a:ext cx="1522155" cy="591651"/>
            </a:xfrm>
            <a:prstGeom prst="rect">
              <a:avLst/>
            </a:prstGeom>
            <a:ln w="12700" cap="flat">
              <a:noFill/>
              <a:miter lim="400000"/>
            </a:ln>
            <a:effectLst/>
          </p:spPr>
        </p:pic>
        <p:pic>
          <p:nvPicPr>
            <p:cNvPr id="782" name="Picture 67" descr="Picture 67"/>
            <p:cNvPicPr>
              <a:picLocks noChangeAspect="1"/>
            </p:cNvPicPr>
            <p:nvPr/>
          </p:nvPicPr>
          <p:blipFill>
            <a:blip r:embed="rId14"/>
            <a:stretch>
              <a:fillRect/>
            </a:stretch>
          </p:blipFill>
          <p:spPr>
            <a:xfrm>
              <a:off x="3782501" y="1816642"/>
              <a:ext cx="1372076" cy="799476"/>
            </a:xfrm>
            <a:prstGeom prst="rect">
              <a:avLst/>
            </a:prstGeom>
            <a:ln w="12700" cap="flat">
              <a:noFill/>
              <a:miter lim="400000"/>
            </a:ln>
            <a:effectLst/>
          </p:spPr>
        </p:pic>
        <p:pic>
          <p:nvPicPr>
            <p:cNvPr id="783" name="Picture 68" descr="Picture 68"/>
            <p:cNvPicPr>
              <a:picLocks noChangeAspect="1"/>
            </p:cNvPicPr>
            <p:nvPr/>
          </p:nvPicPr>
          <p:blipFill>
            <a:blip r:embed="rId15"/>
            <a:stretch>
              <a:fillRect/>
            </a:stretch>
          </p:blipFill>
          <p:spPr>
            <a:xfrm>
              <a:off x="1745030" y="1953052"/>
              <a:ext cx="1837923" cy="526657"/>
            </a:xfrm>
            <a:prstGeom prst="rect">
              <a:avLst/>
            </a:prstGeom>
            <a:ln w="12700" cap="flat">
              <a:noFill/>
              <a:miter lim="400000"/>
            </a:ln>
            <a:effectLst/>
          </p:spPr>
        </p:pic>
        <p:pic>
          <p:nvPicPr>
            <p:cNvPr id="784" name="Picture 69" descr="Picture 69"/>
            <p:cNvPicPr>
              <a:picLocks noChangeAspect="1"/>
            </p:cNvPicPr>
            <p:nvPr/>
          </p:nvPicPr>
          <p:blipFill>
            <a:blip r:embed="rId16"/>
            <a:stretch>
              <a:fillRect/>
            </a:stretch>
          </p:blipFill>
          <p:spPr>
            <a:xfrm>
              <a:off x="254065" y="1977522"/>
              <a:ext cx="1291416" cy="477718"/>
            </a:xfrm>
            <a:prstGeom prst="rect">
              <a:avLst/>
            </a:prstGeom>
            <a:ln w="12700" cap="flat">
              <a:noFill/>
              <a:miter lim="400000"/>
            </a:ln>
            <a:effectLst/>
          </p:spPr>
        </p:pic>
        <p:sp>
          <p:nvSpPr>
            <p:cNvPr id="785" name="TextBox 73"/>
            <p:cNvSpPr txBox="1"/>
            <p:nvPr/>
          </p:nvSpPr>
          <p:spPr>
            <a:xfrm>
              <a:off x="2028685" y="1271867"/>
              <a:ext cx="1367127" cy="46308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noAutofit/>
            </a:bodyPr>
            <a:lstStyle>
              <a:lvl1pPr>
                <a:defRPr sz="2800" b="1">
                  <a:solidFill>
                    <a:srgbClr val="223068"/>
                  </a:solidFill>
                  <a:latin typeface="Calibri"/>
                  <a:ea typeface="Calibri"/>
                  <a:cs typeface="Calibri"/>
                  <a:sym typeface="Calibri"/>
                </a:defRPr>
              </a:lvl1pPr>
            </a:lstStyle>
            <a:p>
              <a:r>
                <a:t>CELLULE</a:t>
              </a:r>
            </a:p>
          </p:txBody>
        </p:sp>
        <p:sp>
          <p:nvSpPr>
            <p:cNvPr id="786" name="Straight Connector 75"/>
            <p:cNvSpPr/>
            <p:nvPr/>
          </p:nvSpPr>
          <p:spPr>
            <a:xfrm>
              <a:off x="207440" y="1816669"/>
              <a:ext cx="5009619" cy="1"/>
            </a:xfrm>
            <a:prstGeom prst="line">
              <a:avLst/>
            </a:prstGeom>
            <a:noFill/>
            <a:ln w="25400" cap="flat">
              <a:solidFill>
                <a:srgbClr val="223068"/>
              </a:solidFill>
              <a:prstDash val="solid"/>
              <a:miter lim="800000"/>
            </a:ln>
            <a:effectLst/>
          </p:spPr>
          <p:txBody>
            <a:bodyPr wrap="square" lIns="45719" tIns="45719" rIns="45719" bIns="45719" numCol="1" anchor="t">
              <a:noAutofit/>
            </a:bodyPr>
            <a:lstStyle/>
            <a:p>
              <a:pPr>
                <a:defRPr>
                  <a:solidFill>
                    <a:srgbClr val="233068"/>
                  </a:solidFill>
                  <a:latin typeface="Calibri"/>
                  <a:ea typeface="Calibri"/>
                  <a:cs typeface="Calibri"/>
                  <a:sym typeface="Calibri"/>
                </a:defRPr>
              </a:pPr>
              <a:endParaRPr/>
            </a:p>
          </p:txBody>
        </p:sp>
        <p:pic>
          <p:nvPicPr>
            <p:cNvPr id="787" name="Picture 49" descr="Picture 49"/>
            <p:cNvPicPr>
              <a:picLocks noChangeAspect="1"/>
            </p:cNvPicPr>
            <p:nvPr/>
          </p:nvPicPr>
          <p:blipFill>
            <a:blip r:embed="rId17"/>
            <a:stretch>
              <a:fillRect/>
            </a:stretch>
          </p:blipFill>
          <p:spPr>
            <a:xfrm>
              <a:off x="248092" y="2664720"/>
              <a:ext cx="1899381" cy="581444"/>
            </a:xfrm>
            <a:prstGeom prst="rect">
              <a:avLst/>
            </a:prstGeom>
            <a:ln w="12700" cap="flat">
              <a:noFill/>
              <a:miter lim="400000"/>
            </a:ln>
            <a:effectLst/>
          </p:spPr>
        </p:pic>
        <p:pic>
          <p:nvPicPr>
            <p:cNvPr id="788" name="Picture 49" descr="Picture 49"/>
            <p:cNvPicPr>
              <a:picLocks noChangeAspect="1"/>
            </p:cNvPicPr>
            <p:nvPr/>
          </p:nvPicPr>
          <p:blipFill>
            <a:blip r:embed="rId17"/>
            <a:srcRect l="75415"/>
            <a:stretch>
              <a:fillRect/>
            </a:stretch>
          </p:blipFill>
          <p:spPr>
            <a:xfrm>
              <a:off x="-256238" y="-2443871"/>
              <a:ext cx="1736456" cy="2162178"/>
            </a:xfrm>
            <a:prstGeom prst="rect">
              <a:avLst/>
            </a:prstGeom>
            <a:ln w="12700" cap="flat">
              <a:noFill/>
              <a:miter lim="400000"/>
            </a:ln>
            <a:effectLst/>
          </p:spPr>
        </p:pic>
      </p:gr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1" name="Freeform: Shape 3"/>
          <p:cNvSpPr/>
          <p:nvPr/>
        </p:nvSpPr>
        <p:spPr>
          <a:xfrm>
            <a:off x="1722494" y="984494"/>
            <a:ext cx="7400033" cy="5678046"/>
          </a:xfrm>
          <a:custGeom>
            <a:avLst/>
            <a:gdLst/>
            <a:ahLst/>
            <a:cxnLst>
              <a:cxn ang="0">
                <a:pos x="wd2" y="hd2"/>
              </a:cxn>
              <a:cxn ang="5400000">
                <a:pos x="wd2" y="hd2"/>
              </a:cxn>
              <a:cxn ang="10800000">
                <a:pos x="wd2" y="hd2"/>
              </a:cxn>
              <a:cxn ang="16200000">
                <a:pos x="wd2" y="hd2"/>
              </a:cxn>
            </a:cxnLst>
            <a:rect l="0" t="0" r="r" b="b"/>
            <a:pathLst>
              <a:path w="21600" h="21600" extrusionOk="0">
                <a:moveTo>
                  <a:pt x="4304" y="0"/>
                </a:moveTo>
                <a:lnTo>
                  <a:pt x="17296" y="0"/>
                </a:lnTo>
                <a:lnTo>
                  <a:pt x="17670" y="344"/>
                </a:lnTo>
                <a:cubicBezTo>
                  <a:pt x="20070" y="2783"/>
                  <a:pt x="21600" y="6474"/>
                  <a:pt x="21600" y="10604"/>
                </a:cubicBezTo>
                <a:cubicBezTo>
                  <a:pt x="21600" y="14907"/>
                  <a:pt x="19940" y="18733"/>
                  <a:pt x="17365" y="21163"/>
                </a:cubicBezTo>
                <a:lnTo>
                  <a:pt x="16873" y="21600"/>
                </a:lnTo>
                <a:lnTo>
                  <a:pt x="4727" y="21600"/>
                </a:lnTo>
                <a:lnTo>
                  <a:pt x="4235" y="21163"/>
                </a:lnTo>
                <a:cubicBezTo>
                  <a:pt x="1660" y="18733"/>
                  <a:pt x="0" y="14907"/>
                  <a:pt x="0" y="10604"/>
                </a:cubicBezTo>
                <a:cubicBezTo>
                  <a:pt x="0" y="6474"/>
                  <a:pt x="1530" y="2783"/>
                  <a:pt x="3930" y="344"/>
                </a:cubicBezTo>
                <a:close/>
              </a:path>
            </a:pathLst>
          </a:custGeom>
          <a:solidFill>
            <a:srgbClr val="D9D9D9"/>
          </a:solidFill>
          <a:ln w="12700">
            <a:miter lim="400000"/>
          </a:ln>
        </p:spPr>
        <p:txBody>
          <a:bodyPr lIns="45719" rIns="45719" anchor="ctr"/>
          <a:lstStyle/>
          <a:p>
            <a:pPr algn="ctr">
              <a:defRPr>
                <a:solidFill>
                  <a:srgbClr val="FFFFFF"/>
                </a:solidFill>
                <a:latin typeface="Century Gothic"/>
                <a:ea typeface="Century Gothic"/>
                <a:cs typeface="Century Gothic"/>
                <a:sym typeface="Century Gothic"/>
              </a:defRPr>
            </a:pPr>
            <a:endParaRPr/>
          </a:p>
        </p:txBody>
      </p:sp>
      <p:grpSp>
        <p:nvGrpSpPr>
          <p:cNvPr id="807" name="Diagram 4"/>
          <p:cNvGrpSpPr/>
          <p:nvPr/>
        </p:nvGrpSpPr>
        <p:grpSpPr>
          <a:xfrm>
            <a:off x="2863993" y="1440517"/>
            <a:ext cx="5257089" cy="4284127"/>
            <a:chOff x="0" y="0"/>
            <a:chExt cx="5257087" cy="4284125"/>
          </a:xfrm>
        </p:grpSpPr>
        <p:sp>
          <p:nvSpPr>
            <p:cNvPr id="792" name="Shape"/>
            <p:cNvSpPr/>
            <p:nvPr/>
          </p:nvSpPr>
          <p:spPr>
            <a:xfrm>
              <a:off x="732277" y="557321"/>
              <a:ext cx="1863558" cy="2794871"/>
            </a:xfrm>
            <a:custGeom>
              <a:avLst/>
              <a:gdLst/>
              <a:ahLst/>
              <a:cxnLst>
                <a:cxn ang="0">
                  <a:pos x="wd2" y="hd2"/>
                </a:cxn>
                <a:cxn ang="5400000">
                  <a:pos x="wd2" y="hd2"/>
                </a:cxn>
                <a:cxn ang="10800000">
                  <a:pos x="wd2" y="hd2"/>
                </a:cxn>
                <a:cxn ang="16200000">
                  <a:pos x="wd2" y="hd2"/>
                </a:cxn>
              </a:cxnLst>
              <a:rect l="0" t="0" r="r" b="b"/>
              <a:pathLst>
                <a:path w="18915" h="21600" extrusionOk="0">
                  <a:moveTo>
                    <a:pt x="2537" y="21600"/>
                  </a:moveTo>
                  <a:cubicBezTo>
                    <a:pt x="-2685" y="14713"/>
                    <a:pt x="414" y="5906"/>
                    <a:pt x="9459" y="1929"/>
                  </a:cubicBezTo>
                  <a:cubicBezTo>
                    <a:pt x="12334" y="665"/>
                    <a:pt x="15595" y="0"/>
                    <a:pt x="18915" y="0"/>
                  </a:cubicBezTo>
                  <a:lnTo>
                    <a:pt x="18915" y="1337"/>
                  </a:lnTo>
                  <a:cubicBezTo>
                    <a:pt x="9440" y="1337"/>
                    <a:pt x="1759" y="7185"/>
                    <a:pt x="1759" y="14400"/>
                  </a:cubicBezTo>
                  <a:cubicBezTo>
                    <a:pt x="1759" y="16693"/>
                    <a:pt x="2552" y="18946"/>
                    <a:pt x="4057" y="20932"/>
                  </a:cubicBezTo>
                  <a:close/>
                </a:path>
              </a:pathLst>
            </a:custGeom>
            <a:solidFill>
              <a:srgbClr val="9FA3B3"/>
            </a:solidFill>
            <a:ln w="12700" cap="flat">
              <a:noFill/>
              <a:miter lim="400000"/>
            </a:ln>
            <a:effectLst/>
          </p:spPr>
          <p:txBody>
            <a:bodyPr wrap="square" lIns="45719" tIns="45719" rIns="45719" bIns="45719" numCol="1" anchor="t">
              <a:noAutofit/>
            </a:bodyPr>
            <a:lstStyle/>
            <a:p>
              <a:pPr>
                <a:defRPr>
                  <a:solidFill>
                    <a:srgbClr val="233068"/>
                  </a:solidFill>
                  <a:latin typeface="Calibri"/>
                  <a:ea typeface="Calibri"/>
                  <a:cs typeface="Calibri"/>
                  <a:sym typeface="Calibri"/>
                </a:defRPr>
              </a:pPr>
              <a:endParaRPr/>
            </a:p>
          </p:txBody>
        </p:sp>
        <p:sp>
          <p:nvSpPr>
            <p:cNvPr id="793" name="Shape"/>
            <p:cNvSpPr/>
            <p:nvPr/>
          </p:nvSpPr>
          <p:spPr>
            <a:xfrm>
              <a:off x="982215" y="3265718"/>
              <a:ext cx="3227238" cy="1018408"/>
            </a:xfrm>
            <a:custGeom>
              <a:avLst/>
              <a:gdLst/>
              <a:ahLst/>
              <a:cxnLst>
                <a:cxn ang="0">
                  <a:pos x="wd2" y="hd2"/>
                </a:cxn>
                <a:cxn ang="5400000">
                  <a:pos x="wd2" y="hd2"/>
                </a:cxn>
                <a:cxn ang="10800000">
                  <a:pos x="wd2" y="hd2"/>
                </a:cxn>
                <a:cxn ang="16200000">
                  <a:pos x="wd2" y="hd2"/>
                </a:cxn>
              </a:cxnLst>
              <a:rect l="0" t="0" r="r" b="b"/>
              <a:pathLst>
                <a:path w="21600" h="17146" extrusionOk="0">
                  <a:moveTo>
                    <a:pt x="21600" y="1456"/>
                  </a:moveTo>
                  <a:cubicBezTo>
                    <a:pt x="18156" y="16459"/>
                    <a:pt x="10529" y="21600"/>
                    <a:pt x="4565" y="12938"/>
                  </a:cubicBezTo>
                  <a:cubicBezTo>
                    <a:pt x="2669" y="10184"/>
                    <a:pt x="1095" y="6225"/>
                    <a:pt x="0" y="1456"/>
                  </a:cubicBezTo>
                  <a:lnTo>
                    <a:pt x="1002" y="0"/>
                  </a:lnTo>
                  <a:cubicBezTo>
                    <a:pt x="4127" y="13611"/>
                    <a:pt x="11046" y="18274"/>
                    <a:pt x="16457" y="10416"/>
                  </a:cubicBezTo>
                  <a:cubicBezTo>
                    <a:pt x="18176" y="7918"/>
                    <a:pt x="19605" y="4326"/>
                    <a:pt x="20598" y="0"/>
                  </a:cubicBezTo>
                  <a:close/>
                </a:path>
              </a:pathLst>
            </a:custGeom>
            <a:solidFill>
              <a:srgbClr val="53619C"/>
            </a:solidFill>
            <a:ln w="12700" cap="flat">
              <a:noFill/>
              <a:miter lim="400000"/>
            </a:ln>
            <a:effectLst/>
          </p:spPr>
          <p:txBody>
            <a:bodyPr wrap="square" lIns="45719" tIns="45719" rIns="45719" bIns="45719" numCol="1" anchor="t">
              <a:noAutofit/>
            </a:bodyPr>
            <a:lstStyle/>
            <a:p>
              <a:pPr>
                <a:defRPr>
                  <a:solidFill>
                    <a:srgbClr val="233068"/>
                  </a:solidFill>
                  <a:latin typeface="Calibri"/>
                  <a:ea typeface="Calibri"/>
                  <a:cs typeface="Calibri"/>
                  <a:sym typeface="Calibri"/>
                </a:defRPr>
              </a:pPr>
              <a:endParaRPr/>
            </a:p>
          </p:txBody>
        </p:sp>
        <p:sp>
          <p:nvSpPr>
            <p:cNvPr id="794" name="Shape"/>
            <p:cNvSpPr/>
            <p:nvPr/>
          </p:nvSpPr>
          <p:spPr>
            <a:xfrm>
              <a:off x="2692237" y="586984"/>
              <a:ext cx="1863248" cy="2794871"/>
            </a:xfrm>
            <a:custGeom>
              <a:avLst/>
              <a:gdLst/>
              <a:ahLst/>
              <a:cxnLst>
                <a:cxn ang="0">
                  <a:pos x="wd2" y="hd2"/>
                </a:cxn>
                <a:cxn ang="5400000">
                  <a:pos x="wd2" y="hd2"/>
                </a:cxn>
                <a:cxn ang="10800000">
                  <a:pos x="wd2" y="hd2"/>
                </a:cxn>
                <a:cxn ang="16200000">
                  <a:pos x="wd2" y="hd2"/>
                </a:cxn>
              </a:cxnLst>
              <a:rect l="0" t="0" r="r" b="b"/>
              <a:pathLst>
                <a:path w="20846" h="21600" extrusionOk="0">
                  <a:moveTo>
                    <a:pt x="0" y="0"/>
                  </a:moveTo>
                  <a:cubicBezTo>
                    <a:pt x="11513" y="0"/>
                    <a:pt x="20846" y="6447"/>
                    <a:pt x="20846" y="14400"/>
                  </a:cubicBezTo>
                  <a:cubicBezTo>
                    <a:pt x="20846" y="16928"/>
                    <a:pt x="19883" y="19411"/>
                    <a:pt x="18053" y="21600"/>
                  </a:cubicBezTo>
                  <a:lnTo>
                    <a:pt x="16378" y="20932"/>
                  </a:lnTo>
                  <a:cubicBezTo>
                    <a:pt x="21600" y="14684"/>
                    <a:pt x="18501" y="6694"/>
                    <a:pt x="9456" y="3087"/>
                  </a:cubicBezTo>
                  <a:cubicBezTo>
                    <a:pt x="6581" y="1940"/>
                    <a:pt x="3320" y="1337"/>
                    <a:pt x="0" y="1337"/>
                  </a:cubicBezTo>
                  <a:close/>
                </a:path>
              </a:pathLst>
            </a:custGeom>
            <a:solidFill>
              <a:srgbClr val="233068"/>
            </a:solidFill>
            <a:ln w="12700" cap="flat">
              <a:noFill/>
              <a:miter lim="400000"/>
            </a:ln>
            <a:effectLst/>
          </p:spPr>
          <p:txBody>
            <a:bodyPr wrap="square" lIns="45719" tIns="45719" rIns="45719" bIns="45719" numCol="1" anchor="t">
              <a:noAutofit/>
            </a:bodyPr>
            <a:lstStyle/>
            <a:p>
              <a:pPr>
                <a:defRPr>
                  <a:solidFill>
                    <a:srgbClr val="233068"/>
                  </a:solidFill>
                  <a:latin typeface="Calibri"/>
                  <a:ea typeface="Calibri"/>
                  <a:cs typeface="Calibri"/>
                  <a:sym typeface="Calibri"/>
                </a:defRPr>
              </a:pPr>
              <a:endParaRPr/>
            </a:p>
          </p:txBody>
        </p:sp>
        <p:grpSp>
          <p:nvGrpSpPr>
            <p:cNvPr id="797" name="Group"/>
            <p:cNvGrpSpPr/>
            <p:nvPr/>
          </p:nvGrpSpPr>
          <p:grpSpPr>
            <a:xfrm>
              <a:off x="1737887" y="1518685"/>
              <a:ext cx="1715895" cy="1715896"/>
              <a:chOff x="0" y="0"/>
              <a:chExt cx="1715894" cy="1715894"/>
            </a:xfrm>
          </p:grpSpPr>
          <p:sp>
            <p:nvSpPr>
              <p:cNvPr id="795" name="Circle"/>
              <p:cNvSpPr/>
              <p:nvPr/>
            </p:nvSpPr>
            <p:spPr>
              <a:xfrm>
                <a:off x="-1" y="-1"/>
                <a:ext cx="1715896" cy="1715896"/>
              </a:xfrm>
              <a:prstGeom prst="ellipse">
                <a:avLst/>
              </a:prstGeom>
              <a:solidFill>
                <a:srgbClr val="BB5923"/>
              </a:solidFill>
              <a:ln w="12700" cap="flat">
                <a:solidFill>
                  <a:srgbClr val="FFFFFF"/>
                </a:solidFill>
                <a:prstDash val="solid"/>
                <a:miter lim="800000"/>
              </a:ln>
              <a:effectLst/>
            </p:spPr>
            <p:txBody>
              <a:bodyPr wrap="square" lIns="45719" tIns="45719" rIns="45719" bIns="45719" numCol="1" anchor="ctr">
                <a:noAutofit/>
              </a:bodyPr>
              <a:lstStyle/>
              <a:p>
                <a:pPr algn="ctr" defTabSz="800100">
                  <a:lnSpc>
                    <a:spcPct val="90000"/>
                  </a:lnSpc>
                  <a:spcBef>
                    <a:spcPts val="700"/>
                  </a:spcBef>
                  <a:defRPr b="1">
                    <a:solidFill>
                      <a:srgbClr val="FFFFFF"/>
                    </a:solidFill>
                    <a:latin typeface="Calibri"/>
                    <a:ea typeface="Calibri"/>
                    <a:cs typeface="Calibri"/>
                    <a:sym typeface="Calibri"/>
                  </a:defRPr>
                </a:pPr>
                <a:endParaRPr/>
              </a:p>
            </p:txBody>
          </p:sp>
          <p:sp>
            <p:nvSpPr>
              <p:cNvPr id="796" name="Researchers and SME of Québec"/>
              <p:cNvSpPr txBox="1"/>
              <p:nvPr/>
            </p:nvSpPr>
            <p:spPr>
              <a:xfrm>
                <a:off x="251286" y="446328"/>
                <a:ext cx="1213322" cy="82323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59" tIns="22859" rIns="22859" bIns="22859" numCol="1" anchor="ctr">
                <a:spAutoFit/>
              </a:bodyPr>
              <a:lstStyle>
                <a:lvl1pPr algn="ctr" defTabSz="800100">
                  <a:lnSpc>
                    <a:spcPct val="90000"/>
                  </a:lnSpc>
                  <a:spcBef>
                    <a:spcPts val="700"/>
                  </a:spcBef>
                  <a:defRPr b="1">
                    <a:solidFill>
                      <a:srgbClr val="FFFFFF"/>
                    </a:solidFill>
                    <a:latin typeface="Calibri"/>
                    <a:ea typeface="Calibri"/>
                    <a:cs typeface="Calibri"/>
                    <a:sym typeface="Calibri"/>
                  </a:defRPr>
                </a:lvl1pPr>
              </a:lstStyle>
              <a:p>
                <a:r>
                  <a:t>Researchers and SME of Québec</a:t>
                </a:r>
              </a:p>
            </p:txBody>
          </p:sp>
        </p:grpSp>
        <p:grpSp>
          <p:nvGrpSpPr>
            <p:cNvPr id="800" name="Group"/>
            <p:cNvGrpSpPr/>
            <p:nvPr/>
          </p:nvGrpSpPr>
          <p:grpSpPr>
            <a:xfrm>
              <a:off x="1592299" y="0"/>
              <a:ext cx="2007071" cy="1201127"/>
              <a:chOff x="0" y="0"/>
              <a:chExt cx="2007070" cy="1201126"/>
            </a:xfrm>
          </p:grpSpPr>
          <p:sp>
            <p:nvSpPr>
              <p:cNvPr id="798" name="Oval"/>
              <p:cNvSpPr/>
              <p:nvPr/>
            </p:nvSpPr>
            <p:spPr>
              <a:xfrm>
                <a:off x="-1" y="-1"/>
                <a:ext cx="2007072" cy="1201128"/>
              </a:xfrm>
              <a:prstGeom prst="ellipse">
                <a:avLst/>
              </a:prstGeom>
              <a:solidFill>
                <a:srgbClr val="233068"/>
              </a:solidFill>
              <a:ln w="12700" cap="flat">
                <a:solidFill>
                  <a:srgbClr val="FFFFFF"/>
                </a:solidFill>
                <a:prstDash val="solid"/>
                <a:miter lim="800000"/>
              </a:ln>
              <a:effectLst/>
            </p:spPr>
            <p:txBody>
              <a:bodyPr wrap="square" lIns="45719" tIns="45719" rIns="45719" bIns="45719" numCol="1" anchor="ctr">
                <a:noAutofit/>
              </a:bodyPr>
              <a:lstStyle/>
              <a:p>
                <a:pPr algn="ctr" defTabSz="711200">
                  <a:lnSpc>
                    <a:spcPct val="90000"/>
                  </a:lnSpc>
                  <a:spcBef>
                    <a:spcPts val="700"/>
                  </a:spcBef>
                  <a:defRPr sz="1600">
                    <a:solidFill>
                      <a:srgbClr val="FFFFFF"/>
                    </a:solidFill>
                    <a:latin typeface="Calibri"/>
                    <a:ea typeface="Calibri"/>
                    <a:cs typeface="Calibri"/>
                    <a:sym typeface="Calibri"/>
                  </a:defRPr>
                </a:pPr>
                <a:endParaRPr/>
              </a:p>
            </p:txBody>
          </p:sp>
          <p:sp>
            <p:nvSpPr>
              <p:cNvPr id="799" name="Financing promising innovations"/>
              <p:cNvSpPr txBox="1"/>
              <p:nvPr/>
            </p:nvSpPr>
            <p:spPr>
              <a:xfrm>
                <a:off x="293927" y="242581"/>
                <a:ext cx="1419214" cy="71596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0320" tIns="20320" rIns="20320" bIns="20320" numCol="1" anchor="ctr">
                <a:spAutoFit/>
              </a:bodyPr>
              <a:lstStyle>
                <a:lvl1pPr algn="ctr" defTabSz="711200">
                  <a:lnSpc>
                    <a:spcPct val="90000"/>
                  </a:lnSpc>
                  <a:spcBef>
                    <a:spcPts val="600"/>
                  </a:spcBef>
                  <a:defRPr sz="1600" b="1">
                    <a:solidFill>
                      <a:srgbClr val="FFFFFF"/>
                    </a:solidFill>
                    <a:latin typeface="Calibri"/>
                    <a:ea typeface="Calibri"/>
                    <a:cs typeface="Calibri"/>
                    <a:sym typeface="Calibri"/>
                  </a:defRPr>
                </a:lvl1pPr>
              </a:lstStyle>
              <a:p>
                <a:r>
                  <a:t>Financing promising innovations</a:t>
                </a:r>
              </a:p>
            </p:txBody>
          </p:sp>
        </p:grpSp>
        <p:grpSp>
          <p:nvGrpSpPr>
            <p:cNvPr id="803" name="Group"/>
            <p:cNvGrpSpPr/>
            <p:nvPr/>
          </p:nvGrpSpPr>
          <p:grpSpPr>
            <a:xfrm>
              <a:off x="3086923" y="2566191"/>
              <a:ext cx="2170165" cy="1528760"/>
              <a:chOff x="0" y="0"/>
              <a:chExt cx="2170164" cy="1528759"/>
            </a:xfrm>
          </p:grpSpPr>
          <p:sp>
            <p:nvSpPr>
              <p:cNvPr id="801" name="Oval"/>
              <p:cNvSpPr/>
              <p:nvPr/>
            </p:nvSpPr>
            <p:spPr>
              <a:xfrm rot="600000">
                <a:off x="89156" y="163816"/>
                <a:ext cx="1991853" cy="1201127"/>
              </a:xfrm>
              <a:prstGeom prst="ellipse">
                <a:avLst/>
              </a:prstGeom>
              <a:solidFill>
                <a:srgbClr val="53619C"/>
              </a:solidFill>
              <a:ln w="12700" cap="flat">
                <a:solidFill>
                  <a:srgbClr val="FFFFFF"/>
                </a:solidFill>
                <a:prstDash val="solid"/>
                <a:miter lim="800000"/>
              </a:ln>
              <a:effectLst/>
            </p:spPr>
            <p:txBody>
              <a:bodyPr wrap="square" lIns="45719" tIns="45719" rIns="45719" bIns="45719" numCol="1" anchor="ctr">
                <a:noAutofit/>
              </a:bodyPr>
              <a:lstStyle/>
              <a:p>
                <a:pPr algn="ctr" defTabSz="622300">
                  <a:lnSpc>
                    <a:spcPct val="90000"/>
                  </a:lnSpc>
                  <a:spcBef>
                    <a:spcPts val="700"/>
                  </a:spcBef>
                  <a:defRPr sz="1400" b="1">
                    <a:solidFill>
                      <a:srgbClr val="FFFFFF"/>
                    </a:solidFill>
                    <a:latin typeface="Calibri"/>
                    <a:ea typeface="Calibri"/>
                    <a:cs typeface="Calibri"/>
                    <a:sym typeface="Calibri"/>
                  </a:defRPr>
                </a:pPr>
                <a:endParaRPr/>
              </a:p>
            </p:txBody>
          </p:sp>
          <p:sp>
            <p:nvSpPr>
              <p:cNvPr id="802" name="Scientific entrepreneurship"/>
              <p:cNvSpPr txBox="1"/>
              <p:nvPr/>
            </p:nvSpPr>
            <p:spPr>
              <a:xfrm rot="600000">
                <a:off x="380856" y="547087"/>
                <a:ext cx="1408452" cy="43458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7779" tIns="17779" rIns="17779" bIns="17779" numCol="1" anchor="ctr">
                <a:spAutoFit/>
              </a:bodyPr>
              <a:lstStyle>
                <a:lvl1pPr algn="ctr" defTabSz="622300">
                  <a:lnSpc>
                    <a:spcPct val="90000"/>
                  </a:lnSpc>
                  <a:spcBef>
                    <a:spcPts val="500"/>
                  </a:spcBef>
                  <a:defRPr sz="1400" b="1">
                    <a:solidFill>
                      <a:srgbClr val="FFFFFF"/>
                    </a:solidFill>
                    <a:latin typeface="Calibri"/>
                    <a:ea typeface="Calibri"/>
                    <a:cs typeface="Calibri"/>
                    <a:sym typeface="Calibri"/>
                  </a:defRPr>
                </a:lvl1pPr>
              </a:lstStyle>
              <a:p>
                <a:r>
                  <a:t>Scientific entrepreneurship</a:t>
                </a:r>
              </a:p>
            </p:txBody>
          </p:sp>
        </p:grpSp>
        <p:grpSp>
          <p:nvGrpSpPr>
            <p:cNvPr id="806" name="Group"/>
            <p:cNvGrpSpPr/>
            <p:nvPr/>
          </p:nvGrpSpPr>
          <p:grpSpPr>
            <a:xfrm>
              <a:off x="0" y="2577726"/>
              <a:ext cx="2039326" cy="1505690"/>
              <a:chOff x="0" y="0"/>
              <a:chExt cx="2039324" cy="1505688"/>
            </a:xfrm>
          </p:grpSpPr>
          <p:sp>
            <p:nvSpPr>
              <p:cNvPr id="804" name="Oval"/>
              <p:cNvSpPr/>
              <p:nvPr/>
            </p:nvSpPr>
            <p:spPr>
              <a:xfrm rot="21000000">
                <a:off x="90165" y="152281"/>
                <a:ext cx="1858995" cy="1201127"/>
              </a:xfrm>
              <a:prstGeom prst="ellipse">
                <a:avLst/>
              </a:prstGeom>
              <a:solidFill>
                <a:srgbClr val="9FA3B3"/>
              </a:solidFill>
              <a:ln w="12700" cap="flat">
                <a:solidFill>
                  <a:srgbClr val="FFFFFF"/>
                </a:solidFill>
                <a:prstDash val="solid"/>
                <a:miter lim="800000"/>
              </a:ln>
              <a:effectLst/>
            </p:spPr>
            <p:txBody>
              <a:bodyPr wrap="square" lIns="45719" tIns="45719" rIns="45719" bIns="45719" numCol="1" anchor="ctr">
                <a:noAutofit/>
              </a:bodyPr>
              <a:lstStyle/>
              <a:p>
                <a:pPr algn="ctr" defTabSz="711200">
                  <a:lnSpc>
                    <a:spcPct val="90000"/>
                  </a:lnSpc>
                  <a:spcBef>
                    <a:spcPts val="700"/>
                  </a:spcBef>
                  <a:defRPr sz="1600" b="1">
                    <a:solidFill>
                      <a:srgbClr val="FFFFFF"/>
                    </a:solidFill>
                    <a:latin typeface="Calibri"/>
                    <a:ea typeface="Calibri"/>
                    <a:cs typeface="Calibri"/>
                    <a:sym typeface="Calibri"/>
                  </a:defRPr>
                </a:pPr>
                <a:endParaRPr/>
              </a:p>
            </p:txBody>
          </p:sp>
          <p:sp>
            <p:nvSpPr>
              <p:cNvPr id="805" name="R&amp;D value creation"/>
              <p:cNvSpPr txBox="1"/>
              <p:nvPr/>
            </p:nvSpPr>
            <p:spPr>
              <a:xfrm rot="21000000">
                <a:off x="362408" y="511405"/>
                <a:ext cx="1314509" cy="48287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0320" tIns="20320" rIns="20320" bIns="20320" numCol="1" anchor="ctr">
                <a:spAutoFit/>
              </a:bodyPr>
              <a:lstStyle>
                <a:lvl1pPr algn="ctr" defTabSz="711200">
                  <a:lnSpc>
                    <a:spcPct val="90000"/>
                  </a:lnSpc>
                  <a:spcBef>
                    <a:spcPts val="600"/>
                  </a:spcBef>
                  <a:defRPr sz="1600" b="1">
                    <a:solidFill>
                      <a:srgbClr val="FFFFFF"/>
                    </a:solidFill>
                    <a:latin typeface="Calibri"/>
                    <a:ea typeface="Calibri"/>
                    <a:cs typeface="Calibri"/>
                    <a:sym typeface="Calibri"/>
                  </a:defRPr>
                </a:lvl1pPr>
              </a:lstStyle>
              <a:p>
                <a:r>
                  <a:t>R&amp;D value creation</a:t>
                </a:r>
              </a:p>
            </p:txBody>
          </p:sp>
        </p:grpSp>
      </p:grpSp>
      <p:sp>
        <p:nvSpPr>
          <p:cNvPr id="808" name="TextBox 5"/>
          <p:cNvSpPr txBox="1"/>
          <p:nvPr/>
        </p:nvSpPr>
        <p:spPr>
          <a:xfrm>
            <a:off x="7123814" y="1851873"/>
            <a:ext cx="946761" cy="3005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ctr">
              <a:defRPr sz="1600" b="1">
                <a:solidFill>
                  <a:srgbClr val="002060"/>
                </a:solidFill>
                <a:latin typeface="Calibri"/>
                <a:ea typeface="Calibri"/>
                <a:cs typeface="Calibri"/>
                <a:sym typeface="Calibri"/>
              </a:defRPr>
            </a:lvl1pPr>
          </a:lstStyle>
          <a:p>
            <a:r>
              <a:t>Pharma</a:t>
            </a:r>
          </a:p>
        </p:txBody>
      </p:sp>
      <p:sp>
        <p:nvSpPr>
          <p:cNvPr id="809" name="TextBox 6"/>
          <p:cNvSpPr txBox="1"/>
          <p:nvPr/>
        </p:nvSpPr>
        <p:spPr>
          <a:xfrm>
            <a:off x="7836743" y="3291883"/>
            <a:ext cx="1240063" cy="55459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ctr">
              <a:defRPr sz="1600" b="1">
                <a:solidFill>
                  <a:srgbClr val="002060"/>
                </a:solidFill>
                <a:latin typeface="Calibri"/>
                <a:ea typeface="Calibri"/>
                <a:cs typeface="Calibri"/>
                <a:sym typeface="Calibri"/>
              </a:defRPr>
            </a:lvl1pPr>
          </a:lstStyle>
          <a:p>
            <a:r>
              <a:t>Venture capital</a:t>
            </a:r>
          </a:p>
        </p:txBody>
      </p:sp>
      <p:sp>
        <p:nvSpPr>
          <p:cNvPr id="810" name="TextBox 7"/>
          <p:cNvSpPr txBox="1"/>
          <p:nvPr/>
        </p:nvSpPr>
        <p:spPr>
          <a:xfrm>
            <a:off x="2049999" y="3876657"/>
            <a:ext cx="927284" cy="3005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ctr">
              <a:defRPr sz="1600" b="1">
                <a:solidFill>
                  <a:srgbClr val="002060"/>
                </a:solidFill>
                <a:latin typeface="Calibri"/>
                <a:ea typeface="Calibri"/>
                <a:cs typeface="Calibri"/>
                <a:sym typeface="Calibri"/>
              </a:defRPr>
            </a:lvl1pPr>
          </a:lstStyle>
          <a:p>
            <a:r>
              <a:t>Mentors</a:t>
            </a:r>
          </a:p>
        </p:txBody>
      </p:sp>
      <p:sp>
        <p:nvSpPr>
          <p:cNvPr id="811" name="TextBox 8"/>
          <p:cNvSpPr txBox="1"/>
          <p:nvPr/>
        </p:nvSpPr>
        <p:spPr>
          <a:xfrm>
            <a:off x="6597874" y="5957849"/>
            <a:ext cx="1240063" cy="3005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ctr">
              <a:defRPr sz="1600" b="1">
                <a:solidFill>
                  <a:srgbClr val="002060"/>
                </a:solidFill>
                <a:latin typeface="Calibri"/>
                <a:ea typeface="Calibri"/>
                <a:cs typeface="Calibri"/>
                <a:sym typeface="Calibri"/>
              </a:defRPr>
            </a:lvl1pPr>
          </a:lstStyle>
          <a:p>
            <a:r>
              <a:t>Incubators</a:t>
            </a:r>
          </a:p>
        </p:txBody>
      </p:sp>
      <p:sp>
        <p:nvSpPr>
          <p:cNvPr id="812" name="TextBox 9"/>
          <p:cNvSpPr txBox="1"/>
          <p:nvPr/>
        </p:nvSpPr>
        <p:spPr>
          <a:xfrm>
            <a:off x="4221795" y="1043115"/>
            <a:ext cx="2678285" cy="30059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ctr">
              <a:defRPr sz="1600" b="1">
                <a:solidFill>
                  <a:srgbClr val="002060"/>
                </a:solidFill>
                <a:latin typeface="Calibri"/>
                <a:ea typeface="Calibri"/>
                <a:cs typeface="Calibri"/>
                <a:sym typeface="Calibri"/>
              </a:defRPr>
            </a:lvl1pPr>
          </a:lstStyle>
          <a:p>
            <a:r>
              <a:t>Industrial Advisory Committee</a:t>
            </a:r>
          </a:p>
        </p:txBody>
      </p:sp>
      <p:sp>
        <p:nvSpPr>
          <p:cNvPr id="813" name="TextBox 10"/>
          <p:cNvSpPr txBox="1"/>
          <p:nvPr/>
        </p:nvSpPr>
        <p:spPr>
          <a:xfrm>
            <a:off x="2379721" y="2176415"/>
            <a:ext cx="1544751" cy="3005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ctr">
              <a:defRPr sz="1600" b="1">
                <a:solidFill>
                  <a:srgbClr val="002060"/>
                </a:solidFill>
                <a:latin typeface="Calibri"/>
                <a:ea typeface="Calibri"/>
                <a:cs typeface="Calibri"/>
                <a:sym typeface="Calibri"/>
              </a:defRPr>
            </a:lvl1pPr>
          </a:lstStyle>
          <a:p>
            <a:r>
              <a:t>Funding partners</a:t>
            </a:r>
          </a:p>
        </p:txBody>
      </p:sp>
      <p:sp>
        <p:nvSpPr>
          <p:cNvPr id="814" name="TextBox 11"/>
          <p:cNvSpPr txBox="1"/>
          <p:nvPr/>
        </p:nvSpPr>
        <p:spPr>
          <a:xfrm>
            <a:off x="3688358" y="5716315"/>
            <a:ext cx="946761" cy="30059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ctr">
              <a:defRPr sz="1600" b="1">
                <a:solidFill>
                  <a:srgbClr val="002060"/>
                </a:solidFill>
                <a:latin typeface="Calibri"/>
                <a:ea typeface="Calibri"/>
                <a:cs typeface="Calibri"/>
                <a:sym typeface="Calibri"/>
              </a:defRPr>
            </a:lvl1pPr>
          </a:lstStyle>
          <a:p>
            <a:r>
              <a:t>Biotechs</a:t>
            </a:r>
          </a:p>
        </p:txBody>
      </p:sp>
      <p:sp>
        <p:nvSpPr>
          <p:cNvPr id="815" name="TextBox 12"/>
          <p:cNvSpPr txBox="1"/>
          <p:nvPr/>
        </p:nvSpPr>
        <p:spPr>
          <a:xfrm>
            <a:off x="9101010" y="1757059"/>
            <a:ext cx="1240063" cy="30059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ctr">
              <a:defRPr sz="1600" b="1">
                <a:solidFill>
                  <a:srgbClr val="002060"/>
                </a:solidFill>
                <a:latin typeface="Calibri"/>
                <a:ea typeface="Calibri"/>
                <a:cs typeface="Calibri"/>
                <a:sym typeface="Calibri"/>
              </a:defRPr>
            </a:lvl1pPr>
          </a:lstStyle>
          <a:p>
            <a:r>
              <a:t>Pull</a:t>
            </a:r>
          </a:p>
        </p:txBody>
      </p:sp>
      <p:sp>
        <p:nvSpPr>
          <p:cNvPr id="816" name="TextBox 13"/>
          <p:cNvSpPr txBox="1"/>
          <p:nvPr/>
        </p:nvSpPr>
        <p:spPr>
          <a:xfrm>
            <a:off x="197146" y="5071498"/>
            <a:ext cx="1240064" cy="30059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ctr">
              <a:defRPr sz="1600" b="1">
                <a:solidFill>
                  <a:srgbClr val="002060"/>
                </a:solidFill>
                <a:latin typeface="Calibri"/>
                <a:ea typeface="Calibri"/>
                <a:cs typeface="Calibri"/>
                <a:sym typeface="Calibri"/>
              </a:defRPr>
            </a:lvl1pPr>
          </a:lstStyle>
          <a:p>
            <a:r>
              <a:t>Push</a:t>
            </a:r>
          </a:p>
        </p:txBody>
      </p:sp>
      <p:sp>
        <p:nvSpPr>
          <p:cNvPr id="817" name="Arrow: Down 14"/>
          <p:cNvSpPr/>
          <p:nvPr/>
        </p:nvSpPr>
        <p:spPr>
          <a:xfrm>
            <a:off x="9424290" y="2214496"/>
            <a:ext cx="593502" cy="1196271"/>
          </a:xfrm>
          <a:custGeom>
            <a:avLst/>
            <a:gdLst/>
            <a:ahLst/>
            <a:cxnLst>
              <a:cxn ang="0">
                <a:pos x="wd2" y="hd2"/>
              </a:cxn>
              <a:cxn ang="5400000">
                <a:pos x="wd2" y="hd2"/>
              </a:cxn>
              <a:cxn ang="10800000">
                <a:pos x="wd2" y="hd2"/>
              </a:cxn>
              <a:cxn ang="16200000">
                <a:pos x="wd2" y="hd2"/>
              </a:cxn>
            </a:cxnLst>
            <a:rect l="0" t="0" r="r" b="b"/>
            <a:pathLst>
              <a:path w="21600" h="21600" extrusionOk="0">
                <a:moveTo>
                  <a:pt x="0" y="16242"/>
                </a:moveTo>
                <a:lnTo>
                  <a:pt x="5400" y="16242"/>
                </a:lnTo>
                <a:lnTo>
                  <a:pt x="5400" y="0"/>
                </a:lnTo>
                <a:lnTo>
                  <a:pt x="16200" y="0"/>
                </a:lnTo>
                <a:lnTo>
                  <a:pt x="16200" y="16242"/>
                </a:lnTo>
                <a:lnTo>
                  <a:pt x="21600" y="16242"/>
                </a:lnTo>
                <a:lnTo>
                  <a:pt x="10800" y="21600"/>
                </a:lnTo>
                <a:close/>
              </a:path>
            </a:pathLst>
          </a:custGeom>
          <a:solidFill>
            <a:srgbClr val="D9D9D9"/>
          </a:solidFill>
          <a:ln w="12700">
            <a:miter lim="400000"/>
          </a:ln>
        </p:spPr>
        <p:txBody>
          <a:bodyPr lIns="45719" rIns="45719" anchor="ctr"/>
          <a:lstStyle/>
          <a:p>
            <a:pPr algn="ctr">
              <a:defRPr>
                <a:solidFill>
                  <a:srgbClr val="FFFFFF"/>
                </a:solidFill>
                <a:latin typeface="Century Gothic"/>
                <a:ea typeface="Century Gothic"/>
                <a:cs typeface="Century Gothic"/>
                <a:sym typeface="Century Gothic"/>
              </a:defRPr>
            </a:pPr>
            <a:endParaRPr/>
          </a:p>
        </p:txBody>
      </p:sp>
      <p:sp>
        <p:nvSpPr>
          <p:cNvPr id="818" name="Arrow: Down 15"/>
          <p:cNvSpPr/>
          <p:nvPr/>
        </p:nvSpPr>
        <p:spPr>
          <a:xfrm>
            <a:off x="506980" y="3876657"/>
            <a:ext cx="593502" cy="1196271"/>
          </a:xfrm>
          <a:custGeom>
            <a:avLst/>
            <a:gdLst/>
            <a:ahLst/>
            <a:cxnLst>
              <a:cxn ang="0">
                <a:pos x="wd2" y="hd2"/>
              </a:cxn>
              <a:cxn ang="5400000">
                <a:pos x="wd2" y="hd2"/>
              </a:cxn>
              <a:cxn ang="10800000">
                <a:pos x="wd2" y="hd2"/>
              </a:cxn>
              <a:cxn ang="16200000">
                <a:pos x="wd2" y="hd2"/>
              </a:cxn>
            </a:cxnLst>
            <a:rect l="0" t="0" r="r" b="b"/>
            <a:pathLst>
              <a:path w="21600" h="21600" extrusionOk="0">
                <a:moveTo>
                  <a:pt x="0" y="16242"/>
                </a:moveTo>
                <a:lnTo>
                  <a:pt x="5400" y="16242"/>
                </a:lnTo>
                <a:lnTo>
                  <a:pt x="5400" y="0"/>
                </a:lnTo>
                <a:lnTo>
                  <a:pt x="16200" y="0"/>
                </a:lnTo>
                <a:lnTo>
                  <a:pt x="16200" y="16242"/>
                </a:lnTo>
                <a:lnTo>
                  <a:pt x="21600" y="16242"/>
                </a:lnTo>
                <a:lnTo>
                  <a:pt x="10800" y="21600"/>
                </a:lnTo>
                <a:close/>
              </a:path>
            </a:pathLst>
          </a:custGeom>
          <a:solidFill>
            <a:srgbClr val="D9D9D9"/>
          </a:solidFill>
          <a:ln w="12700">
            <a:miter lim="400000"/>
          </a:ln>
        </p:spPr>
        <p:txBody>
          <a:bodyPr lIns="45719" rIns="45719" anchor="ctr"/>
          <a:lstStyle/>
          <a:p>
            <a:pPr algn="ctr">
              <a:defRPr>
                <a:solidFill>
                  <a:srgbClr val="FFFFFF"/>
                </a:solidFill>
                <a:latin typeface="Century Gothic"/>
                <a:ea typeface="Century Gothic"/>
                <a:cs typeface="Century Gothic"/>
                <a:sym typeface="Century Gothic"/>
              </a:defRPr>
            </a:pPr>
            <a:endParaRPr/>
          </a:p>
        </p:txBody>
      </p:sp>
      <p:sp>
        <p:nvSpPr>
          <p:cNvPr id="819" name="TextBox 17"/>
          <p:cNvSpPr txBox="1"/>
          <p:nvPr/>
        </p:nvSpPr>
        <p:spPr>
          <a:xfrm>
            <a:off x="9168245" y="3464285"/>
            <a:ext cx="2978034" cy="338818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marL="285750" indent="-285750">
              <a:buSzPct val="100000"/>
              <a:buChar char="-"/>
              <a:defRPr sz="2000">
                <a:solidFill>
                  <a:srgbClr val="002060"/>
                </a:solidFill>
                <a:latin typeface="Calibri"/>
                <a:ea typeface="Calibri"/>
                <a:cs typeface="Calibri"/>
                <a:sym typeface="Calibri"/>
              </a:defRPr>
            </a:pPr>
            <a:r>
              <a:t>Looking for technologies answering industrial unmet needs</a:t>
            </a:r>
          </a:p>
          <a:p>
            <a:pPr marL="285750" indent="-285750">
              <a:buSzPct val="100000"/>
              <a:buChar char="-"/>
              <a:defRPr sz="2000">
                <a:solidFill>
                  <a:srgbClr val="002060"/>
                </a:solidFill>
                <a:latin typeface="Calibri"/>
                <a:ea typeface="Calibri"/>
                <a:cs typeface="Calibri"/>
                <a:sym typeface="Calibri"/>
              </a:defRPr>
            </a:pPr>
            <a:endParaRPr/>
          </a:p>
          <a:p>
            <a:pPr marL="285750" indent="-285750">
              <a:buSzPct val="100000"/>
              <a:buChar char="-"/>
              <a:defRPr sz="2000">
                <a:solidFill>
                  <a:srgbClr val="002060"/>
                </a:solidFill>
                <a:latin typeface="Calibri"/>
                <a:ea typeface="Calibri"/>
                <a:cs typeface="Calibri"/>
                <a:sym typeface="Calibri"/>
              </a:defRPr>
            </a:pPr>
            <a:r>
              <a:t>5 different Quebec’s funding agencies involved</a:t>
            </a:r>
          </a:p>
          <a:p>
            <a:pPr marL="285750" indent="-285750">
              <a:buSzPct val="100000"/>
              <a:buChar char="-"/>
              <a:defRPr sz="2000">
                <a:solidFill>
                  <a:srgbClr val="002060"/>
                </a:solidFill>
                <a:latin typeface="Calibri"/>
                <a:ea typeface="Calibri"/>
                <a:cs typeface="Calibri"/>
                <a:sym typeface="Calibri"/>
              </a:defRPr>
            </a:pPr>
            <a:endParaRPr/>
          </a:p>
          <a:p>
            <a:pPr marL="285750" indent="-285750">
              <a:buSzPct val="100000"/>
              <a:buChar char="-"/>
              <a:defRPr sz="2000">
                <a:solidFill>
                  <a:srgbClr val="002060"/>
                </a:solidFill>
                <a:latin typeface="Calibri"/>
                <a:ea typeface="Calibri"/>
                <a:cs typeface="Calibri"/>
                <a:sym typeface="Calibri"/>
              </a:defRPr>
            </a:pPr>
            <a:r>
              <a:t>Supporting up to $20M worth of projects</a:t>
            </a:r>
          </a:p>
        </p:txBody>
      </p:sp>
      <p:sp>
        <p:nvSpPr>
          <p:cNvPr id="820" name="TextBox 18"/>
          <p:cNvSpPr txBox="1"/>
          <p:nvPr/>
        </p:nvSpPr>
        <p:spPr>
          <a:xfrm>
            <a:off x="42877" y="1906521"/>
            <a:ext cx="1633897" cy="186418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marL="285750" indent="-285750">
              <a:buSzPct val="100000"/>
              <a:buChar char="-"/>
              <a:defRPr sz="2000">
                <a:solidFill>
                  <a:srgbClr val="002060"/>
                </a:solidFill>
                <a:latin typeface="Calibri"/>
                <a:ea typeface="Calibri"/>
                <a:cs typeface="Calibri"/>
                <a:sym typeface="Calibri"/>
              </a:defRPr>
            </a:lvl1pPr>
          </a:lstStyle>
          <a:p>
            <a:r>
              <a:t>Specialized team to detect innovation in RNA medecine</a:t>
            </a:r>
          </a:p>
        </p:txBody>
      </p:sp>
      <p:sp>
        <p:nvSpPr>
          <p:cNvPr id="821" name="Title 1"/>
          <p:cNvSpPr txBox="1"/>
          <p:nvPr/>
        </p:nvSpPr>
        <p:spPr>
          <a:xfrm>
            <a:off x="1829705" y="456260"/>
            <a:ext cx="9889855" cy="39476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b">
            <a:spAutoFit/>
          </a:bodyPr>
          <a:lstStyle>
            <a:lvl1pPr>
              <a:lnSpc>
                <a:spcPct val="90000"/>
              </a:lnSpc>
              <a:defRPr sz="2800">
                <a:ln w="9525" cap="flat">
                  <a:solidFill>
                    <a:srgbClr val="0C2867"/>
                  </a:solidFill>
                  <a:prstDash val="solid"/>
                  <a:round/>
                </a:ln>
                <a:solidFill>
                  <a:srgbClr val="16154A"/>
                </a:solidFill>
                <a:latin typeface="Arial"/>
                <a:ea typeface="Arial"/>
                <a:cs typeface="Arial"/>
                <a:sym typeface="Arial"/>
              </a:defRPr>
            </a:lvl1pPr>
          </a:lstStyle>
          <a:p>
            <a:r>
              <a:t>Stimulating innovation in Quebec's RNA therapeutics sector</a:t>
            </a:r>
          </a:p>
        </p:txBody>
      </p:sp>
    </p:spTree>
  </p:cSld>
  <p:clrMapOvr>
    <a:masterClrMapping/>
  </p:clrMapOvr>
  <mc:AlternateContent xmlns:mc="http://schemas.openxmlformats.org/markup-compatibility/2006" xmlns:p14="http://schemas.microsoft.com/office/powerpoint/2010/main">
    <mc:Choice Requires="p14">
      <p:transition spd="slow" p14:dur="1500">
        <p:fade/>
      </p:transition>
    </mc:Choice>
    <mc:Fallback xmlns:a14="http://schemas.microsoft.com/office/drawing/2010/main" xmlns:m="http://schemas.openxmlformats.org/officeDocument/2006/math"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816"/>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iterate>
                                    <p:tmAbs val="0"/>
                                  </p:iterate>
                                  <p:childTnLst>
                                    <p:set>
                                      <p:cBhvr>
                                        <p:cTn id="9" fill="hold"/>
                                        <p:tgtEl>
                                          <p:spTgt spid="818"/>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grpId="0" nodeType="afterEffect">
                                  <p:stCondLst>
                                    <p:cond delay="0"/>
                                  </p:stCondLst>
                                  <p:iterate>
                                    <p:tmAbs val="0"/>
                                  </p:iterate>
                                  <p:childTnLst>
                                    <p:set>
                                      <p:cBhvr>
                                        <p:cTn id="12" fill="hold"/>
                                        <p:tgtEl>
                                          <p:spTgt spid="82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iterate>
                                    <p:tmAbs val="0"/>
                                  </p:iterate>
                                  <p:childTnLst>
                                    <p:set>
                                      <p:cBhvr>
                                        <p:cTn id="16" fill="hold"/>
                                        <p:tgtEl>
                                          <p:spTgt spid="815"/>
                                        </p:tgtEl>
                                        <p:attrNameLst>
                                          <p:attrName>style.visibility</p:attrName>
                                        </p:attrNameLst>
                                      </p:cBhvr>
                                      <p:to>
                                        <p:strVal val="visible"/>
                                      </p:to>
                                    </p:set>
                                  </p:childTnLst>
                                </p:cTn>
                              </p:par>
                            </p:childTnLst>
                          </p:cTn>
                        </p:par>
                        <p:par>
                          <p:cTn id="17" fill="hold">
                            <p:stCondLst>
                              <p:cond delay="0"/>
                            </p:stCondLst>
                            <p:childTnLst>
                              <p:par>
                                <p:cTn id="18" presetID="1" presetClass="entr" presetSubtype="0" fill="hold" grpId="0" nodeType="afterEffect">
                                  <p:stCondLst>
                                    <p:cond delay="0"/>
                                  </p:stCondLst>
                                  <p:iterate>
                                    <p:tmAbs val="0"/>
                                  </p:iterate>
                                  <p:childTnLst>
                                    <p:set>
                                      <p:cBhvr>
                                        <p:cTn id="19" fill="hold"/>
                                        <p:tgtEl>
                                          <p:spTgt spid="817"/>
                                        </p:tgtEl>
                                        <p:attrNameLst>
                                          <p:attrName>style.visibility</p:attrName>
                                        </p:attrNameLst>
                                      </p:cBhvr>
                                      <p:to>
                                        <p:strVal val="visible"/>
                                      </p:to>
                                    </p:set>
                                  </p:childTnLst>
                                </p:cTn>
                              </p:par>
                            </p:childTnLst>
                          </p:cTn>
                        </p:par>
                        <p:par>
                          <p:cTn id="20" fill="hold">
                            <p:stCondLst>
                              <p:cond delay="0"/>
                            </p:stCondLst>
                            <p:childTnLst>
                              <p:par>
                                <p:cTn id="21" presetID="1" presetClass="entr" presetSubtype="0" fill="hold" grpId="0" nodeType="afterEffect">
                                  <p:stCondLst>
                                    <p:cond delay="0"/>
                                  </p:stCondLst>
                                  <p:iterate>
                                    <p:tmAbs val="0"/>
                                  </p:iterate>
                                  <p:childTnLst>
                                    <p:set>
                                      <p:cBhvr>
                                        <p:cTn id="22" fill="hold"/>
                                        <p:tgtEl>
                                          <p:spTgt spid="8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5" grpId="0" animBg="1" advAuto="0"/>
      <p:bldP spid="816" grpId="0" animBg="1" advAuto="0"/>
      <p:bldP spid="817" grpId="0" animBg="1" advAuto="0"/>
      <p:bldP spid="818" grpId="0" animBg="1" advAuto="0"/>
      <p:bldP spid="819" grpId="0" animBg="1" advAuto="0"/>
      <p:bldP spid="820" grpId="0" animBg="1" advAuto="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3" name="Title 2"/>
          <p:cNvSpPr txBox="1">
            <a:spLocks noGrp="1"/>
          </p:cNvSpPr>
          <p:nvPr>
            <p:ph type="title"/>
          </p:nvPr>
        </p:nvSpPr>
        <p:spPr>
          <a:xfrm>
            <a:off x="1793936" y="118450"/>
            <a:ext cx="9931339" cy="691377"/>
          </a:xfrm>
          <a:prstGeom prst="rect">
            <a:avLst/>
          </a:prstGeom>
        </p:spPr>
        <p:txBody>
          <a:bodyPr/>
          <a:lstStyle>
            <a:lvl1pPr algn="ctr">
              <a:defRPr>
                <a:solidFill>
                  <a:srgbClr val="002060"/>
                </a:solidFill>
              </a:defRPr>
            </a:lvl1pPr>
          </a:lstStyle>
          <a:p>
            <a:r>
              <a:t>Québec RNA mobilizing project: 5 connected initiatives</a:t>
            </a:r>
          </a:p>
        </p:txBody>
      </p:sp>
      <p:grpSp>
        <p:nvGrpSpPr>
          <p:cNvPr id="844" name="Diagram 8"/>
          <p:cNvGrpSpPr/>
          <p:nvPr/>
        </p:nvGrpSpPr>
        <p:grpSpPr>
          <a:xfrm>
            <a:off x="2340049" y="1129736"/>
            <a:ext cx="5408487" cy="3997337"/>
            <a:chOff x="0" y="0"/>
            <a:chExt cx="5408486" cy="3997335"/>
          </a:xfrm>
        </p:grpSpPr>
        <p:grpSp>
          <p:nvGrpSpPr>
            <p:cNvPr id="826" name="Group"/>
            <p:cNvGrpSpPr/>
            <p:nvPr/>
          </p:nvGrpSpPr>
          <p:grpSpPr>
            <a:xfrm>
              <a:off x="1661655" y="0"/>
              <a:ext cx="1967271" cy="880944"/>
              <a:chOff x="0" y="0"/>
              <a:chExt cx="1967269" cy="880943"/>
            </a:xfrm>
          </p:grpSpPr>
          <p:sp>
            <p:nvSpPr>
              <p:cNvPr id="824" name="Rounded Rectangle"/>
              <p:cNvSpPr/>
              <p:nvPr/>
            </p:nvSpPr>
            <p:spPr>
              <a:xfrm>
                <a:off x="0" y="0"/>
                <a:ext cx="1967270" cy="880944"/>
              </a:xfrm>
              <a:prstGeom prst="roundRect">
                <a:avLst>
                  <a:gd name="adj" fmla="val 16667"/>
                </a:avLst>
              </a:prstGeom>
              <a:solidFill>
                <a:srgbClr val="A6C25C"/>
              </a:solidFill>
              <a:ln w="12700" cap="flat">
                <a:noFill/>
                <a:miter lim="400000"/>
              </a:ln>
              <a:effectLst/>
            </p:spPr>
            <p:txBody>
              <a:bodyPr wrap="square" lIns="45719" tIns="45719" rIns="45719" bIns="45719" numCol="1" anchor="ctr">
                <a:noAutofit/>
              </a:bodyPr>
              <a:lstStyle/>
              <a:p>
                <a:pPr algn="ctr" defTabSz="755650">
                  <a:lnSpc>
                    <a:spcPct val="90000"/>
                  </a:lnSpc>
                  <a:spcBef>
                    <a:spcPts val="700"/>
                  </a:spcBef>
                  <a:defRPr sz="1700" b="1">
                    <a:solidFill>
                      <a:srgbClr val="233068"/>
                    </a:solidFill>
                    <a:latin typeface="Calibri"/>
                    <a:ea typeface="Calibri"/>
                    <a:cs typeface="Calibri"/>
                    <a:sym typeface="Calibri"/>
                  </a:defRPr>
                </a:pPr>
                <a:endParaRPr/>
              </a:p>
            </p:txBody>
          </p:sp>
          <p:sp>
            <p:nvSpPr>
              <p:cNvPr id="825" name="aReNA: Outreach of the RNA sector"/>
              <p:cNvSpPr txBox="1"/>
              <p:nvPr/>
            </p:nvSpPr>
            <p:spPr>
              <a:xfrm>
                <a:off x="43003" y="143778"/>
                <a:ext cx="1881262" cy="59338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64769" tIns="64769" rIns="64769" bIns="64769" numCol="1" anchor="ctr">
                <a:spAutoFit/>
              </a:bodyPr>
              <a:lstStyle>
                <a:lvl1pPr algn="ctr" defTabSz="755650">
                  <a:lnSpc>
                    <a:spcPct val="90000"/>
                  </a:lnSpc>
                  <a:spcBef>
                    <a:spcPts val="700"/>
                  </a:spcBef>
                  <a:defRPr sz="1700" b="1">
                    <a:solidFill>
                      <a:srgbClr val="233068"/>
                    </a:solidFill>
                    <a:latin typeface="Calibri"/>
                    <a:ea typeface="Calibri"/>
                    <a:cs typeface="Calibri"/>
                    <a:sym typeface="Calibri"/>
                  </a:defRPr>
                </a:lvl1pPr>
              </a:lstStyle>
              <a:p>
                <a:r>
                  <a:t>aReNA: Outreach of the RNA sector</a:t>
                </a:r>
              </a:p>
            </p:txBody>
          </p:sp>
        </p:grpSp>
        <p:sp>
          <p:nvSpPr>
            <p:cNvPr id="827" name="Line"/>
            <p:cNvSpPr/>
            <p:nvPr/>
          </p:nvSpPr>
          <p:spPr>
            <a:xfrm>
              <a:off x="3635659" y="744033"/>
              <a:ext cx="578821" cy="44893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0"/>
                  </a:lnTo>
                  <a:cubicBezTo>
                    <a:pt x="8295" y="5168"/>
                    <a:pt x="15654" y="12527"/>
                    <a:pt x="21600" y="21600"/>
                  </a:cubicBezTo>
                </a:path>
              </a:pathLst>
            </a:custGeom>
            <a:noFill/>
            <a:ln w="6350" cap="flat">
              <a:solidFill>
                <a:srgbClr val="63697D"/>
              </a:solidFill>
              <a:prstDash val="solid"/>
              <a:miter lim="800000"/>
            </a:ln>
            <a:effectLst/>
          </p:spPr>
          <p:txBody>
            <a:bodyPr wrap="square" lIns="45719" tIns="45719" rIns="45719" bIns="45719" numCol="1" anchor="t">
              <a:noAutofit/>
            </a:bodyPr>
            <a:lstStyle/>
            <a:p>
              <a:pPr>
                <a:defRPr>
                  <a:solidFill>
                    <a:srgbClr val="233068"/>
                  </a:solidFill>
                  <a:latin typeface="Calibri"/>
                  <a:ea typeface="Calibri"/>
                  <a:cs typeface="Calibri"/>
                  <a:sym typeface="Calibri"/>
                </a:defRPr>
              </a:pPr>
              <a:endParaRPr/>
            </a:p>
          </p:txBody>
        </p:sp>
        <p:grpSp>
          <p:nvGrpSpPr>
            <p:cNvPr id="830" name="Group"/>
            <p:cNvGrpSpPr/>
            <p:nvPr/>
          </p:nvGrpSpPr>
          <p:grpSpPr>
            <a:xfrm>
              <a:off x="3441217" y="1198684"/>
              <a:ext cx="1967270" cy="880944"/>
              <a:chOff x="0" y="0"/>
              <a:chExt cx="1967269" cy="880943"/>
            </a:xfrm>
          </p:grpSpPr>
          <p:sp>
            <p:nvSpPr>
              <p:cNvPr id="828" name="Rounded Rectangle"/>
              <p:cNvSpPr/>
              <p:nvPr/>
            </p:nvSpPr>
            <p:spPr>
              <a:xfrm>
                <a:off x="0" y="0"/>
                <a:ext cx="1967270" cy="880944"/>
              </a:xfrm>
              <a:prstGeom prst="roundRect">
                <a:avLst>
                  <a:gd name="adj" fmla="val 16667"/>
                </a:avLst>
              </a:prstGeom>
              <a:gradFill flip="none" rotWithShape="1">
                <a:gsLst>
                  <a:gs pos="0">
                    <a:srgbClr val="E2AA9C"/>
                  </a:gs>
                  <a:gs pos="50000">
                    <a:srgbClr val="D89E8F"/>
                  </a:gs>
                  <a:gs pos="100000">
                    <a:srgbClr val="D68E7A"/>
                  </a:gs>
                </a:gsLst>
                <a:lin ang="5400000" scaled="0"/>
              </a:gradFill>
              <a:ln w="12700" cap="flat">
                <a:noFill/>
                <a:miter lim="400000"/>
              </a:ln>
              <a:effectLst/>
            </p:spPr>
            <p:txBody>
              <a:bodyPr wrap="square" lIns="45719" tIns="45719" rIns="45719" bIns="45719" numCol="1" anchor="ctr">
                <a:noAutofit/>
              </a:bodyPr>
              <a:lstStyle/>
              <a:p>
                <a:pPr algn="ctr" defTabSz="755650">
                  <a:lnSpc>
                    <a:spcPct val="90000"/>
                  </a:lnSpc>
                  <a:spcBef>
                    <a:spcPts val="700"/>
                  </a:spcBef>
                  <a:defRPr>
                    <a:solidFill>
                      <a:srgbClr val="233068"/>
                    </a:solidFill>
                    <a:latin typeface="Calibri"/>
                    <a:ea typeface="Calibri"/>
                    <a:cs typeface="Calibri"/>
                    <a:sym typeface="Calibri"/>
                  </a:defRPr>
                </a:pPr>
                <a:endParaRPr/>
              </a:p>
            </p:txBody>
          </p:sp>
          <p:sp>
            <p:nvSpPr>
              <p:cNvPr id="829" name="Biomanufacturing Services"/>
              <p:cNvSpPr txBox="1"/>
              <p:nvPr/>
            </p:nvSpPr>
            <p:spPr>
              <a:xfrm>
                <a:off x="43003" y="143778"/>
                <a:ext cx="1881262" cy="59338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64769" tIns="64769" rIns="64769" bIns="64769" numCol="1" anchor="ctr">
                <a:spAutoFit/>
              </a:bodyPr>
              <a:lstStyle>
                <a:lvl1pPr algn="ctr" defTabSz="755650">
                  <a:lnSpc>
                    <a:spcPct val="90000"/>
                  </a:lnSpc>
                  <a:spcBef>
                    <a:spcPts val="700"/>
                  </a:spcBef>
                  <a:defRPr sz="1700" b="1">
                    <a:solidFill>
                      <a:srgbClr val="233068"/>
                    </a:solidFill>
                    <a:latin typeface="Calibri"/>
                    <a:ea typeface="Calibri"/>
                    <a:cs typeface="Calibri"/>
                    <a:sym typeface="Calibri"/>
                  </a:defRPr>
                </a:lvl1pPr>
              </a:lstStyle>
              <a:p>
                <a:r>
                  <a:t>Biomanufacturing Services</a:t>
                </a:r>
              </a:p>
            </p:txBody>
          </p:sp>
        </p:grpSp>
        <p:sp>
          <p:nvSpPr>
            <p:cNvPr id="831" name="Line"/>
            <p:cNvSpPr/>
            <p:nvPr/>
          </p:nvSpPr>
          <p:spPr>
            <a:xfrm>
              <a:off x="4279719" y="2088352"/>
              <a:ext cx="227689" cy="825026"/>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20946" y="7581"/>
                    <a:pt x="13527" y="15000"/>
                    <a:pt x="0" y="21600"/>
                  </a:cubicBezTo>
                </a:path>
              </a:pathLst>
            </a:custGeom>
            <a:noFill/>
            <a:ln w="6350" cap="flat">
              <a:solidFill>
                <a:srgbClr val="BB5923"/>
              </a:solidFill>
              <a:prstDash val="solid"/>
              <a:miter lim="800000"/>
            </a:ln>
            <a:effectLst/>
          </p:spPr>
          <p:txBody>
            <a:bodyPr wrap="square" lIns="45719" tIns="45719" rIns="45719" bIns="45719" numCol="1" anchor="t">
              <a:noAutofit/>
            </a:bodyPr>
            <a:lstStyle/>
            <a:p>
              <a:pPr>
                <a:defRPr>
                  <a:solidFill>
                    <a:srgbClr val="233068"/>
                  </a:solidFill>
                  <a:latin typeface="Calibri"/>
                  <a:ea typeface="Calibri"/>
                  <a:cs typeface="Calibri"/>
                  <a:sym typeface="Calibri"/>
                </a:defRPr>
              </a:pPr>
              <a:endParaRPr/>
            </a:p>
          </p:txBody>
        </p:sp>
        <p:grpSp>
          <p:nvGrpSpPr>
            <p:cNvPr id="834" name="Group"/>
            <p:cNvGrpSpPr/>
            <p:nvPr/>
          </p:nvGrpSpPr>
          <p:grpSpPr>
            <a:xfrm>
              <a:off x="2893531" y="2920965"/>
              <a:ext cx="2208622" cy="880944"/>
              <a:chOff x="0" y="0"/>
              <a:chExt cx="2208621" cy="880943"/>
            </a:xfrm>
          </p:grpSpPr>
          <p:sp>
            <p:nvSpPr>
              <p:cNvPr id="832" name="Rounded Rectangle"/>
              <p:cNvSpPr/>
              <p:nvPr/>
            </p:nvSpPr>
            <p:spPr>
              <a:xfrm>
                <a:off x="0" y="0"/>
                <a:ext cx="2208622" cy="880944"/>
              </a:xfrm>
              <a:prstGeom prst="roundRect">
                <a:avLst>
                  <a:gd name="adj" fmla="val 16667"/>
                </a:avLst>
              </a:prstGeom>
              <a:gradFill flip="none" rotWithShape="1">
                <a:gsLst>
                  <a:gs pos="0">
                    <a:srgbClr val="9C9EB1"/>
                  </a:gs>
                  <a:gs pos="50000">
                    <a:srgbClr val="8F91A5"/>
                  </a:gs>
                  <a:gs pos="100000">
                    <a:srgbClr val="7B7E99"/>
                  </a:gs>
                </a:gsLst>
                <a:lin ang="5400000" scaled="0"/>
              </a:gradFill>
              <a:ln w="12700" cap="flat">
                <a:noFill/>
                <a:miter lim="400000"/>
              </a:ln>
              <a:effectLst/>
            </p:spPr>
            <p:txBody>
              <a:bodyPr wrap="square" lIns="45719" tIns="45719" rIns="45719" bIns="45719" numCol="1" anchor="ctr">
                <a:noAutofit/>
              </a:bodyPr>
              <a:lstStyle/>
              <a:p>
                <a:pPr algn="ctr" defTabSz="755650">
                  <a:lnSpc>
                    <a:spcPct val="90000"/>
                  </a:lnSpc>
                  <a:spcBef>
                    <a:spcPts val="700"/>
                  </a:spcBef>
                  <a:defRPr sz="1700" b="1">
                    <a:solidFill>
                      <a:srgbClr val="233068"/>
                    </a:solidFill>
                    <a:latin typeface="Calibri"/>
                    <a:ea typeface="Calibri"/>
                    <a:cs typeface="Calibri"/>
                    <a:sym typeface="Calibri"/>
                  </a:defRPr>
                </a:pPr>
                <a:endParaRPr/>
              </a:p>
            </p:txBody>
          </p:sp>
          <p:sp>
            <p:nvSpPr>
              <p:cNvPr id="833" name="Innovation…"/>
              <p:cNvSpPr txBox="1"/>
              <p:nvPr/>
            </p:nvSpPr>
            <p:spPr>
              <a:xfrm>
                <a:off x="43003" y="98439"/>
                <a:ext cx="2122615" cy="68406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64769" tIns="64769" rIns="64769" bIns="64769" numCol="1" anchor="ctr">
                <a:spAutoFit/>
              </a:bodyPr>
              <a:lstStyle/>
              <a:p>
                <a:pPr algn="ctr" defTabSz="755650">
                  <a:lnSpc>
                    <a:spcPct val="90000"/>
                  </a:lnSpc>
                  <a:spcBef>
                    <a:spcPts val="700"/>
                  </a:spcBef>
                  <a:defRPr sz="1700" b="1">
                    <a:solidFill>
                      <a:srgbClr val="233068"/>
                    </a:solidFill>
                    <a:latin typeface="Calibri"/>
                    <a:ea typeface="Calibri"/>
                    <a:cs typeface="Calibri"/>
                    <a:sym typeface="Calibri"/>
                  </a:defRPr>
                </a:pPr>
                <a:r>
                  <a:t>Innovation </a:t>
                </a:r>
              </a:p>
              <a:p>
                <a:pPr algn="ctr" defTabSz="755650">
                  <a:lnSpc>
                    <a:spcPct val="90000"/>
                  </a:lnSpc>
                  <a:spcBef>
                    <a:spcPts val="700"/>
                  </a:spcBef>
                  <a:defRPr sz="1700" b="1">
                    <a:solidFill>
                      <a:srgbClr val="233068"/>
                    </a:solidFill>
                    <a:latin typeface="Calibri"/>
                    <a:ea typeface="Calibri"/>
                    <a:cs typeface="Calibri"/>
                    <a:sym typeface="Calibri"/>
                  </a:defRPr>
                </a:pPr>
                <a:r>
                  <a:t>funding &amp; support</a:t>
                </a:r>
              </a:p>
            </p:txBody>
          </p:sp>
        </p:grpSp>
        <p:sp>
          <p:nvSpPr>
            <p:cNvPr id="835" name="Line"/>
            <p:cNvSpPr/>
            <p:nvPr/>
          </p:nvSpPr>
          <p:spPr>
            <a:xfrm>
              <a:off x="1861579" y="3809084"/>
              <a:ext cx="1552881" cy="188252"/>
            </a:xfrm>
            <a:custGeom>
              <a:avLst/>
              <a:gdLst/>
              <a:ahLst/>
              <a:cxnLst>
                <a:cxn ang="0">
                  <a:pos x="wd2" y="hd2"/>
                </a:cxn>
                <a:cxn ang="5400000">
                  <a:pos x="wd2" y="hd2"/>
                </a:cxn>
                <a:cxn ang="10800000">
                  <a:pos x="wd2" y="hd2"/>
                </a:cxn>
                <a:cxn ang="16200000">
                  <a:pos x="wd2" y="hd2"/>
                </a:cxn>
              </a:cxnLst>
              <a:rect l="0" t="0" r="r" b="b"/>
              <a:pathLst>
                <a:path w="21600" h="16190" extrusionOk="0">
                  <a:moveTo>
                    <a:pt x="21600" y="0"/>
                  </a:moveTo>
                  <a:cubicBezTo>
                    <a:pt x="14822" y="21108"/>
                    <a:pt x="6845" y="21600"/>
                    <a:pt x="0" y="1331"/>
                  </a:cubicBezTo>
                </a:path>
              </a:pathLst>
            </a:custGeom>
            <a:noFill/>
            <a:ln w="6350" cap="flat">
              <a:solidFill>
                <a:srgbClr val="233068"/>
              </a:solidFill>
              <a:prstDash val="solid"/>
              <a:miter lim="800000"/>
            </a:ln>
            <a:effectLst/>
          </p:spPr>
          <p:txBody>
            <a:bodyPr wrap="square" lIns="45719" tIns="45719" rIns="45719" bIns="45719" numCol="1" anchor="t">
              <a:noAutofit/>
            </a:bodyPr>
            <a:lstStyle/>
            <a:p>
              <a:pPr>
                <a:defRPr>
                  <a:solidFill>
                    <a:srgbClr val="233068"/>
                  </a:solidFill>
                  <a:latin typeface="Calibri"/>
                  <a:ea typeface="Calibri"/>
                  <a:cs typeface="Calibri"/>
                  <a:sym typeface="Calibri"/>
                </a:defRPr>
              </a:pPr>
              <a:endParaRPr/>
            </a:p>
          </p:txBody>
        </p:sp>
        <p:grpSp>
          <p:nvGrpSpPr>
            <p:cNvPr id="838" name="Group"/>
            <p:cNvGrpSpPr/>
            <p:nvPr/>
          </p:nvGrpSpPr>
          <p:grpSpPr>
            <a:xfrm>
              <a:off x="206300" y="2936725"/>
              <a:ext cx="2145588" cy="880945"/>
              <a:chOff x="0" y="0"/>
              <a:chExt cx="2145586" cy="880943"/>
            </a:xfrm>
          </p:grpSpPr>
          <p:sp>
            <p:nvSpPr>
              <p:cNvPr id="836" name="Rounded Rectangle"/>
              <p:cNvSpPr/>
              <p:nvPr/>
            </p:nvSpPr>
            <p:spPr>
              <a:xfrm>
                <a:off x="0" y="0"/>
                <a:ext cx="2145587" cy="880944"/>
              </a:xfrm>
              <a:prstGeom prst="roundRect">
                <a:avLst>
                  <a:gd name="adj" fmla="val 16667"/>
                </a:avLst>
              </a:prstGeom>
              <a:gradFill flip="none" rotWithShape="1">
                <a:gsLst>
                  <a:gs pos="0">
                    <a:srgbClr val="CFD1D9"/>
                  </a:gs>
                  <a:gs pos="50000">
                    <a:srgbClr val="C4C7D0"/>
                  </a:gs>
                  <a:gs pos="100000">
                    <a:srgbClr val="BCBFCA"/>
                  </a:gs>
                </a:gsLst>
                <a:lin ang="5400000" scaled="0"/>
              </a:gradFill>
              <a:ln w="12700" cap="flat">
                <a:noFill/>
                <a:miter lim="400000"/>
              </a:ln>
              <a:effectLst/>
            </p:spPr>
            <p:txBody>
              <a:bodyPr wrap="square" lIns="45719" tIns="45719" rIns="45719" bIns="45719" numCol="1" anchor="ctr">
                <a:noAutofit/>
              </a:bodyPr>
              <a:lstStyle/>
              <a:p>
                <a:pPr algn="ctr" defTabSz="755650">
                  <a:lnSpc>
                    <a:spcPct val="90000"/>
                  </a:lnSpc>
                  <a:spcBef>
                    <a:spcPts val="700"/>
                  </a:spcBef>
                  <a:defRPr sz="1700" b="1">
                    <a:solidFill>
                      <a:srgbClr val="233068"/>
                    </a:solidFill>
                    <a:latin typeface="Calibri"/>
                    <a:ea typeface="Calibri"/>
                    <a:cs typeface="Calibri"/>
                    <a:sym typeface="Calibri"/>
                  </a:defRPr>
                </a:pPr>
                <a:endParaRPr/>
              </a:p>
            </p:txBody>
          </p:sp>
          <p:sp>
            <p:nvSpPr>
              <p:cNvPr id="837" name="Technology transfer &amp; entrepreneurship"/>
              <p:cNvSpPr txBox="1"/>
              <p:nvPr/>
            </p:nvSpPr>
            <p:spPr>
              <a:xfrm>
                <a:off x="43004" y="143779"/>
                <a:ext cx="2059579" cy="59338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64769" tIns="64769" rIns="64769" bIns="64769" numCol="1" anchor="ctr">
                <a:spAutoFit/>
              </a:bodyPr>
              <a:lstStyle>
                <a:lvl1pPr algn="ctr" defTabSz="755650">
                  <a:lnSpc>
                    <a:spcPct val="90000"/>
                  </a:lnSpc>
                  <a:spcBef>
                    <a:spcPts val="700"/>
                  </a:spcBef>
                  <a:defRPr sz="1700" b="1">
                    <a:solidFill>
                      <a:srgbClr val="233068"/>
                    </a:solidFill>
                    <a:latin typeface="Calibri"/>
                    <a:ea typeface="Calibri"/>
                    <a:cs typeface="Calibri"/>
                    <a:sym typeface="Calibri"/>
                  </a:defRPr>
                </a:lvl1pPr>
              </a:lstStyle>
              <a:p>
                <a:r>
                  <a:t>Technology transfer &amp; entrepreneurship</a:t>
                </a:r>
              </a:p>
            </p:txBody>
          </p:sp>
        </p:grpSp>
        <p:sp>
          <p:nvSpPr>
            <p:cNvPr id="839" name="Line"/>
            <p:cNvSpPr/>
            <p:nvPr/>
          </p:nvSpPr>
          <p:spPr>
            <a:xfrm>
              <a:off x="877833" y="2076455"/>
              <a:ext cx="118603" cy="852113"/>
            </a:xfrm>
            <a:custGeom>
              <a:avLst/>
              <a:gdLst/>
              <a:ahLst/>
              <a:cxnLst>
                <a:cxn ang="0">
                  <a:pos x="wd2" y="hd2"/>
                </a:cxn>
                <a:cxn ang="5400000">
                  <a:pos x="wd2" y="hd2"/>
                </a:cxn>
                <a:cxn ang="10800000">
                  <a:pos x="wd2" y="hd2"/>
                </a:cxn>
                <a:cxn ang="16200000">
                  <a:pos x="wd2" y="hd2"/>
                </a:cxn>
              </a:cxnLst>
              <a:rect l="0" t="0" r="r" b="b"/>
              <a:pathLst>
                <a:path w="18172" h="21600" extrusionOk="0">
                  <a:moveTo>
                    <a:pt x="18172" y="21600"/>
                  </a:moveTo>
                  <a:lnTo>
                    <a:pt x="18172" y="21600"/>
                  </a:lnTo>
                  <a:cubicBezTo>
                    <a:pt x="2110" y="14730"/>
                    <a:pt x="-3428" y="7310"/>
                    <a:pt x="2053" y="0"/>
                  </a:cubicBezTo>
                </a:path>
              </a:pathLst>
            </a:custGeom>
            <a:noFill/>
            <a:ln w="6350" cap="flat">
              <a:solidFill>
                <a:srgbClr val="9FA3B3"/>
              </a:solidFill>
              <a:prstDash val="solid"/>
              <a:miter lim="800000"/>
            </a:ln>
            <a:effectLst/>
          </p:spPr>
          <p:txBody>
            <a:bodyPr wrap="square" lIns="45719" tIns="45719" rIns="45719" bIns="45719" numCol="1" anchor="t">
              <a:noAutofit/>
            </a:bodyPr>
            <a:lstStyle/>
            <a:p>
              <a:pPr>
                <a:defRPr>
                  <a:solidFill>
                    <a:srgbClr val="233068"/>
                  </a:solidFill>
                  <a:latin typeface="Calibri"/>
                  <a:ea typeface="Calibri"/>
                  <a:cs typeface="Calibri"/>
                  <a:sym typeface="Calibri"/>
                </a:defRPr>
              </a:pPr>
              <a:endParaRPr/>
            </a:p>
          </p:txBody>
        </p:sp>
        <p:grpSp>
          <p:nvGrpSpPr>
            <p:cNvPr id="842" name="Group"/>
            <p:cNvGrpSpPr/>
            <p:nvPr/>
          </p:nvGrpSpPr>
          <p:grpSpPr>
            <a:xfrm>
              <a:off x="0" y="1186826"/>
              <a:ext cx="1967270" cy="880944"/>
              <a:chOff x="0" y="0"/>
              <a:chExt cx="1967269" cy="880943"/>
            </a:xfrm>
          </p:grpSpPr>
          <p:sp>
            <p:nvSpPr>
              <p:cNvPr id="840" name="Rounded Rectangle"/>
              <p:cNvSpPr/>
              <p:nvPr/>
            </p:nvSpPr>
            <p:spPr>
              <a:xfrm>
                <a:off x="0" y="0"/>
                <a:ext cx="1967270" cy="880944"/>
              </a:xfrm>
              <a:prstGeom prst="roundRect">
                <a:avLst>
                  <a:gd name="adj" fmla="val 16667"/>
                </a:avLst>
              </a:prstGeom>
              <a:gradFill flip="none" rotWithShape="1">
                <a:gsLst>
                  <a:gs pos="0">
                    <a:srgbClr val="C7EEF7"/>
                  </a:gs>
                  <a:gs pos="50000">
                    <a:srgbClr val="B8E9F4"/>
                  </a:gs>
                  <a:gs pos="100000">
                    <a:srgbClr val="ACE8F5"/>
                  </a:gs>
                </a:gsLst>
                <a:lin ang="5400000" scaled="0"/>
              </a:gradFill>
              <a:ln w="12700" cap="flat">
                <a:noFill/>
                <a:miter lim="400000"/>
              </a:ln>
              <a:effectLst/>
            </p:spPr>
            <p:txBody>
              <a:bodyPr wrap="square" lIns="45719" tIns="45719" rIns="45719" bIns="45719" numCol="1" anchor="ctr">
                <a:noAutofit/>
              </a:bodyPr>
              <a:lstStyle/>
              <a:p>
                <a:pPr algn="ctr" defTabSz="755650">
                  <a:lnSpc>
                    <a:spcPct val="90000"/>
                  </a:lnSpc>
                  <a:spcBef>
                    <a:spcPts val="700"/>
                  </a:spcBef>
                  <a:defRPr>
                    <a:solidFill>
                      <a:srgbClr val="233068"/>
                    </a:solidFill>
                    <a:latin typeface="Calibri"/>
                    <a:ea typeface="Calibri"/>
                    <a:cs typeface="Calibri"/>
                    <a:sym typeface="Calibri"/>
                  </a:defRPr>
                </a:pPr>
                <a:endParaRPr/>
              </a:p>
            </p:txBody>
          </p:sp>
          <p:sp>
            <p:nvSpPr>
              <p:cNvPr id="841" name="RNA competencies development"/>
              <p:cNvSpPr txBox="1"/>
              <p:nvPr/>
            </p:nvSpPr>
            <p:spPr>
              <a:xfrm>
                <a:off x="43003" y="143778"/>
                <a:ext cx="1881262" cy="59338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64769" tIns="64769" rIns="64769" bIns="64769" numCol="1" anchor="ctr">
                <a:spAutoFit/>
              </a:bodyPr>
              <a:lstStyle>
                <a:lvl1pPr algn="ctr" defTabSz="755650">
                  <a:lnSpc>
                    <a:spcPct val="90000"/>
                  </a:lnSpc>
                  <a:spcBef>
                    <a:spcPts val="700"/>
                  </a:spcBef>
                  <a:defRPr sz="1700" b="1">
                    <a:solidFill>
                      <a:srgbClr val="233068"/>
                    </a:solidFill>
                    <a:latin typeface="Calibri"/>
                    <a:ea typeface="Calibri"/>
                    <a:cs typeface="Calibri"/>
                    <a:sym typeface="Calibri"/>
                  </a:defRPr>
                </a:lvl1pPr>
              </a:lstStyle>
              <a:p>
                <a:r>
                  <a:t>RNA competencies development</a:t>
                </a:r>
              </a:p>
            </p:txBody>
          </p:sp>
        </p:grpSp>
        <p:sp>
          <p:nvSpPr>
            <p:cNvPr id="843" name="Line"/>
            <p:cNvSpPr/>
            <p:nvPr/>
          </p:nvSpPr>
          <p:spPr>
            <a:xfrm>
              <a:off x="1213221" y="744378"/>
              <a:ext cx="443190" cy="43725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21600"/>
                  </a:lnTo>
                  <a:cubicBezTo>
                    <a:pt x="5877" y="13157"/>
                    <a:pt x="13191" y="5843"/>
                    <a:pt x="21600" y="0"/>
                  </a:cubicBezTo>
                </a:path>
              </a:pathLst>
            </a:custGeom>
            <a:noFill/>
            <a:ln w="6350" cap="flat">
              <a:solidFill>
                <a:srgbClr val="84DBEC"/>
              </a:solidFill>
              <a:prstDash val="solid"/>
              <a:miter lim="800000"/>
            </a:ln>
            <a:effectLst/>
          </p:spPr>
          <p:txBody>
            <a:bodyPr wrap="square" lIns="45719" tIns="45719" rIns="45719" bIns="45719" numCol="1" anchor="t">
              <a:noAutofit/>
            </a:bodyPr>
            <a:lstStyle/>
            <a:p>
              <a:pPr>
                <a:defRPr>
                  <a:solidFill>
                    <a:srgbClr val="233068"/>
                  </a:solidFill>
                  <a:latin typeface="Calibri"/>
                  <a:ea typeface="Calibri"/>
                  <a:cs typeface="Calibri"/>
                  <a:sym typeface="Calibri"/>
                </a:defRPr>
              </a:pPr>
              <a:endParaRPr/>
            </a:p>
          </p:txBody>
        </p:sp>
      </p:grpSp>
      <p:pic>
        <p:nvPicPr>
          <p:cNvPr id="845" name="Picture 3" descr="Picture 3"/>
          <p:cNvPicPr>
            <a:picLocks noChangeAspect="1"/>
          </p:cNvPicPr>
          <p:nvPr/>
        </p:nvPicPr>
        <p:blipFill>
          <a:blip r:embed="rId2"/>
          <a:stretch>
            <a:fillRect/>
          </a:stretch>
        </p:blipFill>
        <p:spPr>
          <a:xfrm>
            <a:off x="160397" y="5094077"/>
            <a:ext cx="1502960" cy="898724"/>
          </a:xfrm>
          <a:prstGeom prst="rect">
            <a:avLst/>
          </a:prstGeom>
          <a:ln w="12700">
            <a:miter lim="400000"/>
          </a:ln>
        </p:spPr>
      </p:pic>
      <p:pic>
        <p:nvPicPr>
          <p:cNvPr id="846" name="Picture 4" descr="Picture 4"/>
          <p:cNvPicPr>
            <a:picLocks noChangeAspect="1"/>
          </p:cNvPicPr>
          <p:nvPr/>
        </p:nvPicPr>
        <p:blipFill>
          <a:blip r:embed="rId3"/>
          <a:stretch>
            <a:fillRect/>
          </a:stretch>
        </p:blipFill>
        <p:spPr>
          <a:xfrm>
            <a:off x="5658891" y="5969856"/>
            <a:ext cx="1167815" cy="623073"/>
          </a:xfrm>
          <a:prstGeom prst="rect">
            <a:avLst/>
          </a:prstGeom>
          <a:ln w="12700">
            <a:miter lim="400000"/>
          </a:ln>
        </p:spPr>
      </p:pic>
      <p:pic>
        <p:nvPicPr>
          <p:cNvPr id="847" name="Picture 5" descr="Picture 5"/>
          <p:cNvPicPr>
            <a:picLocks noChangeAspect="1"/>
          </p:cNvPicPr>
          <p:nvPr/>
        </p:nvPicPr>
        <p:blipFill>
          <a:blip r:embed="rId4"/>
          <a:stretch>
            <a:fillRect/>
          </a:stretch>
        </p:blipFill>
        <p:spPr>
          <a:xfrm>
            <a:off x="5573407" y="5321036"/>
            <a:ext cx="1502960" cy="575731"/>
          </a:xfrm>
          <a:prstGeom prst="rect">
            <a:avLst/>
          </a:prstGeom>
          <a:ln w="12700">
            <a:miter lim="400000"/>
          </a:ln>
        </p:spPr>
      </p:pic>
      <p:pic>
        <p:nvPicPr>
          <p:cNvPr id="848" name="Picture 6" descr="Picture 6"/>
          <p:cNvPicPr>
            <a:picLocks noChangeAspect="1"/>
          </p:cNvPicPr>
          <p:nvPr/>
        </p:nvPicPr>
        <p:blipFill>
          <a:blip r:embed="rId5"/>
          <a:stretch>
            <a:fillRect/>
          </a:stretch>
        </p:blipFill>
        <p:spPr>
          <a:xfrm>
            <a:off x="7197398" y="5225002"/>
            <a:ext cx="1151700" cy="767800"/>
          </a:xfrm>
          <a:prstGeom prst="rect">
            <a:avLst/>
          </a:prstGeom>
          <a:ln w="12700">
            <a:miter lim="400000"/>
          </a:ln>
        </p:spPr>
      </p:pic>
      <p:pic>
        <p:nvPicPr>
          <p:cNvPr id="849" name="Picture 7" descr="Picture 7"/>
          <p:cNvPicPr>
            <a:picLocks noChangeAspect="1"/>
          </p:cNvPicPr>
          <p:nvPr/>
        </p:nvPicPr>
        <p:blipFill>
          <a:blip r:embed="rId6"/>
          <a:stretch>
            <a:fillRect/>
          </a:stretch>
        </p:blipFill>
        <p:spPr>
          <a:xfrm>
            <a:off x="10240285" y="5335066"/>
            <a:ext cx="1746856" cy="689152"/>
          </a:xfrm>
          <a:prstGeom prst="rect">
            <a:avLst/>
          </a:prstGeom>
          <a:ln w="12700">
            <a:miter lim="400000"/>
          </a:ln>
        </p:spPr>
      </p:pic>
      <p:pic>
        <p:nvPicPr>
          <p:cNvPr id="850" name="Picture 9" descr="Picture 9"/>
          <p:cNvPicPr>
            <a:picLocks noChangeAspect="1"/>
          </p:cNvPicPr>
          <p:nvPr/>
        </p:nvPicPr>
        <p:blipFill>
          <a:blip r:embed="rId7"/>
          <a:stretch>
            <a:fillRect/>
          </a:stretch>
        </p:blipFill>
        <p:spPr>
          <a:xfrm>
            <a:off x="7223087" y="6089965"/>
            <a:ext cx="1126011" cy="337804"/>
          </a:xfrm>
          <a:prstGeom prst="rect">
            <a:avLst/>
          </a:prstGeom>
          <a:ln w="12700">
            <a:miter lim="400000"/>
          </a:ln>
        </p:spPr>
      </p:pic>
      <p:pic>
        <p:nvPicPr>
          <p:cNvPr id="851" name="Picture 10" descr="Picture 10"/>
          <p:cNvPicPr>
            <a:picLocks noChangeAspect="1"/>
          </p:cNvPicPr>
          <p:nvPr/>
        </p:nvPicPr>
        <p:blipFill>
          <a:blip r:embed="rId8"/>
          <a:stretch>
            <a:fillRect/>
          </a:stretch>
        </p:blipFill>
        <p:spPr>
          <a:xfrm>
            <a:off x="4207252" y="5392356"/>
            <a:ext cx="1167816" cy="433089"/>
          </a:xfrm>
          <a:prstGeom prst="rect">
            <a:avLst/>
          </a:prstGeom>
          <a:ln w="12700">
            <a:miter lim="400000"/>
          </a:ln>
        </p:spPr>
      </p:pic>
      <p:pic>
        <p:nvPicPr>
          <p:cNvPr id="852" name="Picture 1" descr="Picture 1"/>
          <p:cNvPicPr>
            <a:picLocks noChangeAspect="1"/>
          </p:cNvPicPr>
          <p:nvPr/>
        </p:nvPicPr>
        <p:blipFill>
          <a:blip r:embed="rId9"/>
          <a:stretch>
            <a:fillRect/>
          </a:stretch>
        </p:blipFill>
        <p:spPr>
          <a:xfrm>
            <a:off x="8349098" y="5293376"/>
            <a:ext cx="1891189" cy="661917"/>
          </a:xfrm>
          <a:prstGeom prst="rect">
            <a:avLst/>
          </a:prstGeom>
          <a:ln w="12700">
            <a:miter lim="400000"/>
          </a:ln>
        </p:spPr>
      </p:pic>
      <p:pic>
        <p:nvPicPr>
          <p:cNvPr id="853" name="Picture 12" descr="Picture 12"/>
          <p:cNvPicPr>
            <a:picLocks noChangeAspect="1"/>
          </p:cNvPicPr>
          <p:nvPr/>
        </p:nvPicPr>
        <p:blipFill>
          <a:blip r:embed="rId10"/>
          <a:stretch>
            <a:fillRect/>
          </a:stretch>
        </p:blipFill>
        <p:spPr>
          <a:xfrm>
            <a:off x="3884581" y="6089965"/>
            <a:ext cx="1304975" cy="348796"/>
          </a:xfrm>
          <a:prstGeom prst="rect">
            <a:avLst/>
          </a:prstGeom>
          <a:ln w="12700">
            <a:miter lim="400000"/>
          </a:ln>
        </p:spPr>
      </p:pic>
      <p:pic>
        <p:nvPicPr>
          <p:cNvPr id="854" name="Picture 20" descr="Picture 20"/>
          <p:cNvPicPr>
            <a:picLocks noChangeAspect="1"/>
          </p:cNvPicPr>
          <p:nvPr/>
        </p:nvPicPr>
        <p:blipFill>
          <a:blip r:embed="rId11"/>
          <a:stretch>
            <a:fillRect/>
          </a:stretch>
        </p:blipFill>
        <p:spPr>
          <a:xfrm>
            <a:off x="2832074" y="5272861"/>
            <a:ext cx="1246407" cy="672083"/>
          </a:xfrm>
          <a:prstGeom prst="rect">
            <a:avLst/>
          </a:prstGeom>
          <a:ln w="12700">
            <a:miter lim="400000"/>
          </a:ln>
        </p:spPr>
      </p:pic>
      <p:pic>
        <p:nvPicPr>
          <p:cNvPr id="855" name="Picture 21" descr="Picture 21"/>
          <p:cNvPicPr>
            <a:picLocks noChangeAspect="1"/>
          </p:cNvPicPr>
          <p:nvPr/>
        </p:nvPicPr>
        <p:blipFill>
          <a:blip r:embed="rId12"/>
          <a:stretch>
            <a:fillRect/>
          </a:stretch>
        </p:blipFill>
        <p:spPr>
          <a:xfrm>
            <a:off x="1793936" y="5334275"/>
            <a:ext cx="976326" cy="468156"/>
          </a:xfrm>
          <a:prstGeom prst="rect">
            <a:avLst/>
          </a:prstGeom>
          <a:ln w="12700">
            <a:miter lim="400000"/>
          </a:ln>
        </p:spPr>
      </p:pic>
      <p:sp>
        <p:nvSpPr>
          <p:cNvPr id="856" name="Ellipse 19"/>
          <p:cNvSpPr/>
          <p:nvPr/>
        </p:nvSpPr>
        <p:spPr>
          <a:xfrm>
            <a:off x="8765388" y="2871049"/>
            <a:ext cx="2484353" cy="2399285"/>
          </a:xfrm>
          <a:prstGeom prst="ellipse">
            <a:avLst/>
          </a:prstGeom>
          <a:solidFill>
            <a:srgbClr val="D9D9D9"/>
          </a:solidFill>
          <a:ln w="12700">
            <a:miter lim="400000"/>
          </a:ln>
        </p:spPr>
        <p:txBody>
          <a:bodyPr lIns="45719" rIns="45719" anchor="ctr"/>
          <a:lstStyle/>
          <a:p>
            <a:pPr algn="ctr">
              <a:defRPr>
                <a:solidFill>
                  <a:srgbClr val="FFFFFF"/>
                </a:solidFill>
                <a:latin typeface="Century Gothic"/>
                <a:ea typeface="Century Gothic"/>
                <a:cs typeface="Century Gothic"/>
                <a:sym typeface="Century Gothic"/>
              </a:defRPr>
            </a:pPr>
            <a:endParaRPr/>
          </a:p>
        </p:txBody>
      </p:sp>
      <p:pic>
        <p:nvPicPr>
          <p:cNvPr id="857" name="Image 11" descr="Image 11"/>
          <p:cNvPicPr>
            <a:picLocks noChangeAspect="1"/>
          </p:cNvPicPr>
          <p:nvPr/>
        </p:nvPicPr>
        <p:blipFill>
          <a:blip r:embed="rId13"/>
          <a:stretch>
            <a:fillRect/>
          </a:stretch>
        </p:blipFill>
        <p:spPr>
          <a:xfrm>
            <a:off x="9350163" y="3244965"/>
            <a:ext cx="1345635" cy="1345635"/>
          </a:xfrm>
          <a:prstGeom prst="rect">
            <a:avLst/>
          </a:prstGeom>
          <a:ln w="12700">
            <a:miter lim="400000"/>
          </a:ln>
        </p:spPr>
      </p:pic>
      <p:sp>
        <p:nvSpPr>
          <p:cNvPr id="858" name="TextBox 8"/>
          <p:cNvSpPr txBox="1"/>
          <p:nvPr/>
        </p:nvSpPr>
        <p:spPr>
          <a:xfrm>
            <a:off x="8719790" y="4385620"/>
            <a:ext cx="2622092" cy="47193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gn="ctr">
              <a:lnSpc>
                <a:spcPts val="4300"/>
              </a:lnSpc>
              <a:defRPr sz="1200" b="1" u="sng">
                <a:solidFill>
                  <a:srgbClr val="1B98B1"/>
                </a:solidFill>
                <a:uFill>
                  <a:solidFill>
                    <a:srgbClr val="1B98B1"/>
                  </a:solidFill>
                </a:uFill>
                <a:latin typeface="Canva Sans"/>
                <a:ea typeface="Canva Sans"/>
                <a:cs typeface="Canva Sans"/>
                <a:sym typeface="Canva Sans"/>
                <a:hlinkClick r:id="rId14"/>
              </a:defRPr>
            </a:lvl1pPr>
          </a:lstStyle>
          <a:p>
            <a:pPr>
              <a:defRPr>
                <a:solidFill>
                  <a:srgbClr val="002060"/>
                </a:solidFill>
                <a:uFillTx/>
              </a:defRPr>
            </a:pPr>
            <a:r>
              <a:rPr>
                <a:solidFill>
                  <a:srgbClr val="1B98B1"/>
                </a:solidFill>
                <a:uFill>
                  <a:solidFill>
                    <a:srgbClr val="1B98B1"/>
                  </a:solidFill>
                </a:uFill>
                <a:hlinkClick r:id="rId14"/>
              </a:rPr>
              <a:t>https://arenapole.ca/</a:t>
            </a:r>
          </a:p>
        </p:txBody>
      </p:sp>
      <p:pic>
        <p:nvPicPr>
          <p:cNvPr id="859" name="Image 5" descr="Image 5"/>
          <p:cNvPicPr>
            <a:picLocks noChangeAspect="1"/>
          </p:cNvPicPr>
          <p:nvPr/>
        </p:nvPicPr>
        <p:blipFill>
          <a:blip r:embed="rId15"/>
          <a:stretch>
            <a:fillRect/>
          </a:stretch>
        </p:blipFill>
        <p:spPr>
          <a:xfrm>
            <a:off x="8990358" y="1239874"/>
            <a:ext cx="2034412" cy="1368818"/>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14:dur="1500">
        <p:fade/>
      </p:transition>
    </mc:Choice>
    <mc:Fallback xmlns:a14="http://schemas.microsoft.com/office/drawing/2010/main" xmlns:m="http://schemas.openxmlformats.org/officeDocument/2006/math"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1" name="Title 1"/>
          <p:cNvSpPr txBox="1"/>
          <p:nvPr/>
        </p:nvSpPr>
        <p:spPr>
          <a:xfrm>
            <a:off x="1338561" y="157024"/>
            <a:ext cx="10857809" cy="7616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b">
            <a:spAutoFit/>
          </a:bodyPr>
          <a:lstStyle/>
          <a:p>
            <a:pPr algn="ctr">
              <a:lnSpc>
                <a:spcPct val="90000"/>
              </a:lnSpc>
              <a:defRPr sz="2800">
                <a:ln w="9525" cap="flat">
                  <a:solidFill>
                    <a:srgbClr val="0C2867"/>
                  </a:solidFill>
                  <a:prstDash val="solid"/>
                  <a:round/>
                </a:ln>
                <a:solidFill>
                  <a:srgbClr val="16154A"/>
                </a:solidFill>
                <a:latin typeface="Arial"/>
                <a:ea typeface="Arial"/>
                <a:cs typeface="Arial"/>
                <a:sym typeface="Arial"/>
              </a:defRPr>
            </a:pPr>
            <a:r>
              <a:t>Platforms for therapeutic development</a:t>
            </a:r>
          </a:p>
          <a:p>
            <a:pPr algn="ctr">
              <a:lnSpc>
                <a:spcPct val="90000"/>
              </a:lnSpc>
              <a:defRPr sz="2800">
                <a:ln w="9525" cap="flat">
                  <a:solidFill>
                    <a:srgbClr val="0C2867"/>
                  </a:solidFill>
                  <a:prstDash val="solid"/>
                  <a:round/>
                </a:ln>
                <a:solidFill>
                  <a:srgbClr val="16154A"/>
                </a:solidFill>
                <a:latin typeface="Arial"/>
                <a:ea typeface="Arial"/>
                <a:cs typeface="Arial"/>
                <a:sym typeface="Arial"/>
              </a:defRPr>
            </a:pPr>
            <a:r>
              <a:t> and RNA biomanufacturing</a:t>
            </a:r>
          </a:p>
        </p:txBody>
      </p:sp>
      <p:pic>
        <p:nvPicPr>
          <p:cNvPr id="862" name="Picture 87" descr="Picture 87"/>
          <p:cNvPicPr>
            <a:picLocks noChangeAspect="1"/>
          </p:cNvPicPr>
          <p:nvPr/>
        </p:nvPicPr>
        <p:blipFill>
          <a:blip r:embed="rId2"/>
          <a:stretch>
            <a:fillRect/>
          </a:stretch>
        </p:blipFill>
        <p:spPr>
          <a:xfrm>
            <a:off x="657446" y="3043962"/>
            <a:ext cx="11153555" cy="2896846"/>
          </a:xfrm>
          <a:prstGeom prst="rect">
            <a:avLst/>
          </a:prstGeom>
          <a:ln w="12700">
            <a:miter lim="400000"/>
          </a:ln>
        </p:spPr>
      </p:pic>
      <p:pic>
        <p:nvPicPr>
          <p:cNvPr id="863" name="Screenshot 2023-11-05 at 20.56.25.png" descr="Screenshot 2023-11-05 at 20.56.25.png"/>
          <p:cNvPicPr>
            <a:picLocks noChangeAspect="1"/>
          </p:cNvPicPr>
          <p:nvPr/>
        </p:nvPicPr>
        <p:blipFill>
          <a:blip r:embed="rId3"/>
          <a:srcRect l="1488" t="8061" r="55654" b="8061"/>
          <a:stretch>
            <a:fillRect/>
          </a:stretch>
        </p:blipFill>
        <p:spPr>
          <a:xfrm>
            <a:off x="1437992" y="1392935"/>
            <a:ext cx="1524882" cy="764136"/>
          </a:xfrm>
          <a:prstGeom prst="rect">
            <a:avLst/>
          </a:prstGeom>
          <a:ln w="12700">
            <a:miter lim="400000"/>
          </a:ln>
        </p:spPr>
      </p:pic>
      <p:sp>
        <p:nvSpPr>
          <p:cNvPr id="864" name="Titre 2"/>
          <p:cNvSpPr txBox="1">
            <a:spLocks noGrp="1"/>
          </p:cNvSpPr>
          <p:nvPr>
            <p:ph type="title"/>
          </p:nvPr>
        </p:nvSpPr>
        <p:spPr>
          <a:xfrm>
            <a:off x="1399487" y="2135142"/>
            <a:ext cx="1996173" cy="357057"/>
          </a:xfrm>
          <a:prstGeom prst="rect">
            <a:avLst/>
          </a:prstGeom>
        </p:spPr>
        <p:txBody>
          <a:bodyPr/>
          <a:lstStyle>
            <a:lvl1pPr>
              <a:defRPr sz="1600">
                <a:solidFill>
                  <a:srgbClr val="002060"/>
                </a:solidFill>
              </a:defRPr>
            </a:lvl1pPr>
          </a:lstStyle>
          <a:p>
            <a:r>
              <a:t>Rnomics Platform</a:t>
            </a:r>
          </a:p>
        </p:txBody>
      </p:sp>
      <p:grpSp>
        <p:nvGrpSpPr>
          <p:cNvPr id="867" name="Group 106"/>
          <p:cNvGrpSpPr/>
          <p:nvPr/>
        </p:nvGrpSpPr>
        <p:grpSpPr>
          <a:xfrm>
            <a:off x="4974668" y="1470477"/>
            <a:ext cx="2242663" cy="616600"/>
            <a:chOff x="0" y="0"/>
            <a:chExt cx="2242661" cy="616598"/>
          </a:xfrm>
        </p:grpSpPr>
        <p:pic>
          <p:nvPicPr>
            <p:cNvPr id="865" name="mcgill-university-logo-png-transparent-cropped.png" descr="mcgill-university-logo-png-transparent-cropped.png"/>
            <p:cNvPicPr>
              <a:picLocks noChangeAspect="1"/>
            </p:cNvPicPr>
            <p:nvPr/>
          </p:nvPicPr>
          <p:blipFill>
            <a:blip r:embed="rId4"/>
            <a:srcRect l="27809" t="16109" r="1020" b="35970"/>
            <a:stretch>
              <a:fillRect/>
            </a:stretch>
          </p:blipFill>
          <p:spPr>
            <a:xfrm>
              <a:off x="521510" y="98711"/>
              <a:ext cx="1721152" cy="416119"/>
            </a:xfrm>
            <a:prstGeom prst="rect">
              <a:avLst/>
            </a:prstGeom>
            <a:ln w="12700" cap="flat">
              <a:noFill/>
              <a:miter lim="400000"/>
            </a:ln>
            <a:effectLst/>
          </p:spPr>
        </p:pic>
        <p:pic>
          <p:nvPicPr>
            <p:cNvPr id="866" name="mcgill-university-logo-png-transparent-cropped.png" descr="mcgill-university-logo-png-transparent-cropped.png"/>
            <p:cNvPicPr>
              <a:picLocks noChangeAspect="1"/>
            </p:cNvPicPr>
            <p:nvPr/>
          </p:nvPicPr>
          <p:blipFill>
            <a:blip r:embed="rId4"/>
            <a:srcRect t="13044" r="77688" b="13044"/>
            <a:stretch>
              <a:fillRect/>
            </a:stretch>
          </p:blipFill>
          <p:spPr>
            <a:xfrm>
              <a:off x="-1" y="-1"/>
              <a:ext cx="518369" cy="616600"/>
            </a:xfrm>
            <a:prstGeom prst="rect">
              <a:avLst/>
            </a:prstGeom>
            <a:ln w="12700" cap="flat">
              <a:noFill/>
              <a:miter lim="400000"/>
            </a:ln>
            <a:effectLst/>
          </p:spPr>
        </p:pic>
      </p:grpSp>
      <p:sp>
        <p:nvSpPr>
          <p:cNvPr id="868" name="Titre 2"/>
          <p:cNvSpPr txBox="1"/>
          <p:nvPr/>
        </p:nvSpPr>
        <p:spPr>
          <a:xfrm>
            <a:off x="4913510" y="2261486"/>
            <a:ext cx="2364980" cy="22195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b">
            <a:spAutoFit/>
          </a:bodyPr>
          <a:lstStyle>
            <a:lvl1pPr>
              <a:lnSpc>
                <a:spcPct val="90000"/>
              </a:lnSpc>
              <a:defRPr sz="1600">
                <a:ln w="9525" cap="flat">
                  <a:solidFill>
                    <a:srgbClr val="0C2867"/>
                  </a:solidFill>
                  <a:prstDash val="solid"/>
                  <a:round/>
                </a:ln>
                <a:solidFill>
                  <a:srgbClr val="06357A"/>
                </a:solidFill>
                <a:latin typeface="Arial"/>
                <a:ea typeface="Arial"/>
                <a:cs typeface="Arial"/>
                <a:sym typeface="Arial"/>
              </a:defRPr>
            </a:lvl1pPr>
          </a:lstStyle>
          <a:p>
            <a:r>
              <a:t>Center for RNA Sciences</a:t>
            </a:r>
          </a:p>
        </p:txBody>
      </p:sp>
      <p:pic>
        <p:nvPicPr>
          <p:cNvPr id="869" name="Picture 111" descr="Picture 111"/>
          <p:cNvPicPr>
            <a:picLocks noChangeAspect="1"/>
          </p:cNvPicPr>
          <p:nvPr/>
        </p:nvPicPr>
        <p:blipFill>
          <a:blip r:embed="rId5"/>
          <a:srcRect t="25012" r="2236" b="45113"/>
          <a:stretch>
            <a:fillRect/>
          </a:stretch>
        </p:blipFill>
        <p:spPr>
          <a:xfrm>
            <a:off x="8351776" y="1470477"/>
            <a:ext cx="2960118" cy="452290"/>
          </a:xfrm>
          <a:prstGeom prst="rect">
            <a:avLst/>
          </a:prstGeom>
          <a:ln w="12700">
            <a:miter lim="400000"/>
          </a:ln>
        </p:spPr>
      </p:pic>
      <p:sp>
        <p:nvSpPr>
          <p:cNvPr id="870" name="Titre 2"/>
          <p:cNvSpPr txBox="1"/>
          <p:nvPr/>
        </p:nvSpPr>
        <p:spPr>
          <a:xfrm>
            <a:off x="8089720" y="2202694"/>
            <a:ext cx="3484403" cy="22195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b">
            <a:spAutoFit/>
          </a:bodyPr>
          <a:lstStyle>
            <a:lvl1pPr>
              <a:lnSpc>
                <a:spcPct val="90000"/>
              </a:lnSpc>
              <a:defRPr sz="1600">
                <a:ln w="9525" cap="flat">
                  <a:solidFill>
                    <a:srgbClr val="0C2867"/>
                  </a:solidFill>
                  <a:prstDash val="solid"/>
                  <a:round/>
                </a:ln>
                <a:solidFill>
                  <a:srgbClr val="002060"/>
                </a:solidFill>
                <a:latin typeface="Arial"/>
                <a:ea typeface="Arial"/>
                <a:cs typeface="Arial"/>
                <a:sym typeface="Arial"/>
              </a:defRPr>
            </a:lvl1pPr>
          </a:lstStyle>
          <a:p>
            <a:r>
              <a:t>Sydney-Altman RNA Therapeutic Hub  </a:t>
            </a:r>
          </a:p>
        </p:txBody>
      </p:sp>
    </p:spTree>
  </p:cSld>
  <p:clrMapOvr>
    <a:masterClrMapping/>
  </p:clrMapOvr>
  <mc:AlternateContent xmlns:mc="http://schemas.openxmlformats.org/markup-compatibility/2006" xmlns:p14="http://schemas.microsoft.com/office/powerpoint/2010/main">
    <mc:Choice Requires="p14">
      <p:transition spd="slow" p14:dur="1500">
        <p:fade/>
      </p:transition>
    </mc:Choice>
    <mc:Fallback xmlns:a14="http://schemas.microsoft.com/office/drawing/2010/main" xmlns:m="http://schemas.openxmlformats.org/officeDocument/2006/math"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 name="D2R Zoom background - Option 2.jpg" descr="D2R Zoom background - Option 2.jpg"/>
          <p:cNvPicPr>
            <a:picLocks noChangeAspect="1"/>
          </p:cNvPicPr>
          <p:nvPr/>
        </p:nvPicPr>
        <p:blipFill>
          <a:blip r:embed="rId2"/>
          <a:stretch>
            <a:fillRect/>
          </a:stretch>
        </p:blipFill>
        <p:spPr>
          <a:xfrm>
            <a:off x="-112799" y="-117446"/>
            <a:ext cx="12417598" cy="6984027"/>
          </a:xfrm>
          <a:prstGeom prst="rect">
            <a:avLst/>
          </a:prstGeom>
          <a:ln w="12700">
            <a:miter lim="400000"/>
          </a:ln>
        </p:spPr>
      </p:pic>
      <p:sp>
        <p:nvSpPr>
          <p:cNvPr id="400" name="Rectangle"/>
          <p:cNvSpPr/>
          <p:nvPr/>
        </p:nvSpPr>
        <p:spPr>
          <a:xfrm>
            <a:off x="5924476" y="-36344"/>
            <a:ext cx="6265547" cy="6930688"/>
          </a:xfrm>
          <a:prstGeom prst="rect">
            <a:avLst/>
          </a:prstGeom>
          <a:solidFill>
            <a:srgbClr val="FFFFFF"/>
          </a:solidFill>
          <a:ln w="12700">
            <a:miter lim="400000"/>
          </a:ln>
        </p:spPr>
        <p:txBody>
          <a:bodyPr lIns="45719" rIns="45719" anchor="ctr"/>
          <a:lstStyle/>
          <a:p>
            <a:endParaRPr/>
          </a:p>
        </p:txBody>
      </p:sp>
      <p:sp>
        <p:nvSpPr>
          <p:cNvPr id="401" name="TextBox 6"/>
          <p:cNvSpPr txBox="1"/>
          <p:nvPr/>
        </p:nvSpPr>
        <p:spPr>
          <a:xfrm>
            <a:off x="6107887" y="606376"/>
            <a:ext cx="5732746" cy="21742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defTabSz="740663">
              <a:spcBef>
                <a:spcPts val="600"/>
              </a:spcBef>
              <a:defRPr sz="3200">
                <a:latin typeface="McGill Sans Medium"/>
                <a:ea typeface="McGill Sans Medium"/>
                <a:cs typeface="McGill Sans Medium"/>
                <a:sym typeface="McGill Sans Medium"/>
              </a:defRPr>
            </a:pPr>
            <a:r>
              <a:rPr i="1"/>
              <a:t>RNA eh!</a:t>
            </a:r>
            <a:r>
              <a:t> </a:t>
            </a:r>
          </a:p>
          <a:p>
            <a:pPr defTabSz="740663">
              <a:spcBef>
                <a:spcPts val="600"/>
              </a:spcBef>
              <a:defRPr sz="3200">
                <a:latin typeface="McGill Sans Medium"/>
                <a:ea typeface="McGill Sans Medium"/>
                <a:cs typeface="McGill Sans Medium"/>
                <a:sym typeface="McGill Sans Medium"/>
              </a:defRPr>
            </a:pPr>
            <a:r>
              <a:t>The leading edge of the RNA revolution at McGill, </a:t>
            </a:r>
          </a:p>
          <a:p>
            <a:pPr defTabSz="740663">
              <a:spcBef>
                <a:spcPts val="600"/>
              </a:spcBef>
              <a:defRPr sz="3200">
                <a:latin typeface="McGill Sans Medium"/>
                <a:ea typeface="McGill Sans Medium"/>
                <a:cs typeface="McGill Sans Medium"/>
                <a:sym typeface="McGill Sans Medium"/>
              </a:defRPr>
            </a:pPr>
            <a:r>
              <a:t>in Québec and across Canada</a:t>
            </a:r>
          </a:p>
        </p:txBody>
      </p:sp>
      <p:sp>
        <p:nvSpPr>
          <p:cNvPr id="402" name="TextBox 7"/>
          <p:cNvSpPr txBox="1"/>
          <p:nvPr/>
        </p:nvSpPr>
        <p:spPr>
          <a:xfrm>
            <a:off x="7179519" y="4110885"/>
            <a:ext cx="2123979" cy="14376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defTabSz="740663">
              <a:spcBef>
                <a:spcPts val="600"/>
              </a:spcBef>
              <a:defRPr i="1">
                <a:latin typeface="McGill Sans Medium"/>
                <a:ea typeface="McGill Sans Medium"/>
                <a:cs typeface="McGill Sans Medium"/>
                <a:sym typeface="McGill Sans Medium"/>
              </a:defRPr>
            </a:pPr>
            <a:endParaRPr/>
          </a:p>
          <a:p>
            <a:pPr defTabSz="740663">
              <a:spcBef>
                <a:spcPts val="600"/>
              </a:spcBef>
              <a:defRPr i="1">
                <a:latin typeface="McGill Serif Medium"/>
                <a:ea typeface="McGill Serif Medium"/>
                <a:cs typeface="McGill Serif Medium"/>
                <a:sym typeface="McGill Serif Medium"/>
              </a:defRPr>
            </a:pPr>
            <a:endParaRPr/>
          </a:p>
          <a:p>
            <a:pPr algn="ctr" defTabSz="740663">
              <a:spcBef>
                <a:spcPts val="600"/>
              </a:spcBef>
              <a:defRPr>
                <a:latin typeface="McGill Serif Medium"/>
                <a:ea typeface="McGill Serif Medium"/>
                <a:cs typeface="McGill Serif Medium"/>
                <a:sym typeface="McGill Serif Medium"/>
              </a:defRPr>
            </a:pPr>
            <a:r>
              <a:t>OTS 2024 Meeting</a:t>
            </a:r>
          </a:p>
          <a:p>
            <a:pPr algn="ctr" defTabSz="740663">
              <a:spcBef>
                <a:spcPts val="600"/>
              </a:spcBef>
              <a:defRPr i="1">
                <a:latin typeface="McGill Serif Medium"/>
                <a:ea typeface="McGill Serif Medium"/>
                <a:cs typeface="McGill Serif Medium"/>
                <a:sym typeface="McGill Serif Medium"/>
              </a:defRPr>
            </a:pPr>
            <a:r>
              <a:t>October 6, 2024</a:t>
            </a:r>
          </a:p>
        </p:txBody>
      </p:sp>
      <p:sp>
        <p:nvSpPr>
          <p:cNvPr id="403" name="Rectangle 24"/>
          <p:cNvSpPr/>
          <p:nvPr/>
        </p:nvSpPr>
        <p:spPr>
          <a:xfrm>
            <a:off x="6154493" y="388146"/>
            <a:ext cx="436440" cy="74836"/>
          </a:xfrm>
          <a:prstGeom prst="rect">
            <a:avLst/>
          </a:prstGeom>
          <a:solidFill>
            <a:srgbClr val="ED1B2F"/>
          </a:solidFill>
          <a:ln w="12700">
            <a:miter lim="400000"/>
          </a:ln>
        </p:spPr>
        <p:txBody>
          <a:bodyPr lIns="45719" rIns="45719" anchor="ctr"/>
          <a:lstStyle/>
          <a:p>
            <a:pPr algn="ctr">
              <a:defRPr>
                <a:solidFill>
                  <a:srgbClr val="FFFFFF"/>
                </a:solidFill>
              </a:defRPr>
            </a:pPr>
            <a:endParaRPr/>
          </a:p>
        </p:txBody>
      </p:sp>
      <p:sp>
        <p:nvSpPr>
          <p:cNvPr id="404" name="Thomas F. Duchaine, PhD…"/>
          <p:cNvSpPr txBox="1"/>
          <p:nvPr/>
        </p:nvSpPr>
        <p:spPr>
          <a:xfrm>
            <a:off x="6107887" y="2924012"/>
            <a:ext cx="5732746" cy="16662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algn="ctr">
              <a:defRPr b="1">
                <a:latin typeface="McGill Sans Medium"/>
                <a:ea typeface="McGill Sans Medium"/>
                <a:cs typeface="McGill Sans Medium"/>
                <a:sym typeface="McGill Sans Medium"/>
              </a:defRPr>
            </a:pPr>
            <a:r>
              <a:rPr sz="3000" i="1"/>
              <a:t>Thomas F. Duchaine, PhD</a:t>
            </a:r>
            <a:br/>
            <a:endParaRPr/>
          </a:p>
          <a:p>
            <a:pPr algn="ctr">
              <a:defRPr>
                <a:latin typeface="McGill Sans Medium"/>
                <a:ea typeface="McGill Sans Medium"/>
                <a:cs typeface="McGill Sans Medium"/>
                <a:sym typeface="McGill Sans Medium"/>
              </a:defRPr>
            </a:pPr>
            <a:r>
              <a:t>Professor and Chair, Department of Biochemistry</a:t>
            </a:r>
          </a:p>
          <a:p>
            <a:pPr algn="ctr">
              <a:defRPr>
                <a:latin typeface="McGill Sans Medium"/>
                <a:ea typeface="McGill Sans Medium"/>
                <a:cs typeface="McGill Sans Medium"/>
                <a:sym typeface="McGill Sans Medium"/>
              </a:defRPr>
            </a:pPr>
            <a:r>
              <a:t>Professor, Rosalind &amp; Morris Goodman Cancer Institute</a:t>
            </a:r>
          </a:p>
          <a:p>
            <a:pPr algn="ctr">
              <a:defRPr>
                <a:latin typeface="McGill Sans Medium"/>
                <a:ea typeface="McGill Sans Medium"/>
                <a:cs typeface="McGill Sans Medium"/>
                <a:sym typeface="McGill Sans Medium"/>
              </a:defRPr>
            </a:pPr>
            <a:r>
              <a:t>Director, McGill Centre for RNA Sciences</a:t>
            </a:r>
          </a:p>
        </p:txBody>
      </p:sp>
      <p:sp>
        <p:nvSpPr>
          <p:cNvPr id="405" name="Line"/>
          <p:cNvSpPr/>
          <p:nvPr/>
        </p:nvSpPr>
        <p:spPr>
          <a:xfrm flipV="1">
            <a:off x="2715702" y="5636318"/>
            <a:ext cx="1" cy="471232"/>
          </a:xfrm>
          <a:prstGeom prst="line">
            <a:avLst/>
          </a:prstGeom>
          <a:ln w="12700">
            <a:solidFill>
              <a:srgbClr val="000000"/>
            </a:solidFill>
            <a:miter/>
          </a:ln>
        </p:spPr>
        <p:txBody>
          <a:bodyPr lIns="45719" rIns="45719"/>
          <a:lstStyle/>
          <a:p>
            <a:endParaRPr/>
          </a:p>
        </p:txBody>
      </p:sp>
      <p:sp>
        <p:nvSpPr>
          <p:cNvPr id="406" name="Centre for RNA Sciences"/>
          <p:cNvSpPr txBox="1"/>
          <p:nvPr/>
        </p:nvSpPr>
        <p:spPr>
          <a:xfrm>
            <a:off x="2873611" y="5696603"/>
            <a:ext cx="2645307" cy="3708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lgn="ctr">
              <a:defRPr>
                <a:latin typeface="McGill Sans Medium"/>
                <a:ea typeface="McGill Sans Medium"/>
                <a:cs typeface="McGill Sans Medium"/>
                <a:sym typeface="McGill Sans Medium"/>
              </a:defRPr>
            </a:lvl1pPr>
          </a:lstStyle>
          <a:p>
            <a:r>
              <a:t>Centre for RNA Sciences</a:t>
            </a:r>
          </a:p>
        </p:txBody>
      </p:sp>
      <p:pic>
        <p:nvPicPr>
          <p:cNvPr id="407" name="Google Shape;57;p13" descr="Google Shape;57;p13"/>
          <p:cNvPicPr>
            <a:picLocks noChangeAspect="1"/>
          </p:cNvPicPr>
          <p:nvPr/>
        </p:nvPicPr>
        <p:blipFill>
          <a:blip r:embed="rId3"/>
          <a:srcRect b="21474"/>
          <a:stretch>
            <a:fillRect/>
          </a:stretch>
        </p:blipFill>
        <p:spPr>
          <a:xfrm>
            <a:off x="10067974" y="5533857"/>
            <a:ext cx="2124102" cy="1293777"/>
          </a:xfrm>
          <a:prstGeom prst="rect">
            <a:avLst/>
          </a:prstGeom>
          <a:ln w="12700">
            <a:miter lim="400000"/>
          </a:ln>
        </p:spPr>
      </p:pic>
      <p:pic>
        <p:nvPicPr>
          <p:cNvPr id="408" name="image001.png" descr="image001.png"/>
          <p:cNvPicPr>
            <a:picLocks noChangeAspect="1"/>
          </p:cNvPicPr>
          <p:nvPr/>
        </p:nvPicPr>
        <p:blipFill>
          <a:blip r:embed="rId4"/>
          <a:stretch>
            <a:fillRect/>
          </a:stretch>
        </p:blipFill>
        <p:spPr>
          <a:xfrm>
            <a:off x="6337119" y="5695237"/>
            <a:ext cx="3808778" cy="861463"/>
          </a:xfrm>
          <a:prstGeom prst="rect">
            <a:avLst/>
          </a:prstGeom>
          <a:ln w="12700">
            <a:miter lim="400000"/>
          </a:ln>
        </p:spPr>
      </p:pic>
      <p:pic>
        <p:nvPicPr>
          <p:cNvPr id="409" name="Image 5" descr="Image 5"/>
          <p:cNvPicPr>
            <a:picLocks noChangeAspect="1"/>
          </p:cNvPicPr>
          <p:nvPr/>
        </p:nvPicPr>
        <p:blipFill>
          <a:blip r:embed="rId5"/>
          <a:stretch>
            <a:fillRect/>
          </a:stretch>
        </p:blipFill>
        <p:spPr>
          <a:xfrm>
            <a:off x="10244932" y="4552229"/>
            <a:ext cx="1512543" cy="1017688"/>
          </a:xfrm>
          <a:prstGeom prst="rect">
            <a:avLst/>
          </a:prstGeom>
          <a:ln w="12700">
            <a:miter lim="400000"/>
          </a:ln>
        </p:spPr>
      </p:pic>
      <p:pic>
        <p:nvPicPr>
          <p:cNvPr id="410" name="pasted-movie.png" descr="pasted-movie.png"/>
          <p:cNvPicPr>
            <a:picLocks noChangeAspect="1"/>
          </p:cNvPicPr>
          <p:nvPr/>
        </p:nvPicPr>
        <p:blipFill>
          <a:blip r:embed="rId6"/>
          <a:stretch>
            <a:fillRect/>
          </a:stretch>
        </p:blipFill>
        <p:spPr>
          <a:xfrm>
            <a:off x="38100" y="20718"/>
            <a:ext cx="2184400" cy="1092201"/>
          </a:xfrm>
          <a:prstGeom prst="rect">
            <a:avLst/>
          </a:prstGeom>
          <a:ln w="12700">
            <a:miter lim="400000"/>
          </a:ln>
        </p:spPr>
      </p:pic>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2" name="Google Shape;83;p16" descr="Google Shape;83;p16"/>
          <p:cNvPicPr>
            <a:picLocks noChangeAspect="1"/>
          </p:cNvPicPr>
          <p:nvPr/>
        </p:nvPicPr>
        <p:blipFill>
          <a:blip r:embed="rId2"/>
          <a:stretch>
            <a:fillRect/>
          </a:stretch>
        </p:blipFill>
        <p:spPr>
          <a:xfrm>
            <a:off x="199984" y="990168"/>
            <a:ext cx="2960800" cy="2768803"/>
          </a:xfrm>
          <a:prstGeom prst="rect">
            <a:avLst/>
          </a:prstGeom>
          <a:ln w="12700">
            <a:miter lim="400000"/>
          </a:ln>
        </p:spPr>
      </p:pic>
      <p:sp>
        <p:nvSpPr>
          <p:cNvPr id="873" name="Google Shape;84;p16"/>
          <p:cNvSpPr txBox="1"/>
          <p:nvPr/>
        </p:nvSpPr>
        <p:spPr>
          <a:xfrm>
            <a:off x="448554" y="3871545"/>
            <a:ext cx="2463660" cy="46575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21899" tIns="121899" rIns="121899" bIns="121899">
            <a:spAutoFit/>
          </a:bodyPr>
          <a:lstStyle>
            <a:lvl1pPr algn="ctr" defTabSz="1219200">
              <a:defRPr sz="1600" i="1">
                <a:solidFill>
                  <a:srgbClr val="595959"/>
                </a:solidFill>
                <a:latin typeface="Arial"/>
                <a:ea typeface="Arial"/>
                <a:cs typeface="Arial"/>
                <a:sym typeface="Arial"/>
              </a:defRPr>
            </a:lvl1pPr>
          </a:lstStyle>
          <a:p>
            <a:r>
              <a:t>Prof. Pieter Cullis, UBC</a:t>
            </a:r>
          </a:p>
        </p:txBody>
      </p:sp>
      <p:grpSp>
        <p:nvGrpSpPr>
          <p:cNvPr id="876" name="Group"/>
          <p:cNvGrpSpPr/>
          <p:nvPr/>
        </p:nvGrpSpPr>
        <p:grpSpPr>
          <a:xfrm>
            <a:off x="6850018" y="923713"/>
            <a:ext cx="4688801" cy="3437940"/>
            <a:chOff x="0" y="0"/>
            <a:chExt cx="4688800" cy="3437938"/>
          </a:xfrm>
        </p:grpSpPr>
        <p:pic>
          <p:nvPicPr>
            <p:cNvPr id="874" name="pasted-movie.png" descr="pasted-movie.png"/>
            <p:cNvPicPr>
              <a:picLocks noChangeAspect="1"/>
            </p:cNvPicPr>
            <p:nvPr/>
          </p:nvPicPr>
          <p:blipFill>
            <a:blip r:embed="rId3"/>
            <a:stretch>
              <a:fillRect/>
            </a:stretch>
          </p:blipFill>
          <p:spPr>
            <a:xfrm>
              <a:off x="11399" y="876336"/>
              <a:ext cx="4677402" cy="2561603"/>
            </a:xfrm>
            <a:prstGeom prst="rect">
              <a:avLst/>
            </a:prstGeom>
            <a:ln w="12700" cap="flat">
              <a:noFill/>
              <a:miter lim="400000"/>
            </a:ln>
            <a:effectLst/>
          </p:spPr>
        </p:pic>
        <p:pic>
          <p:nvPicPr>
            <p:cNvPr id="875" name="pasted-movie.png" descr="pasted-movie.png"/>
            <p:cNvPicPr>
              <a:picLocks noChangeAspect="1"/>
            </p:cNvPicPr>
            <p:nvPr/>
          </p:nvPicPr>
          <p:blipFill>
            <a:blip r:embed="rId4"/>
            <a:stretch>
              <a:fillRect/>
            </a:stretch>
          </p:blipFill>
          <p:spPr>
            <a:xfrm>
              <a:off x="0" y="0"/>
              <a:ext cx="3823438" cy="1014144"/>
            </a:xfrm>
            <a:prstGeom prst="rect">
              <a:avLst/>
            </a:prstGeom>
            <a:ln w="12700" cap="flat">
              <a:noFill/>
              <a:miter lim="400000"/>
            </a:ln>
            <a:effectLst/>
          </p:spPr>
        </p:pic>
      </p:grpSp>
      <p:sp>
        <p:nvSpPr>
          <p:cNvPr id="877" name="Google Shape;62;p14"/>
          <p:cNvSpPr txBox="1"/>
          <p:nvPr/>
        </p:nvSpPr>
        <p:spPr>
          <a:xfrm>
            <a:off x="415599" y="-171833"/>
            <a:ext cx="11360802" cy="1209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21899" tIns="121899" rIns="121899" bIns="121899">
            <a:spAutoFit/>
          </a:bodyPr>
          <a:lstStyle/>
          <a:p>
            <a:pPr algn="ctr" defTabSz="1219200">
              <a:defRPr sz="3200">
                <a:latin typeface="McGill Sans"/>
                <a:ea typeface="McGill Sans"/>
                <a:cs typeface="McGill Sans"/>
                <a:sym typeface="McGill Sans"/>
              </a:defRPr>
            </a:pPr>
            <a:r>
              <a:t>U. British Columbia &amp; Prof. Pieter Cullis:</a:t>
            </a:r>
          </a:p>
          <a:p>
            <a:pPr algn="ctr" defTabSz="1219200">
              <a:defRPr sz="3200">
                <a:latin typeface="McGill Sans"/>
                <a:ea typeface="McGill Sans"/>
                <a:cs typeface="McGill Sans"/>
                <a:sym typeface="McGill Sans"/>
              </a:defRPr>
            </a:pPr>
            <a:r>
              <a:t> Delivering Lipid Nanoparticles and more…</a:t>
            </a:r>
          </a:p>
        </p:txBody>
      </p:sp>
      <p:grpSp>
        <p:nvGrpSpPr>
          <p:cNvPr id="881" name="Group"/>
          <p:cNvGrpSpPr/>
          <p:nvPr/>
        </p:nvGrpSpPr>
        <p:grpSpPr>
          <a:xfrm>
            <a:off x="232618" y="4333682"/>
            <a:ext cx="11907700" cy="2450884"/>
            <a:chOff x="0" y="0"/>
            <a:chExt cx="11907698" cy="2450882"/>
          </a:xfrm>
        </p:grpSpPr>
        <p:pic>
          <p:nvPicPr>
            <p:cNvPr id="878" name="pasted-movie.png" descr="pasted-movie.png"/>
            <p:cNvPicPr>
              <a:picLocks noChangeAspect="1"/>
            </p:cNvPicPr>
            <p:nvPr/>
          </p:nvPicPr>
          <p:blipFill>
            <a:blip r:embed="rId5"/>
            <a:stretch>
              <a:fillRect/>
            </a:stretch>
          </p:blipFill>
          <p:spPr>
            <a:xfrm>
              <a:off x="4687073" y="0"/>
              <a:ext cx="6578783" cy="1639158"/>
            </a:xfrm>
            <a:prstGeom prst="rect">
              <a:avLst/>
            </a:prstGeom>
            <a:ln w="12700" cap="flat">
              <a:noFill/>
              <a:miter lim="400000"/>
            </a:ln>
            <a:effectLst/>
          </p:spPr>
        </p:pic>
        <p:sp>
          <p:nvSpPr>
            <p:cNvPr id="879" name="NanoVation, a platform company that is developing innovative technologies to overcome the barriers of nucleic avid delivery, announced a US$600 million multi-year partnership with the Danish multinational firm to advance the development of novel genetic "/>
            <p:cNvSpPr txBox="1"/>
            <p:nvPr/>
          </p:nvSpPr>
          <p:spPr>
            <a:xfrm>
              <a:off x="0" y="1635542"/>
              <a:ext cx="11907699" cy="8153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tIns="45719" rIns="45719" bIns="45719" numCol="1" anchor="t">
              <a:spAutoFit/>
            </a:bodyPr>
            <a:lstStyle>
              <a:lvl1pPr defTabSz="457200">
                <a:spcBef>
                  <a:spcPts val="2400"/>
                </a:spcBef>
                <a:defRPr sz="1600" i="1">
                  <a:solidFill>
                    <a:srgbClr val="212529"/>
                  </a:solidFill>
                  <a:latin typeface="+mn-lt"/>
                  <a:ea typeface="+mn-ea"/>
                  <a:cs typeface="+mn-cs"/>
                  <a:sym typeface="Helvetica"/>
                </a:defRPr>
              </a:lvl1pPr>
            </a:lstStyle>
            <a:p>
              <a:r>
                <a:t>NanoVation, a platform company that is developing innovative technologies to overcome the barriers of nucleic avid delivery, announced a US$600 million multi-year partnership with the Danish multinational firm to advance the development of novel genetic medicines targeting cardiometabolic and rare diseases.</a:t>
              </a:r>
            </a:p>
          </p:txBody>
        </p:sp>
        <p:pic>
          <p:nvPicPr>
            <p:cNvPr id="880" name="pasted-movie.png" descr="pasted-movie.png"/>
            <p:cNvPicPr>
              <a:picLocks noChangeAspect="1"/>
            </p:cNvPicPr>
            <p:nvPr/>
          </p:nvPicPr>
          <p:blipFill>
            <a:blip r:embed="rId6"/>
            <a:stretch>
              <a:fillRect/>
            </a:stretch>
          </p:blipFill>
          <p:spPr>
            <a:xfrm>
              <a:off x="111117" y="301092"/>
              <a:ext cx="4324652" cy="1036974"/>
            </a:xfrm>
            <a:prstGeom prst="rect">
              <a:avLst/>
            </a:prstGeom>
            <a:ln w="12700" cap="flat">
              <a:noFill/>
              <a:miter lim="400000"/>
            </a:ln>
            <a:effectLst/>
          </p:spPr>
        </p:pic>
      </p:grpSp>
      <p:pic>
        <p:nvPicPr>
          <p:cNvPr id="882" name="Picture 7" descr="Picture 7"/>
          <p:cNvPicPr>
            <a:picLocks noChangeAspect="1"/>
          </p:cNvPicPr>
          <p:nvPr/>
        </p:nvPicPr>
        <p:blipFill>
          <a:blip r:embed="rId7"/>
          <a:srcRect l="49563" b="20943"/>
          <a:stretch>
            <a:fillRect/>
          </a:stretch>
        </p:blipFill>
        <p:spPr>
          <a:xfrm>
            <a:off x="3622489" y="990071"/>
            <a:ext cx="2765868" cy="2960922"/>
          </a:xfrm>
          <a:prstGeom prst="rect">
            <a:avLst/>
          </a:prstGeom>
          <a:ln w="12700">
            <a:miter lim="400000"/>
          </a:ln>
        </p:spPr>
      </p:pic>
      <p:pic>
        <p:nvPicPr>
          <p:cNvPr id="883" name="Picture 2" descr="Picture 2"/>
          <p:cNvPicPr>
            <a:picLocks noChangeAspect="1"/>
          </p:cNvPicPr>
          <p:nvPr/>
        </p:nvPicPr>
        <p:blipFill>
          <a:blip r:embed="rId8"/>
          <a:stretch>
            <a:fillRect/>
          </a:stretch>
        </p:blipFill>
        <p:spPr>
          <a:xfrm>
            <a:off x="211384" y="894170"/>
            <a:ext cx="2960799" cy="2960799"/>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14:dur="1500">
        <p:fade/>
      </p:transition>
    </mc:Choice>
    <mc:Fallback xmlns:a14="http://schemas.microsoft.com/office/drawing/2010/main" xmlns:m="http://schemas.openxmlformats.org/officeDocument/2006/math"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0" presetClass="entr" fill="hold" grpId="0" nodeType="clickEffect">
                                  <p:stCondLst>
                                    <p:cond delay="0"/>
                                  </p:stCondLst>
                                  <p:iterate>
                                    <p:tmAbs val="0"/>
                                  </p:iterate>
                                  <p:childTnLst>
                                    <p:set>
                                      <p:cBhvr>
                                        <p:cTn id="6" fill="hold"/>
                                        <p:tgtEl>
                                          <p:spTgt spid="876"/>
                                        </p:tgtEl>
                                        <p:attrNameLst>
                                          <p:attrName>style.visibility</p:attrName>
                                        </p:attrNameLst>
                                      </p:cBhvr>
                                      <p:to>
                                        <p:strVal val="visible"/>
                                      </p:to>
                                    </p:set>
                                    <p:animEffect transition="in" filter="fade">
                                      <p:cBhvr>
                                        <p:cTn id="7" dur="1000"/>
                                        <p:tgtEl>
                                          <p:spTgt spid="87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fill="hold" grpId="0" nodeType="clickEffect">
                                  <p:stCondLst>
                                    <p:cond delay="0"/>
                                  </p:stCondLst>
                                  <p:iterate>
                                    <p:tmAbs val="0"/>
                                  </p:iterate>
                                  <p:childTnLst>
                                    <p:set>
                                      <p:cBhvr>
                                        <p:cTn id="11" fill="hold"/>
                                        <p:tgtEl>
                                          <p:spTgt spid="881"/>
                                        </p:tgtEl>
                                        <p:attrNameLst>
                                          <p:attrName>style.visibility</p:attrName>
                                        </p:attrNameLst>
                                      </p:cBhvr>
                                      <p:to>
                                        <p:strVal val="visible"/>
                                      </p:to>
                                    </p:set>
                                    <p:animEffect transition="in" filter="fade">
                                      <p:cBhvr>
                                        <p:cTn id="12" dur="1000"/>
                                        <p:tgtEl>
                                          <p:spTgt spid="8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6" grpId="0" animBg="1" advAuto="0"/>
      <p:bldP spid="881" grpId="0" animBg="1" advAuto="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5" name="Content Placeholder 4"/>
          <p:cNvSpPr txBox="1"/>
          <p:nvPr/>
        </p:nvSpPr>
        <p:spPr>
          <a:xfrm>
            <a:off x="442178" y="1280363"/>
            <a:ext cx="1564745" cy="54804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ctr">
              <a:spcBef>
                <a:spcPts val="2000"/>
              </a:spcBef>
              <a:defRPr sz="3200" b="1">
                <a:solidFill>
                  <a:srgbClr val="80BAFF"/>
                </a:solidFill>
                <a:latin typeface="Arial"/>
                <a:ea typeface="Arial"/>
                <a:cs typeface="Arial"/>
                <a:sym typeface="Arial"/>
              </a:defRPr>
            </a:lvl1pPr>
          </a:lstStyle>
          <a:p>
            <a:r>
              <a:t>GOAL</a:t>
            </a:r>
          </a:p>
        </p:txBody>
      </p:sp>
      <p:sp>
        <p:nvSpPr>
          <p:cNvPr id="886" name="Content Placeholder 4"/>
          <p:cNvSpPr txBox="1"/>
          <p:nvPr/>
        </p:nvSpPr>
        <p:spPr>
          <a:xfrm>
            <a:off x="2200131" y="1137161"/>
            <a:ext cx="9261256" cy="79266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spcBef>
                <a:spcPts val="600"/>
              </a:spcBef>
              <a:defRPr sz="2400" b="1">
                <a:solidFill>
                  <a:srgbClr val="FFFFFF"/>
                </a:solidFill>
                <a:latin typeface="Arial"/>
                <a:ea typeface="Arial"/>
                <a:cs typeface="Arial"/>
                <a:sym typeface="Arial"/>
              </a:defRPr>
            </a:lvl1pPr>
          </a:lstStyle>
          <a:p>
            <a:r>
              <a:t>Establish domestic capacity for a 100-day response to a pandemic pathogen with next-generation RNA LNP technology</a:t>
            </a:r>
          </a:p>
        </p:txBody>
      </p:sp>
      <p:grpSp>
        <p:nvGrpSpPr>
          <p:cNvPr id="889" name="Group 44"/>
          <p:cNvGrpSpPr/>
          <p:nvPr/>
        </p:nvGrpSpPr>
        <p:grpSpPr>
          <a:xfrm>
            <a:off x="4140175" y="2353530"/>
            <a:ext cx="7530345" cy="769998"/>
            <a:chOff x="0" y="0"/>
            <a:chExt cx="7530343" cy="769997"/>
          </a:xfrm>
        </p:grpSpPr>
        <p:sp>
          <p:nvSpPr>
            <p:cNvPr id="887" name="Content Placeholder 4"/>
            <p:cNvSpPr txBox="1"/>
            <p:nvPr/>
          </p:nvSpPr>
          <p:spPr>
            <a:xfrm>
              <a:off x="567883" y="26199"/>
              <a:ext cx="6962461" cy="66733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a:spcBef>
                  <a:spcPts val="600"/>
                </a:spcBef>
                <a:defRPr sz="2000">
                  <a:solidFill>
                    <a:srgbClr val="FFFFFF"/>
                  </a:solidFill>
                  <a:latin typeface="Arial"/>
                  <a:ea typeface="Arial"/>
                  <a:cs typeface="Arial"/>
                  <a:sym typeface="Arial"/>
                </a:defRPr>
              </a:lvl1pPr>
            </a:lstStyle>
            <a:p>
              <a:r>
                <a:t>Develop high-performing, fit-for-purpose RNA LNP vaccines with improved efficacy for at-risk populations</a:t>
              </a:r>
            </a:p>
          </p:txBody>
        </p:sp>
        <p:sp>
          <p:nvSpPr>
            <p:cNvPr id="888" name="Content Placeholder 4"/>
            <p:cNvSpPr txBox="1"/>
            <p:nvPr/>
          </p:nvSpPr>
          <p:spPr>
            <a:xfrm>
              <a:off x="0" y="-1"/>
              <a:ext cx="538461" cy="76999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spcBef>
                  <a:spcPts val="2000"/>
                </a:spcBef>
                <a:defRPr sz="4800" b="1">
                  <a:solidFill>
                    <a:srgbClr val="FFFFFF"/>
                  </a:solidFill>
                  <a:latin typeface="Arial"/>
                  <a:ea typeface="Arial"/>
                  <a:cs typeface="Arial"/>
                  <a:sym typeface="Arial"/>
                </a:defRPr>
              </a:lvl1pPr>
            </a:lstStyle>
            <a:p>
              <a:r>
                <a:t>1</a:t>
              </a:r>
            </a:p>
          </p:txBody>
        </p:sp>
      </p:grpSp>
      <p:grpSp>
        <p:nvGrpSpPr>
          <p:cNvPr id="892" name="Group 45"/>
          <p:cNvGrpSpPr/>
          <p:nvPr/>
        </p:nvGrpSpPr>
        <p:grpSpPr>
          <a:xfrm>
            <a:off x="4747874" y="3787614"/>
            <a:ext cx="6743274" cy="769998"/>
            <a:chOff x="0" y="0"/>
            <a:chExt cx="6743272" cy="769997"/>
          </a:xfrm>
        </p:grpSpPr>
        <p:sp>
          <p:nvSpPr>
            <p:cNvPr id="890" name="Content Placeholder 4"/>
            <p:cNvSpPr txBox="1"/>
            <p:nvPr/>
          </p:nvSpPr>
          <p:spPr>
            <a:xfrm>
              <a:off x="580819" y="77748"/>
              <a:ext cx="6162454" cy="66733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spcBef>
                  <a:spcPts val="600"/>
                </a:spcBef>
                <a:defRPr sz="2000">
                  <a:solidFill>
                    <a:srgbClr val="FFFFFF"/>
                  </a:solidFill>
                  <a:latin typeface="Arial"/>
                  <a:ea typeface="Arial"/>
                  <a:cs typeface="Arial"/>
                  <a:sym typeface="Arial"/>
                </a:defRPr>
              </a:lvl1pPr>
            </a:lstStyle>
            <a:p>
              <a:r>
                <a:t>Develop vaccine candidates against clinically relevant viral and bacterial pathogens </a:t>
              </a:r>
            </a:p>
          </p:txBody>
        </p:sp>
        <p:sp>
          <p:nvSpPr>
            <p:cNvPr id="891" name="Content Placeholder 4"/>
            <p:cNvSpPr txBox="1"/>
            <p:nvPr/>
          </p:nvSpPr>
          <p:spPr>
            <a:xfrm>
              <a:off x="0" y="-1"/>
              <a:ext cx="538461" cy="76999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spcBef>
                  <a:spcPts val="2000"/>
                </a:spcBef>
                <a:defRPr sz="4800" b="1">
                  <a:solidFill>
                    <a:srgbClr val="FFFFFF"/>
                  </a:solidFill>
                  <a:latin typeface="Arial"/>
                  <a:ea typeface="Arial"/>
                  <a:cs typeface="Arial"/>
                  <a:sym typeface="Arial"/>
                </a:defRPr>
              </a:lvl1pPr>
            </a:lstStyle>
            <a:p>
              <a:r>
                <a:t>2</a:t>
              </a:r>
            </a:p>
          </p:txBody>
        </p:sp>
      </p:grpSp>
      <p:grpSp>
        <p:nvGrpSpPr>
          <p:cNvPr id="895" name="Group 46"/>
          <p:cNvGrpSpPr/>
          <p:nvPr/>
        </p:nvGrpSpPr>
        <p:grpSpPr>
          <a:xfrm>
            <a:off x="4140174" y="5221203"/>
            <a:ext cx="7530344" cy="769998"/>
            <a:chOff x="0" y="0"/>
            <a:chExt cx="7530342" cy="769997"/>
          </a:xfrm>
        </p:grpSpPr>
        <p:sp>
          <p:nvSpPr>
            <p:cNvPr id="893" name="Content Placeholder 4"/>
            <p:cNvSpPr txBox="1"/>
            <p:nvPr/>
          </p:nvSpPr>
          <p:spPr>
            <a:xfrm>
              <a:off x="0" y="-1"/>
              <a:ext cx="538461" cy="76999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spcBef>
                  <a:spcPts val="2000"/>
                </a:spcBef>
                <a:defRPr sz="4800" b="1">
                  <a:solidFill>
                    <a:srgbClr val="FFFFFF"/>
                  </a:solidFill>
                  <a:latin typeface="Arial"/>
                  <a:ea typeface="Arial"/>
                  <a:cs typeface="Arial"/>
                  <a:sym typeface="Arial"/>
                </a:defRPr>
              </a:lvl1pPr>
            </a:lstStyle>
            <a:p>
              <a:r>
                <a:t>3</a:t>
              </a:r>
            </a:p>
          </p:txBody>
        </p:sp>
        <p:sp>
          <p:nvSpPr>
            <p:cNvPr id="894" name="Content Placeholder 4"/>
            <p:cNvSpPr txBox="1"/>
            <p:nvPr/>
          </p:nvSpPr>
          <p:spPr>
            <a:xfrm>
              <a:off x="584710" y="51333"/>
              <a:ext cx="6945633" cy="66733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p>
              <a:pPr>
                <a:spcBef>
                  <a:spcPts val="600"/>
                </a:spcBef>
                <a:defRPr sz="2000">
                  <a:solidFill>
                    <a:srgbClr val="FFFFFF"/>
                  </a:solidFill>
                  <a:latin typeface="Arial"/>
                  <a:ea typeface="Arial"/>
                  <a:cs typeface="Arial"/>
                  <a:sym typeface="Arial"/>
                </a:defRPr>
              </a:pPr>
              <a:r>
                <a:t>Biomanufacture a lead candidate vaccine and</a:t>
              </a:r>
              <a:br/>
              <a:r>
                <a:t>test it in an NHP challenge model</a:t>
              </a:r>
            </a:p>
          </p:txBody>
        </p:sp>
      </p:grpSp>
      <p:sp>
        <p:nvSpPr>
          <p:cNvPr id="896" name="Content Placeholder 4"/>
          <p:cNvSpPr txBox="1"/>
          <p:nvPr/>
        </p:nvSpPr>
        <p:spPr>
          <a:xfrm>
            <a:off x="442177" y="3908347"/>
            <a:ext cx="2559747" cy="54804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ctr">
              <a:spcBef>
                <a:spcPts val="2000"/>
              </a:spcBef>
              <a:defRPr sz="3200" b="1">
                <a:solidFill>
                  <a:srgbClr val="80BAFF"/>
                </a:solidFill>
                <a:latin typeface="Arial"/>
                <a:ea typeface="Arial"/>
                <a:cs typeface="Arial"/>
                <a:sym typeface="Arial"/>
              </a:defRPr>
            </a:lvl1pPr>
          </a:lstStyle>
          <a:p>
            <a:r>
              <a:t>STRATEGY</a:t>
            </a:r>
          </a:p>
        </p:txBody>
      </p:sp>
      <p:grpSp>
        <p:nvGrpSpPr>
          <p:cNvPr id="908" name="Group 26"/>
          <p:cNvGrpSpPr/>
          <p:nvPr/>
        </p:nvGrpSpPr>
        <p:grpSpPr>
          <a:xfrm>
            <a:off x="1125003" y="2164645"/>
            <a:ext cx="3641186" cy="4217030"/>
            <a:chOff x="0" y="0"/>
            <a:chExt cx="3641185" cy="4217029"/>
          </a:xfrm>
        </p:grpSpPr>
        <p:grpSp>
          <p:nvGrpSpPr>
            <p:cNvPr id="903" name="Group 57"/>
            <p:cNvGrpSpPr/>
            <p:nvPr/>
          </p:nvGrpSpPr>
          <p:grpSpPr>
            <a:xfrm>
              <a:off x="-1" y="-1"/>
              <a:ext cx="3641187" cy="4217030"/>
              <a:chOff x="0" y="0"/>
              <a:chExt cx="3641185" cy="4217029"/>
            </a:xfrm>
          </p:grpSpPr>
          <p:sp>
            <p:nvSpPr>
              <p:cNvPr id="897" name="Arc 51"/>
              <p:cNvSpPr/>
              <p:nvPr/>
            </p:nvSpPr>
            <p:spPr>
              <a:xfrm rot="1625993">
                <a:off x="691975" y="317505"/>
                <a:ext cx="2257236" cy="358201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929" y="0"/>
                      <a:pt x="21600" y="6094"/>
                      <a:pt x="21600" y="13611"/>
                    </a:cubicBezTo>
                    <a:cubicBezTo>
                      <a:pt x="21600" y="16481"/>
                      <a:pt x="20161" y="19277"/>
                      <a:pt x="17489" y="21600"/>
                    </a:cubicBezTo>
                  </a:path>
                </a:pathLst>
              </a:custGeom>
              <a:noFill/>
              <a:ln w="57150" cap="rnd">
                <a:solidFill>
                  <a:srgbClr val="80BAFF"/>
                </a:solidFill>
                <a:prstDash val="solid"/>
                <a:miter lim="800000"/>
              </a:ln>
              <a:effectLst/>
            </p:spPr>
            <p:txBody>
              <a:bodyPr wrap="square" lIns="45719" tIns="45719" rIns="45719" bIns="45719" numCol="1" anchor="ctr">
                <a:noAutofit/>
              </a:bodyPr>
              <a:lstStyle/>
              <a:p>
                <a:pPr algn="ctr">
                  <a:defRPr>
                    <a:solidFill>
                      <a:srgbClr val="0C2344"/>
                    </a:solidFill>
                    <a:latin typeface="Arial"/>
                    <a:ea typeface="Arial"/>
                    <a:cs typeface="Arial"/>
                    <a:sym typeface="Arial"/>
                  </a:defRPr>
                </a:pPr>
                <a:endParaRPr/>
              </a:p>
            </p:txBody>
          </p:sp>
          <p:grpSp>
            <p:nvGrpSpPr>
              <p:cNvPr id="902" name="Group 56"/>
              <p:cNvGrpSpPr/>
              <p:nvPr/>
            </p:nvGrpSpPr>
            <p:grpSpPr>
              <a:xfrm>
                <a:off x="1799966" y="129152"/>
                <a:ext cx="1477932" cy="3760539"/>
                <a:chOff x="0" y="0"/>
                <a:chExt cx="1477931" cy="3760538"/>
              </a:xfrm>
            </p:grpSpPr>
            <p:sp>
              <p:nvSpPr>
                <p:cNvPr id="898" name="Oval 53"/>
                <p:cNvSpPr/>
                <p:nvPr/>
              </p:nvSpPr>
              <p:spPr>
                <a:xfrm>
                  <a:off x="587974" y="1435290"/>
                  <a:ext cx="889958" cy="889957"/>
                </a:xfrm>
                <a:prstGeom prst="ellipse">
                  <a:avLst/>
                </a:prstGeom>
                <a:solidFill>
                  <a:srgbClr val="FFFFFF"/>
                </a:solidFill>
                <a:ln w="57150" cap="flat">
                  <a:solidFill>
                    <a:srgbClr val="80BAFF"/>
                  </a:solidFill>
                  <a:prstDash val="solid"/>
                  <a:miter lim="800000"/>
                </a:ln>
                <a:effectLst/>
              </p:spPr>
              <p:txBody>
                <a:bodyPr wrap="square" lIns="45719" tIns="45719" rIns="45719" bIns="45719" numCol="1" anchor="ctr">
                  <a:noAutofit/>
                </a:bodyPr>
                <a:lstStyle/>
                <a:p>
                  <a:pPr algn="ctr">
                    <a:defRPr>
                      <a:solidFill>
                        <a:srgbClr val="FFFFFF"/>
                      </a:solidFill>
                      <a:latin typeface="Arial"/>
                      <a:ea typeface="Arial"/>
                      <a:cs typeface="Arial"/>
                      <a:sym typeface="Arial"/>
                    </a:defRPr>
                  </a:pPr>
                  <a:endParaRPr/>
                </a:p>
              </p:txBody>
            </p:sp>
            <p:grpSp>
              <p:nvGrpSpPr>
                <p:cNvPr id="901" name="Group 55"/>
                <p:cNvGrpSpPr/>
                <p:nvPr/>
              </p:nvGrpSpPr>
              <p:grpSpPr>
                <a:xfrm>
                  <a:off x="-1" y="-1"/>
                  <a:ext cx="889958" cy="3760540"/>
                  <a:chOff x="0" y="0"/>
                  <a:chExt cx="889956" cy="3760538"/>
                </a:xfrm>
              </p:grpSpPr>
              <p:sp>
                <p:nvSpPr>
                  <p:cNvPr id="899" name="Oval 52"/>
                  <p:cNvSpPr/>
                  <p:nvPr/>
                </p:nvSpPr>
                <p:spPr>
                  <a:xfrm>
                    <a:off x="-1" y="-1"/>
                    <a:ext cx="889958" cy="889957"/>
                  </a:xfrm>
                  <a:prstGeom prst="ellipse">
                    <a:avLst/>
                  </a:prstGeom>
                  <a:solidFill>
                    <a:srgbClr val="FFFFFF"/>
                  </a:solidFill>
                  <a:ln w="57150" cap="flat">
                    <a:solidFill>
                      <a:srgbClr val="80BAFF"/>
                    </a:solidFill>
                    <a:prstDash val="solid"/>
                    <a:miter lim="800000"/>
                  </a:ln>
                  <a:effectLst/>
                </p:spPr>
                <p:txBody>
                  <a:bodyPr wrap="square" lIns="45719" tIns="45719" rIns="45719" bIns="45719" numCol="1" anchor="ctr">
                    <a:noAutofit/>
                  </a:bodyPr>
                  <a:lstStyle/>
                  <a:p>
                    <a:pPr algn="ctr">
                      <a:defRPr>
                        <a:solidFill>
                          <a:srgbClr val="FFFFFF"/>
                        </a:solidFill>
                        <a:latin typeface="Arial"/>
                        <a:ea typeface="Arial"/>
                        <a:cs typeface="Arial"/>
                        <a:sym typeface="Arial"/>
                      </a:defRPr>
                    </a:pPr>
                    <a:endParaRPr/>
                  </a:p>
                </p:txBody>
              </p:sp>
              <p:sp>
                <p:nvSpPr>
                  <p:cNvPr id="900" name="Oval 54"/>
                  <p:cNvSpPr/>
                  <p:nvPr/>
                </p:nvSpPr>
                <p:spPr>
                  <a:xfrm>
                    <a:off x="-1" y="2870581"/>
                    <a:ext cx="889958" cy="889957"/>
                  </a:xfrm>
                  <a:prstGeom prst="ellipse">
                    <a:avLst/>
                  </a:prstGeom>
                  <a:solidFill>
                    <a:srgbClr val="FFFFFF"/>
                  </a:solidFill>
                  <a:ln w="57150" cap="flat">
                    <a:solidFill>
                      <a:srgbClr val="80BAFF"/>
                    </a:solidFill>
                    <a:prstDash val="solid"/>
                    <a:miter lim="800000"/>
                  </a:ln>
                  <a:effectLst/>
                </p:spPr>
                <p:txBody>
                  <a:bodyPr wrap="square" lIns="45719" tIns="45719" rIns="45719" bIns="45719" numCol="1" anchor="ctr">
                    <a:noAutofit/>
                  </a:bodyPr>
                  <a:lstStyle/>
                  <a:p>
                    <a:pPr algn="ctr">
                      <a:defRPr>
                        <a:solidFill>
                          <a:srgbClr val="FFFFFF"/>
                        </a:solidFill>
                        <a:latin typeface="Arial"/>
                        <a:ea typeface="Arial"/>
                        <a:cs typeface="Arial"/>
                        <a:sym typeface="Arial"/>
                      </a:defRPr>
                    </a:pPr>
                    <a:endParaRPr/>
                  </a:p>
                </p:txBody>
              </p:sp>
            </p:grpSp>
          </p:grpSp>
        </p:grpSp>
        <p:pic>
          <p:nvPicPr>
            <p:cNvPr id="904" name="Picture 9" descr="Picture 9"/>
            <p:cNvPicPr>
              <a:picLocks noChangeAspect="1"/>
            </p:cNvPicPr>
            <p:nvPr/>
          </p:nvPicPr>
          <p:blipFill>
            <a:blip r:embed="rId2"/>
            <a:stretch>
              <a:fillRect/>
            </a:stretch>
          </p:blipFill>
          <p:spPr>
            <a:xfrm>
              <a:off x="1923848" y="253730"/>
              <a:ext cx="642194" cy="640801"/>
            </a:xfrm>
            <a:prstGeom prst="rect">
              <a:avLst/>
            </a:prstGeom>
            <a:ln w="12700" cap="flat">
              <a:noFill/>
              <a:miter lim="400000"/>
            </a:ln>
            <a:effectLst/>
          </p:spPr>
        </p:pic>
        <p:pic>
          <p:nvPicPr>
            <p:cNvPr id="905" name="Picture 16" descr="Picture 16"/>
            <p:cNvPicPr>
              <a:picLocks noChangeAspect="1"/>
            </p:cNvPicPr>
            <p:nvPr/>
          </p:nvPicPr>
          <p:blipFill>
            <a:blip r:embed="rId3"/>
            <a:stretch>
              <a:fillRect/>
            </a:stretch>
          </p:blipFill>
          <p:spPr>
            <a:xfrm rot="19468152">
              <a:off x="2454592" y="1722930"/>
              <a:ext cx="600952" cy="329034"/>
            </a:xfrm>
            <a:prstGeom prst="rect">
              <a:avLst/>
            </a:prstGeom>
            <a:ln w="12700" cap="flat">
              <a:noFill/>
              <a:miter lim="400000"/>
            </a:ln>
            <a:effectLst/>
          </p:spPr>
        </p:pic>
        <p:pic>
          <p:nvPicPr>
            <p:cNvPr id="906" name="Picture 18" descr="Picture 18"/>
            <p:cNvPicPr>
              <a:picLocks noChangeAspect="1"/>
            </p:cNvPicPr>
            <p:nvPr/>
          </p:nvPicPr>
          <p:blipFill>
            <a:blip r:embed="rId4"/>
            <a:stretch>
              <a:fillRect/>
            </a:stretch>
          </p:blipFill>
          <p:spPr>
            <a:xfrm rot="20905671">
              <a:off x="2778944" y="1974257"/>
              <a:ext cx="331936" cy="360001"/>
            </a:xfrm>
            <a:prstGeom prst="rect">
              <a:avLst/>
            </a:prstGeom>
            <a:ln w="12700" cap="flat">
              <a:noFill/>
              <a:miter lim="400000"/>
            </a:ln>
            <a:effectLst/>
          </p:spPr>
        </p:pic>
        <p:pic>
          <p:nvPicPr>
            <p:cNvPr id="907" name="Picture 23" descr="Picture 23"/>
            <p:cNvPicPr>
              <a:picLocks noChangeAspect="1"/>
            </p:cNvPicPr>
            <p:nvPr/>
          </p:nvPicPr>
          <p:blipFill>
            <a:blip r:embed="rId5"/>
            <a:stretch>
              <a:fillRect/>
            </a:stretch>
          </p:blipFill>
          <p:spPr>
            <a:xfrm>
              <a:off x="2052029" y="3189555"/>
              <a:ext cx="387693" cy="504001"/>
            </a:xfrm>
            <a:prstGeom prst="rect">
              <a:avLst/>
            </a:prstGeom>
            <a:ln w="12700" cap="flat">
              <a:noFill/>
              <a:miter lim="400000"/>
            </a:ln>
            <a:effectLst/>
          </p:spPr>
        </p:pic>
      </p:grpSp>
      <p:sp>
        <p:nvSpPr>
          <p:cNvPr id="909" name="TextBox 1"/>
          <p:cNvSpPr txBox="1"/>
          <p:nvPr/>
        </p:nvSpPr>
        <p:spPr>
          <a:xfrm>
            <a:off x="442178" y="32064"/>
            <a:ext cx="11704102" cy="104741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p>
            <a:pPr algn="ctr">
              <a:lnSpc>
                <a:spcPct val="125000"/>
              </a:lnSpc>
              <a:defRPr sz="3000" b="1">
                <a:solidFill>
                  <a:srgbClr val="FFFFFF"/>
                </a:solidFill>
                <a:latin typeface="Arial"/>
                <a:ea typeface="Arial"/>
                <a:cs typeface="Arial"/>
                <a:sym typeface="Arial"/>
              </a:defRPr>
            </a:pPr>
            <a:r>
              <a:t>A</a:t>
            </a:r>
            <a:r>
              <a:rPr b="0">
                <a:solidFill>
                  <a:srgbClr val="80BAFF"/>
                </a:solidFill>
              </a:rPr>
              <a:t>dvanced LNP RNA </a:t>
            </a:r>
            <a:r>
              <a:t>V</a:t>
            </a:r>
            <a:r>
              <a:rPr b="0">
                <a:solidFill>
                  <a:srgbClr val="80BAFF"/>
                </a:solidFill>
              </a:rPr>
              <a:t>accines</a:t>
            </a:r>
            <a:r>
              <a:rPr b="0">
                <a:solidFill>
                  <a:srgbClr val="0074FB"/>
                </a:solidFill>
              </a:rPr>
              <a:t> </a:t>
            </a:r>
            <a:r>
              <a:t>E</a:t>
            </a:r>
            <a:r>
              <a:rPr b="0">
                <a:solidFill>
                  <a:srgbClr val="80BAFF"/>
                </a:solidFill>
              </a:rPr>
              <a:t>ngineered with </a:t>
            </a:r>
            <a:r>
              <a:t>N</a:t>
            </a:r>
            <a:r>
              <a:rPr b="0">
                <a:solidFill>
                  <a:srgbClr val="80BAFF"/>
                </a:solidFill>
              </a:rPr>
              <a:t>ext-</a:t>
            </a:r>
            <a:r>
              <a:t>G</a:t>
            </a:r>
            <a:r>
              <a:rPr b="0">
                <a:solidFill>
                  <a:srgbClr val="80BAFF"/>
                </a:solidFill>
              </a:rPr>
              <a:t>eneration Designs to </a:t>
            </a:r>
            <a:r>
              <a:t>E</a:t>
            </a:r>
            <a:r>
              <a:rPr b="0">
                <a:solidFill>
                  <a:srgbClr val="80BAFF"/>
                </a:solidFill>
              </a:rPr>
              <a:t>nhance Pandemic </a:t>
            </a:r>
            <a:r>
              <a:t>R</a:t>
            </a:r>
            <a:r>
              <a:rPr b="0">
                <a:solidFill>
                  <a:srgbClr val="80BAFF"/>
                </a:solidFill>
              </a:rPr>
              <a:t>eadiness</a:t>
            </a:r>
          </a:p>
        </p:txBody>
      </p:sp>
      <p:sp>
        <p:nvSpPr>
          <p:cNvPr id="910" name="Content Placeholder 4"/>
          <p:cNvSpPr txBox="1"/>
          <p:nvPr/>
        </p:nvSpPr>
        <p:spPr>
          <a:xfrm>
            <a:off x="69303" y="5190702"/>
            <a:ext cx="2559747" cy="3752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ctr">
              <a:spcBef>
                <a:spcPts val="2000"/>
              </a:spcBef>
              <a:defRPr sz="2000" b="1">
                <a:solidFill>
                  <a:srgbClr val="80BAFF"/>
                </a:solidFill>
                <a:latin typeface="Arial"/>
                <a:ea typeface="Arial"/>
                <a:cs typeface="Arial"/>
                <a:sym typeface="Arial"/>
              </a:defRPr>
            </a:lvl1pPr>
          </a:lstStyle>
          <a:p>
            <a:r>
              <a:t>Co-Directors</a:t>
            </a:r>
          </a:p>
        </p:txBody>
      </p:sp>
      <p:pic>
        <p:nvPicPr>
          <p:cNvPr id="911" name="Picture 2" descr="Picture 2"/>
          <p:cNvPicPr>
            <a:picLocks noChangeAspect="1"/>
          </p:cNvPicPr>
          <p:nvPr/>
        </p:nvPicPr>
        <p:blipFill>
          <a:blip r:embed="rId6"/>
          <a:srcRect l="14293" t="11094" r="56265" b="31341"/>
          <a:stretch>
            <a:fillRect/>
          </a:stretch>
        </p:blipFill>
        <p:spPr>
          <a:xfrm>
            <a:off x="313659" y="5590813"/>
            <a:ext cx="910892" cy="860810"/>
          </a:xfrm>
          <a:prstGeom prst="rect">
            <a:avLst/>
          </a:prstGeom>
          <a:ln w="12700">
            <a:miter lim="400000"/>
          </a:ln>
        </p:spPr>
      </p:pic>
      <p:sp>
        <p:nvSpPr>
          <p:cNvPr id="912" name="Content Placeholder 4"/>
          <p:cNvSpPr txBox="1"/>
          <p:nvPr/>
        </p:nvSpPr>
        <p:spPr>
          <a:xfrm>
            <a:off x="114692" y="6533292"/>
            <a:ext cx="1308824" cy="2642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ctr">
              <a:spcBef>
                <a:spcPts val="600"/>
              </a:spcBef>
              <a:defRPr sz="1200">
                <a:solidFill>
                  <a:srgbClr val="FFFFFF"/>
                </a:solidFill>
                <a:latin typeface="Arial"/>
                <a:ea typeface="Arial"/>
                <a:cs typeface="Arial"/>
                <a:sym typeface="Arial"/>
              </a:defRPr>
            </a:lvl1pPr>
          </a:lstStyle>
          <a:p>
            <a:r>
              <a:t>Dr. Pieter Cullis</a:t>
            </a:r>
          </a:p>
        </p:txBody>
      </p:sp>
      <p:sp>
        <p:nvSpPr>
          <p:cNvPr id="913" name="Content Placeholder 4"/>
          <p:cNvSpPr txBox="1"/>
          <p:nvPr/>
        </p:nvSpPr>
        <p:spPr>
          <a:xfrm>
            <a:off x="1394895" y="6528240"/>
            <a:ext cx="1308824" cy="2642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ctr">
              <a:spcBef>
                <a:spcPts val="600"/>
              </a:spcBef>
              <a:defRPr sz="1200">
                <a:solidFill>
                  <a:srgbClr val="FFFFFF"/>
                </a:solidFill>
                <a:latin typeface="Arial"/>
                <a:ea typeface="Arial"/>
                <a:cs typeface="Arial"/>
                <a:sym typeface="Arial"/>
              </a:defRPr>
            </a:lvl1pPr>
          </a:lstStyle>
          <a:p>
            <a:r>
              <a:t>Dr. Anna Blakney</a:t>
            </a:r>
          </a:p>
        </p:txBody>
      </p:sp>
      <p:pic>
        <p:nvPicPr>
          <p:cNvPr id="914" name="Picture 4" descr="Picture 4"/>
          <p:cNvPicPr>
            <a:picLocks noChangeAspect="1"/>
          </p:cNvPicPr>
          <p:nvPr/>
        </p:nvPicPr>
        <p:blipFill>
          <a:blip r:embed="rId7"/>
          <a:srcRect t="14088" r="5660" b="25209"/>
          <a:stretch>
            <a:fillRect/>
          </a:stretch>
        </p:blipFill>
        <p:spPr>
          <a:xfrm>
            <a:off x="1629916" y="5611514"/>
            <a:ext cx="919822" cy="889957"/>
          </a:xfrm>
          <a:prstGeom prst="rect">
            <a:avLst/>
          </a:prstGeom>
          <a:ln w="12700">
            <a:miter lim="400000"/>
          </a:ln>
        </p:spPr>
      </p:pic>
      <p:pic>
        <p:nvPicPr>
          <p:cNvPr id="915" name="Picture 8" descr="Picture 8"/>
          <p:cNvPicPr>
            <a:picLocks noChangeAspect="1"/>
          </p:cNvPicPr>
          <p:nvPr/>
        </p:nvPicPr>
        <p:blipFill>
          <a:blip r:embed="rId8"/>
          <a:srcRect l="37535" t="33873" r="37505" b="34730"/>
          <a:stretch>
            <a:fillRect/>
          </a:stretch>
        </p:blipFill>
        <p:spPr>
          <a:xfrm>
            <a:off x="9178505" y="5839500"/>
            <a:ext cx="767752" cy="965740"/>
          </a:xfrm>
          <a:prstGeom prst="rect">
            <a:avLst/>
          </a:prstGeom>
          <a:ln w="12700">
            <a:miter lim="400000"/>
          </a:ln>
        </p:spPr>
      </p:pic>
      <p:pic>
        <p:nvPicPr>
          <p:cNvPr id="916" name="Picture 10" descr="Picture 10"/>
          <p:cNvPicPr>
            <a:picLocks noChangeAspect="1"/>
          </p:cNvPicPr>
          <p:nvPr/>
        </p:nvPicPr>
        <p:blipFill>
          <a:blip r:embed="rId9"/>
          <a:stretch>
            <a:fillRect/>
          </a:stretch>
        </p:blipFill>
        <p:spPr>
          <a:xfrm>
            <a:off x="10047676" y="5847617"/>
            <a:ext cx="966580" cy="966580"/>
          </a:xfrm>
          <a:prstGeom prst="rect">
            <a:avLst/>
          </a:prstGeom>
          <a:ln w="12700">
            <a:miter lim="400000"/>
          </a:ln>
        </p:spPr>
      </p:pic>
      <p:pic>
        <p:nvPicPr>
          <p:cNvPr id="917" name="Picture 14" descr="Picture 14"/>
          <p:cNvPicPr>
            <a:picLocks noChangeAspect="1"/>
          </p:cNvPicPr>
          <p:nvPr/>
        </p:nvPicPr>
        <p:blipFill>
          <a:blip r:embed="rId10"/>
          <a:srcRect l="13397" t="8146" r="9917" b="11118"/>
          <a:stretch>
            <a:fillRect/>
          </a:stretch>
        </p:blipFill>
        <p:spPr>
          <a:xfrm>
            <a:off x="11105668" y="5830542"/>
            <a:ext cx="802879" cy="974698"/>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14:dur="1500">
        <p:fade/>
      </p:transition>
    </mc:Choice>
    <mc:Fallback xmlns:a14="http://schemas.microsoft.com/office/drawing/2010/main" xmlns:m="http://schemas.openxmlformats.org/officeDocument/2006/math"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19" name="Picture 2" descr="Picture 2"/>
          <p:cNvPicPr>
            <a:picLocks noChangeAspect="1"/>
          </p:cNvPicPr>
          <p:nvPr/>
        </p:nvPicPr>
        <p:blipFill>
          <a:blip r:embed="rId2"/>
          <a:stretch>
            <a:fillRect/>
          </a:stretch>
        </p:blipFill>
        <p:spPr>
          <a:xfrm>
            <a:off x="1436914" y="139641"/>
            <a:ext cx="7994760" cy="6718360"/>
          </a:xfrm>
          <a:prstGeom prst="rect">
            <a:avLst/>
          </a:prstGeom>
          <a:ln w="12700">
            <a:miter lim="400000"/>
          </a:ln>
        </p:spPr>
      </p:pic>
      <p:grpSp>
        <p:nvGrpSpPr>
          <p:cNvPr id="923" name="Group"/>
          <p:cNvGrpSpPr/>
          <p:nvPr/>
        </p:nvGrpSpPr>
        <p:grpSpPr>
          <a:xfrm>
            <a:off x="585901" y="205138"/>
            <a:ext cx="11273325" cy="1517938"/>
            <a:chOff x="-5810726" y="0"/>
            <a:chExt cx="11273324" cy="1517937"/>
          </a:xfrm>
        </p:grpSpPr>
        <p:pic>
          <p:nvPicPr>
            <p:cNvPr id="920" name="Picture 4" descr="Picture 4"/>
            <p:cNvPicPr>
              <a:picLocks noChangeAspect="1"/>
            </p:cNvPicPr>
            <p:nvPr/>
          </p:nvPicPr>
          <p:blipFill>
            <a:blip r:embed="rId3"/>
            <a:srcRect/>
            <a:stretch>
              <a:fillRect/>
            </a:stretch>
          </p:blipFill>
          <p:spPr>
            <a:xfrm>
              <a:off x="0" y="0"/>
              <a:ext cx="5462599" cy="1517938"/>
            </a:xfrm>
            <a:prstGeom prst="rect">
              <a:avLst/>
            </a:prstGeom>
            <a:ln w="12700" cap="flat">
              <a:noFill/>
              <a:miter lim="400000"/>
            </a:ln>
            <a:effectLst/>
          </p:spPr>
        </p:pic>
        <p:sp>
          <p:nvSpPr>
            <p:cNvPr id="921" name="Est. 2023"/>
            <p:cNvSpPr txBox="1"/>
            <p:nvPr/>
          </p:nvSpPr>
          <p:spPr>
            <a:xfrm>
              <a:off x="2859491" y="1102255"/>
              <a:ext cx="1069999" cy="3708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tIns="45719" rIns="45719" bIns="45719" numCol="1" anchor="t">
              <a:spAutoFit/>
            </a:bodyPr>
            <a:lstStyle>
              <a:lvl1pPr>
                <a:defRPr i="1">
                  <a:solidFill>
                    <a:srgbClr val="EC1C23"/>
                  </a:solidFill>
                </a:defRPr>
              </a:lvl1pPr>
            </a:lstStyle>
            <a:p>
              <a:r>
                <a:t>Est. 2023</a:t>
              </a:r>
            </a:p>
          </p:txBody>
        </p:sp>
        <p:sp>
          <p:nvSpPr>
            <p:cNvPr id="922" name="Altogether now…"/>
            <p:cNvSpPr txBox="1"/>
            <p:nvPr/>
          </p:nvSpPr>
          <p:spPr>
            <a:xfrm>
              <a:off x="-5810727" y="472003"/>
              <a:ext cx="3221594" cy="5740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tIns="45719" rIns="45719" bIns="45719" numCol="1" anchor="t">
              <a:spAutoFit/>
            </a:bodyPr>
            <a:lstStyle>
              <a:lvl1pPr>
                <a:defRPr sz="3200" i="1">
                  <a:solidFill>
                    <a:srgbClr val="EC1C23"/>
                  </a:solidFill>
                </a:defRPr>
              </a:lvl1pPr>
            </a:lstStyle>
            <a:p>
              <a:r>
                <a:t>Altogether now…</a:t>
              </a:r>
            </a:p>
          </p:txBody>
        </p:sp>
      </p:grpSp>
    </p:spTree>
  </p:cSld>
  <p:clrMapOvr>
    <a:masterClrMapping/>
  </p:clrMapOvr>
  <mc:AlternateContent xmlns:mc="http://schemas.openxmlformats.org/markup-compatibility/2006" xmlns:p14="http://schemas.microsoft.com/office/powerpoint/2010/main">
    <mc:Choice Requires="p14">
      <p:transition spd="slow" p14:dur="1500">
        <p:fade/>
      </p:transition>
    </mc:Choice>
    <mc:Fallback xmlns:a14="http://schemas.microsoft.com/office/drawing/2010/main" xmlns:m="http://schemas.openxmlformats.org/officeDocument/2006/math"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0" presetClass="entr" fill="hold" grpId="0" nodeType="clickEffect">
                                  <p:stCondLst>
                                    <p:cond delay="0"/>
                                  </p:stCondLst>
                                  <p:iterate>
                                    <p:tmAbs val="0"/>
                                  </p:iterate>
                                  <p:childTnLst>
                                    <p:set>
                                      <p:cBhvr>
                                        <p:cTn id="6" fill="hold"/>
                                        <p:tgtEl>
                                          <p:spTgt spid="923"/>
                                        </p:tgtEl>
                                        <p:attrNameLst>
                                          <p:attrName>style.visibility</p:attrName>
                                        </p:attrNameLst>
                                      </p:cBhvr>
                                      <p:to>
                                        <p:strVal val="visible"/>
                                      </p:to>
                                    </p:set>
                                    <p:animEffect transition="in" filter="fade">
                                      <p:cBhvr>
                                        <p:cTn id="7" dur="1000"/>
                                        <p:tgtEl>
                                          <p:spTgt spid="9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3" grpId="0" animBg="1" advAuto="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5" name="Title 1"/>
          <p:cNvSpPr txBox="1"/>
          <p:nvPr/>
        </p:nvSpPr>
        <p:spPr>
          <a:xfrm>
            <a:off x="-793296" y="1718033"/>
            <a:ext cx="8167056" cy="76454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tIns="45719" rIns="45719" bIns="45719" anchor="b">
            <a:spAutoFit/>
          </a:bodyPr>
          <a:lstStyle>
            <a:lvl1pPr algn="ctr" defTabSz="768095">
              <a:lnSpc>
                <a:spcPct val="81000"/>
              </a:lnSpc>
              <a:defRPr sz="4400" b="1">
                <a:latin typeface="+mn-lt"/>
                <a:ea typeface="+mn-ea"/>
                <a:cs typeface="+mn-cs"/>
                <a:sym typeface="Helvetica"/>
              </a:defRPr>
            </a:lvl1pPr>
          </a:lstStyle>
          <a:p>
            <a:r>
              <a:t>Vision</a:t>
            </a:r>
          </a:p>
        </p:txBody>
      </p:sp>
      <p:pic>
        <p:nvPicPr>
          <p:cNvPr id="926" name="Picture 2" descr="Picture 2"/>
          <p:cNvPicPr>
            <a:picLocks noChangeAspect="1"/>
          </p:cNvPicPr>
          <p:nvPr/>
        </p:nvPicPr>
        <p:blipFill>
          <a:blip r:embed="rId3"/>
          <a:srcRect l="4508" t="29732" r="4508" b="27823"/>
          <a:stretch>
            <a:fillRect/>
          </a:stretch>
        </p:blipFill>
        <p:spPr>
          <a:xfrm>
            <a:off x="6437417" y="2611366"/>
            <a:ext cx="5754225" cy="2954472"/>
          </a:xfrm>
          <a:prstGeom prst="rect">
            <a:avLst/>
          </a:prstGeom>
          <a:ln w="12700">
            <a:miter lim="400000"/>
          </a:ln>
        </p:spPr>
      </p:pic>
      <p:pic>
        <p:nvPicPr>
          <p:cNvPr id="927" name="Picture 4" descr="Picture 4"/>
          <p:cNvPicPr>
            <a:picLocks noChangeAspect="1"/>
          </p:cNvPicPr>
          <p:nvPr/>
        </p:nvPicPr>
        <p:blipFill>
          <a:blip r:embed="rId4"/>
          <a:stretch>
            <a:fillRect/>
          </a:stretch>
        </p:blipFill>
        <p:spPr>
          <a:xfrm>
            <a:off x="3364706" y="27338"/>
            <a:ext cx="5462599" cy="1517938"/>
          </a:xfrm>
          <a:prstGeom prst="rect">
            <a:avLst/>
          </a:prstGeom>
          <a:ln w="12700">
            <a:miter lim="400000"/>
          </a:ln>
        </p:spPr>
      </p:pic>
      <p:sp>
        <p:nvSpPr>
          <p:cNvPr id="928" name="TextBox 10"/>
          <p:cNvSpPr txBox="1"/>
          <p:nvPr/>
        </p:nvSpPr>
        <p:spPr>
          <a:xfrm>
            <a:off x="124478" y="2442616"/>
            <a:ext cx="6331508" cy="32918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p>
            <a:pPr algn="just" defTabSz="457200">
              <a:defRPr sz="2300">
                <a:latin typeface="+mn-lt"/>
                <a:ea typeface="+mn-ea"/>
                <a:cs typeface="+mn-cs"/>
                <a:sym typeface="Helvetica"/>
              </a:defRPr>
            </a:pPr>
            <a:r>
              <a:t>A grassroots, not-for-profit national organization regrouping academia and industry to:</a:t>
            </a:r>
          </a:p>
          <a:p>
            <a:pPr algn="just" defTabSz="457200">
              <a:defRPr sz="2300">
                <a:latin typeface="+mn-lt"/>
                <a:ea typeface="+mn-ea"/>
                <a:cs typeface="+mn-cs"/>
                <a:sym typeface="Helvetica"/>
              </a:defRPr>
            </a:pPr>
            <a:endParaRPr/>
          </a:p>
          <a:p>
            <a:pPr marL="621631" lvl="1" indent="-240631" algn="just" defTabSz="457200">
              <a:buSzPct val="100000"/>
              <a:buChar char="•"/>
              <a:defRPr sz="2300">
                <a:latin typeface="+mn-lt"/>
                <a:ea typeface="+mn-ea"/>
                <a:cs typeface="+mn-cs"/>
                <a:sym typeface="Helvetica"/>
              </a:defRPr>
            </a:pPr>
            <a:r>
              <a:t>Drive discovery, innovation </a:t>
            </a:r>
          </a:p>
          <a:p>
            <a:pPr marL="621631" lvl="1" indent="-240631" algn="just" defTabSz="457200">
              <a:buSzPct val="100000"/>
              <a:buChar char="•"/>
              <a:defRPr sz="2300">
                <a:latin typeface="+mn-lt"/>
                <a:ea typeface="+mn-ea"/>
                <a:cs typeface="+mn-cs"/>
                <a:sym typeface="Helvetica"/>
              </a:defRPr>
            </a:pPr>
            <a:r>
              <a:t>Advise government and funding agencies</a:t>
            </a:r>
          </a:p>
          <a:p>
            <a:pPr marL="621631" lvl="1" indent="-240631" algn="just" defTabSz="457200">
              <a:buSzPct val="100000"/>
              <a:buChar char="•"/>
              <a:defRPr sz="2300">
                <a:latin typeface="+mn-lt"/>
                <a:ea typeface="+mn-ea"/>
                <a:cs typeface="+mn-cs"/>
                <a:sym typeface="Helvetica"/>
              </a:defRPr>
            </a:pPr>
            <a:r>
              <a:t>Educate the public</a:t>
            </a:r>
          </a:p>
          <a:p>
            <a:pPr marL="621631" lvl="1" indent="-240631" algn="just" defTabSz="457200">
              <a:buSzPct val="100000"/>
              <a:buChar char="•"/>
              <a:defRPr sz="2300">
                <a:latin typeface="+mn-lt"/>
                <a:ea typeface="+mn-ea"/>
                <a:cs typeface="+mn-cs"/>
                <a:sym typeface="Helvetica"/>
              </a:defRPr>
            </a:pPr>
            <a:r>
              <a:t>Train the next generation of RNA scientists</a:t>
            </a:r>
          </a:p>
          <a:p>
            <a:pPr marL="621631" lvl="1" indent="-240631" algn="just" defTabSz="457200">
              <a:buSzPct val="100000"/>
              <a:buChar char="•"/>
              <a:defRPr sz="2300">
                <a:latin typeface="+mn-lt"/>
                <a:ea typeface="+mn-ea"/>
                <a:cs typeface="+mn-cs"/>
                <a:sym typeface="Helvetica"/>
              </a:defRPr>
            </a:pPr>
            <a:r>
              <a:t>Foster global collaboration</a:t>
            </a:r>
          </a:p>
          <a:p>
            <a:pPr marL="621631" lvl="1" indent="-240631" algn="just" defTabSz="457200">
              <a:buSzPct val="100000"/>
              <a:buChar char="•"/>
              <a:defRPr sz="2300">
                <a:latin typeface="+mn-lt"/>
                <a:ea typeface="+mn-ea"/>
                <a:cs typeface="+mn-cs"/>
                <a:sym typeface="Helvetica"/>
              </a:defRPr>
            </a:pPr>
            <a:r>
              <a:t>Meet evolving needs of Canada in RNA</a:t>
            </a:r>
          </a:p>
        </p:txBody>
      </p:sp>
    </p:spTree>
  </p:cSld>
  <p:clrMapOvr>
    <a:masterClrMapping/>
  </p:clrMapOvr>
  <mc:AlternateContent xmlns:mc="http://schemas.openxmlformats.org/markup-compatibility/2006" xmlns:p14="http://schemas.microsoft.com/office/powerpoint/2010/main">
    <mc:Choice Requires="p14">
      <p:transition spd="slow" p14:dur="1500">
        <p:fade/>
      </p:transition>
    </mc:Choice>
    <mc:Fallback xmlns:a14="http://schemas.microsoft.com/office/drawing/2010/main" xmlns:m="http://schemas.openxmlformats.org/officeDocument/2006/math"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2" name="Titre 1"/>
          <p:cNvSpPr txBox="1"/>
          <p:nvPr/>
        </p:nvSpPr>
        <p:spPr>
          <a:xfrm>
            <a:off x="1497186" y="278371"/>
            <a:ext cx="9052560" cy="65391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b">
            <a:spAutoFit/>
          </a:bodyPr>
          <a:lstStyle>
            <a:lvl1pPr algn="ctr" defTabSz="457200">
              <a:lnSpc>
                <a:spcPct val="90000"/>
              </a:lnSpc>
              <a:defRPr sz="4400" b="1">
                <a:solidFill>
                  <a:srgbClr val="C00000"/>
                </a:solidFill>
                <a:latin typeface="Calibri"/>
                <a:ea typeface="Calibri"/>
                <a:cs typeface="Calibri"/>
                <a:sym typeface="Calibri"/>
              </a:defRPr>
            </a:lvl1pPr>
          </a:lstStyle>
          <a:p>
            <a:r>
              <a:t>RNA Canada: The Organization</a:t>
            </a:r>
          </a:p>
        </p:txBody>
      </p:sp>
      <p:grpSp>
        <p:nvGrpSpPr>
          <p:cNvPr id="935" name="Rounded Rectangle 2"/>
          <p:cNvGrpSpPr/>
          <p:nvPr/>
        </p:nvGrpSpPr>
        <p:grpSpPr>
          <a:xfrm>
            <a:off x="4339454" y="1574524"/>
            <a:ext cx="2889818" cy="706121"/>
            <a:chOff x="0" y="6349"/>
            <a:chExt cx="2889817" cy="706119"/>
          </a:xfrm>
        </p:grpSpPr>
        <p:sp>
          <p:nvSpPr>
            <p:cNvPr id="933" name="Rounded Rectangle"/>
            <p:cNvSpPr/>
            <p:nvPr/>
          </p:nvSpPr>
          <p:spPr>
            <a:xfrm>
              <a:off x="0" y="13457"/>
              <a:ext cx="2889818" cy="691905"/>
            </a:xfrm>
            <a:prstGeom prst="roundRect">
              <a:avLst>
                <a:gd name="adj" fmla="val 16667"/>
              </a:avLst>
            </a:prstGeom>
            <a:noFill/>
            <a:ln w="12700" cap="flat">
              <a:solidFill>
                <a:srgbClr val="C00000"/>
              </a:solidFill>
              <a:prstDash val="solid"/>
              <a:round/>
            </a:ln>
            <a:effectLst/>
          </p:spPr>
          <p:txBody>
            <a:bodyPr wrap="square" lIns="45719" tIns="45719" rIns="45719" bIns="45719" numCol="1" anchor="ctr">
              <a:noAutofit/>
            </a:bodyPr>
            <a:lstStyle/>
            <a:p>
              <a:pPr algn="ctr" defTabSz="619307">
                <a:defRPr sz="1200">
                  <a:solidFill>
                    <a:srgbClr val="002060"/>
                  </a:solidFill>
                  <a:latin typeface="+mn-lt"/>
                  <a:ea typeface="+mn-ea"/>
                  <a:cs typeface="+mn-cs"/>
                  <a:sym typeface="Helvetica"/>
                </a:defRPr>
              </a:pPr>
              <a:endParaRPr/>
            </a:p>
          </p:txBody>
        </p:sp>
        <p:sp>
          <p:nvSpPr>
            <p:cNvPr id="934" name="Created by ~700 trainees and principal investigators"/>
            <p:cNvSpPr txBox="1"/>
            <p:nvPr/>
          </p:nvSpPr>
          <p:spPr>
            <a:xfrm>
              <a:off x="63779" y="6349"/>
              <a:ext cx="2762259" cy="70612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59" tIns="22859" rIns="22859" bIns="22859" numCol="1" anchor="ctr">
              <a:spAutoFit/>
            </a:bodyPr>
            <a:lstStyle/>
            <a:p>
              <a:pPr algn="ctr" defTabSz="619307">
                <a:defRPr sz="1200">
                  <a:solidFill>
                    <a:srgbClr val="002060"/>
                  </a:solidFill>
                  <a:latin typeface="+mn-lt"/>
                  <a:ea typeface="+mn-ea"/>
                  <a:cs typeface="+mn-cs"/>
                  <a:sym typeface="Helvetica"/>
                </a:defRPr>
              </a:pPr>
              <a:endParaRPr/>
            </a:p>
            <a:p>
              <a:pPr algn="ctr" defTabSz="619307">
                <a:defRPr sz="1200" b="1">
                  <a:solidFill>
                    <a:srgbClr val="002060"/>
                  </a:solidFill>
                  <a:latin typeface="+mn-lt"/>
                  <a:ea typeface="+mn-ea"/>
                  <a:cs typeface="+mn-cs"/>
                  <a:sym typeface="Helvetica"/>
                </a:defRPr>
              </a:pPr>
              <a:r>
                <a:t>Created by ~700 trainees and principal investigators</a:t>
              </a:r>
              <a:endParaRPr sz="800"/>
            </a:p>
          </p:txBody>
        </p:sp>
      </p:grpSp>
      <p:grpSp>
        <p:nvGrpSpPr>
          <p:cNvPr id="938" name="Rounded Rectangle 4"/>
          <p:cNvGrpSpPr/>
          <p:nvPr/>
        </p:nvGrpSpPr>
        <p:grpSpPr>
          <a:xfrm>
            <a:off x="3885495" y="2741502"/>
            <a:ext cx="3797735" cy="964585"/>
            <a:chOff x="0" y="48567"/>
            <a:chExt cx="3797734" cy="964584"/>
          </a:xfrm>
        </p:grpSpPr>
        <p:sp>
          <p:nvSpPr>
            <p:cNvPr id="936" name="Rounded Rectangle"/>
            <p:cNvSpPr/>
            <p:nvPr/>
          </p:nvSpPr>
          <p:spPr>
            <a:xfrm>
              <a:off x="0" y="48567"/>
              <a:ext cx="3797735" cy="964586"/>
            </a:xfrm>
            <a:prstGeom prst="roundRect">
              <a:avLst>
                <a:gd name="adj" fmla="val 16667"/>
              </a:avLst>
            </a:prstGeom>
            <a:noFill/>
            <a:ln w="12700" cap="flat">
              <a:solidFill>
                <a:srgbClr val="C00000"/>
              </a:solidFill>
              <a:prstDash val="solid"/>
              <a:round/>
            </a:ln>
            <a:effectLst/>
          </p:spPr>
          <p:txBody>
            <a:bodyPr wrap="square" lIns="45719" tIns="45719" rIns="45719" bIns="45719" numCol="1" anchor="ctr">
              <a:noAutofit/>
            </a:bodyPr>
            <a:lstStyle/>
            <a:p>
              <a:pPr algn="ctr" defTabSz="619307">
                <a:defRPr sz="1200">
                  <a:solidFill>
                    <a:srgbClr val="002060"/>
                  </a:solidFill>
                  <a:latin typeface="+mn-lt"/>
                  <a:ea typeface="+mn-ea"/>
                  <a:cs typeface="+mn-cs"/>
                  <a:sym typeface="Helvetica"/>
                </a:defRPr>
              </a:pPr>
              <a:endParaRPr/>
            </a:p>
          </p:txBody>
        </p:sp>
        <p:sp>
          <p:nvSpPr>
            <p:cNvPr id="937" name="Directed by 14 members board of directors…"/>
            <p:cNvSpPr/>
            <p:nvPr/>
          </p:nvSpPr>
          <p:spPr>
            <a:xfrm>
              <a:off x="77090" y="530860"/>
              <a:ext cx="3643554"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59" tIns="22859" rIns="22859" bIns="22859" numCol="1" anchor="ctr">
              <a:spAutoFit/>
            </a:bodyPr>
            <a:lstStyle/>
            <a:p>
              <a:pPr algn="ctr" defTabSz="619307">
                <a:defRPr sz="1200">
                  <a:solidFill>
                    <a:srgbClr val="002060"/>
                  </a:solidFill>
                  <a:latin typeface="+mn-lt"/>
                  <a:ea typeface="+mn-ea"/>
                  <a:cs typeface="+mn-cs"/>
                  <a:sym typeface="Helvetica"/>
                </a:defRPr>
              </a:pPr>
              <a:endParaRPr/>
            </a:p>
            <a:p>
              <a:pPr algn="ctr" defTabSz="619307">
                <a:defRPr sz="1200" b="1">
                  <a:solidFill>
                    <a:srgbClr val="002060"/>
                  </a:solidFill>
                  <a:latin typeface="+mn-lt"/>
                  <a:ea typeface="+mn-ea"/>
                  <a:cs typeface="+mn-cs"/>
                  <a:sym typeface="Helvetica"/>
                </a:defRPr>
              </a:pPr>
              <a:r>
                <a:t>Directed by 14 members board of directors</a:t>
              </a:r>
              <a:endParaRPr>
                <a:solidFill>
                  <a:srgbClr val="FFFFFF"/>
                </a:solidFill>
              </a:endParaRPr>
            </a:p>
            <a:p>
              <a:pPr algn="ctr" defTabSz="619307">
                <a:defRPr sz="1200">
                  <a:solidFill>
                    <a:srgbClr val="002060"/>
                  </a:solidFill>
                  <a:latin typeface="+mn-lt"/>
                  <a:ea typeface="+mn-ea"/>
                  <a:cs typeface="+mn-cs"/>
                  <a:sym typeface="Helvetica"/>
                </a:defRPr>
              </a:pPr>
              <a:r>
                <a:t>Chair: Howard Lipshitz – Vice Chair: Sean Mckenna - President: Sherif Abou Elela – Secretary: Julie Claycomb – Treasurer: Nehal Thakor </a:t>
              </a:r>
              <a:endParaRPr sz="800"/>
            </a:p>
          </p:txBody>
        </p:sp>
      </p:grpSp>
      <p:grpSp>
        <p:nvGrpSpPr>
          <p:cNvPr id="941" name="Rounded Rectangle 5"/>
          <p:cNvGrpSpPr/>
          <p:nvPr/>
        </p:nvGrpSpPr>
        <p:grpSpPr>
          <a:xfrm>
            <a:off x="8475489" y="2636544"/>
            <a:ext cx="3014508" cy="944676"/>
            <a:chOff x="0" y="0"/>
            <a:chExt cx="3014506" cy="944675"/>
          </a:xfrm>
        </p:grpSpPr>
        <p:sp>
          <p:nvSpPr>
            <p:cNvPr id="939" name="Rounded Rectangle"/>
            <p:cNvSpPr/>
            <p:nvPr/>
          </p:nvSpPr>
          <p:spPr>
            <a:xfrm>
              <a:off x="0" y="0"/>
              <a:ext cx="3014507" cy="944676"/>
            </a:xfrm>
            <a:prstGeom prst="roundRect">
              <a:avLst>
                <a:gd name="adj" fmla="val 16667"/>
              </a:avLst>
            </a:prstGeom>
            <a:solidFill>
              <a:srgbClr val="FFFFFF"/>
            </a:solidFill>
            <a:ln w="12700" cap="flat">
              <a:solidFill>
                <a:srgbClr val="C00000"/>
              </a:solidFill>
              <a:prstDash val="solid"/>
              <a:round/>
            </a:ln>
            <a:effectLst/>
          </p:spPr>
          <p:txBody>
            <a:bodyPr wrap="square" lIns="45719" tIns="45719" rIns="45719" bIns="45719" numCol="1" anchor="ctr">
              <a:noAutofit/>
            </a:bodyPr>
            <a:lstStyle/>
            <a:p>
              <a:pPr algn="ctr" defTabSz="619307">
                <a:defRPr>
                  <a:solidFill>
                    <a:srgbClr val="FFFFFF"/>
                  </a:solidFill>
                  <a:latin typeface="+mn-lt"/>
                  <a:ea typeface="+mn-ea"/>
                  <a:cs typeface="+mn-cs"/>
                  <a:sym typeface="Helvetica"/>
                </a:defRPr>
              </a:pPr>
              <a:endParaRPr/>
            </a:p>
          </p:txBody>
        </p:sp>
        <p:sp>
          <p:nvSpPr>
            <p:cNvPr id="940" name="Adviced by an international Science and Industry Advisory Committee…"/>
            <p:cNvSpPr txBox="1"/>
            <p:nvPr/>
          </p:nvSpPr>
          <p:spPr>
            <a:xfrm>
              <a:off x="76119" y="182777"/>
              <a:ext cx="2862269" cy="57912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59" tIns="22859" rIns="22859" bIns="22859" numCol="1" anchor="ctr">
              <a:spAutoFit/>
            </a:bodyPr>
            <a:lstStyle/>
            <a:p>
              <a:pPr algn="ctr" defTabSz="619307">
                <a:defRPr sz="1200" b="1">
                  <a:solidFill>
                    <a:srgbClr val="002060"/>
                  </a:solidFill>
                  <a:latin typeface="+mn-lt"/>
                  <a:ea typeface="+mn-ea"/>
                  <a:cs typeface="+mn-cs"/>
                  <a:sym typeface="Helvetica"/>
                </a:defRPr>
              </a:pPr>
              <a:r>
                <a:t>Adviced by an international Science and Industry Advisory Committee</a:t>
              </a:r>
              <a:endParaRPr>
                <a:solidFill>
                  <a:srgbClr val="FFFFFF"/>
                </a:solidFill>
              </a:endParaRPr>
            </a:p>
            <a:p>
              <a:pPr algn="ctr" defTabSz="619307">
                <a:defRPr sz="1200">
                  <a:solidFill>
                    <a:srgbClr val="002060"/>
                  </a:solidFill>
                  <a:latin typeface="+mn-lt"/>
                  <a:ea typeface="+mn-ea"/>
                  <a:cs typeface="+mn-cs"/>
                  <a:sym typeface="Helvetica"/>
                </a:defRPr>
              </a:pPr>
              <a:r>
                <a:t>Chair: John Mattick </a:t>
              </a:r>
            </a:p>
          </p:txBody>
        </p:sp>
      </p:grpSp>
      <p:grpSp>
        <p:nvGrpSpPr>
          <p:cNvPr id="960" name="Group 17"/>
          <p:cNvGrpSpPr/>
          <p:nvPr/>
        </p:nvGrpSpPr>
        <p:grpSpPr>
          <a:xfrm>
            <a:off x="249381" y="4377295"/>
            <a:ext cx="11679384" cy="888898"/>
            <a:chOff x="0" y="0"/>
            <a:chExt cx="11679383" cy="888897"/>
          </a:xfrm>
        </p:grpSpPr>
        <p:grpSp>
          <p:nvGrpSpPr>
            <p:cNvPr id="944" name="Rounded Rectangle 50"/>
            <p:cNvGrpSpPr/>
            <p:nvPr/>
          </p:nvGrpSpPr>
          <p:grpSpPr>
            <a:xfrm>
              <a:off x="9817410" y="-1"/>
              <a:ext cx="1861974" cy="881566"/>
              <a:chOff x="0" y="0"/>
              <a:chExt cx="1861972" cy="881564"/>
            </a:xfrm>
          </p:grpSpPr>
          <p:sp>
            <p:nvSpPr>
              <p:cNvPr id="942" name="Rounded Rectangle"/>
              <p:cNvSpPr/>
              <p:nvPr/>
            </p:nvSpPr>
            <p:spPr>
              <a:xfrm>
                <a:off x="0" y="0"/>
                <a:ext cx="1861973" cy="881565"/>
              </a:xfrm>
              <a:prstGeom prst="roundRect">
                <a:avLst>
                  <a:gd name="adj" fmla="val 16667"/>
                </a:avLst>
              </a:prstGeom>
              <a:solidFill>
                <a:srgbClr val="FFFFFF"/>
              </a:solidFill>
              <a:ln w="12700" cap="flat">
                <a:solidFill>
                  <a:srgbClr val="C00000"/>
                </a:solidFill>
                <a:prstDash val="solid"/>
                <a:round/>
              </a:ln>
              <a:effectLst/>
            </p:spPr>
            <p:txBody>
              <a:bodyPr wrap="square" lIns="45719" tIns="45719" rIns="45719" bIns="45719" numCol="1" anchor="ctr">
                <a:noAutofit/>
              </a:bodyPr>
              <a:lstStyle/>
              <a:p>
                <a:pPr algn="ctr" defTabSz="619307">
                  <a:defRPr>
                    <a:solidFill>
                      <a:srgbClr val="FFFFFF"/>
                    </a:solidFill>
                    <a:latin typeface="+mn-lt"/>
                    <a:ea typeface="+mn-ea"/>
                    <a:cs typeface="+mn-cs"/>
                    <a:sym typeface="Helvetica"/>
                  </a:defRPr>
                </a:pPr>
                <a:endParaRPr/>
              </a:p>
            </p:txBody>
          </p:sp>
          <p:sp>
            <p:nvSpPr>
              <p:cNvPr id="943" name="Industry Liaison…"/>
              <p:cNvSpPr txBox="1"/>
              <p:nvPr/>
            </p:nvSpPr>
            <p:spPr>
              <a:xfrm>
                <a:off x="73038" y="240122"/>
                <a:ext cx="1715897" cy="40132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59" tIns="22859" rIns="22859" bIns="22859" numCol="1" anchor="ctr">
                <a:spAutoFit/>
              </a:bodyPr>
              <a:lstStyle/>
              <a:p>
                <a:pPr algn="ctr" defTabSz="619307">
                  <a:defRPr sz="1200" b="1">
                    <a:solidFill>
                      <a:srgbClr val="002060"/>
                    </a:solidFill>
                    <a:latin typeface="+mn-lt"/>
                    <a:ea typeface="+mn-ea"/>
                    <a:cs typeface="+mn-cs"/>
                    <a:sym typeface="Helvetica"/>
                  </a:defRPr>
                </a:pPr>
                <a:r>
                  <a:t>Industry Liaison</a:t>
                </a:r>
                <a:endParaRPr>
                  <a:solidFill>
                    <a:srgbClr val="FFFFFF"/>
                  </a:solidFill>
                </a:endParaRPr>
              </a:p>
              <a:p>
                <a:pPr algn="ctr" defTabSz="619307">
                  <a:defRPr sz="1200">
                    <a:solidFill>
                      <a:srgbClr val="002060"/>
                    </a:solidFill>
                    <a:latin typeface="+mn-lt"/>
                    <a:ea typeface="+mn-ea"/>
                    <a:cs typeface="+mn-cs"/>
                    <a:sym typeface="Helvetica"/>
                  </a:defRPr>
                </a:pPr>
                <a:r>
                  <a:t>Jonathan Perreault</a:t>
                </a:r>
              </a:p>
            </p:txBody>
          </p:sp>
        </p:grpSp>
        <p:grpSp>
          <p:nvGrpSpPr>
            <p:cNvPr id="947" name="Rounded Rectangle 51"/>
            <p:cNvGrpSpPr/>
            <p:nvPr/>
          </p:nvGrpSpPr>
          <p:grpSpPr>
            <a:xfrm>
              <a:off x="2328785" y="-1"/>
              <a:ext cx="1538827" cy="881566"/>
              <a:chOff x="0" y="0"/>
              <a:chExt cx="1538826" cy="881564"/>
            </a:xfrm>
          </p:grpSpPr>
          <p:sp>
            <p:nvSpPr>
              <p:cNvPr id="945" name="Rounded Rectangle"/>
              <p:cNvSpPr/>
              <p:nvPr/>
            </p:nvSpPr>
            <p:spPr>
              <a:xfrm>
                <a:off x="0" y="0"/>
                <a:ext cx="1538827" cy="881565"/>
              </a:xfrm>
              <a:prstGeom prst="roundRect">
                <a:avLst>
                  <a:gd name="adj" fmla="val 16667"/>
                </a:avLst>
              </a:prstGeom>
              <a:solidFill>
                <a:srgbClr val="FFFFFF"/>
              </a:solidFill>
              <a:ln w="12700" cap="flat">
                <a:solidFill>
                  <a:srgbClr val="C00000"/>
                </a:solidFill>
                <a:prstDash val="solid"/>
                <a:round/>
              </a:ln>
              <a:effectLst/>
            </p:spPr>
            <p:txBody>
              <a:bodyPr wrap="square" lIns="45719" tIns="45719" rIns="45719" bIns="45719" numCol="1" anchor="ctr">
                <a:noAutofit/>
              </a:bodyPr>
              <a:lstStyle/>
              <a:p>
                <a:pPr algn="ctr" defTabSz="619307">
                  <a:defRPr>
                    <a:solidFill>
                      <a:srgbClr val="FFFFFF"/>
                    </a:solidFill>
                    <a:latin typeface="+mn-lt"/>
                    <a:ea typeface="+mn-ea"/>
                    <a:cs typeface="+mn-cs"/>
                    <a:sym typeface="Helvetica"/>
                  </a:defRPr>
                </a:pPr>
                <a:endParaRPr/>
              </a:p>
            </p:txBody>
          </p:sp>
          <p:sp>
            <p:nvSpPr>
              <p:cNvPr id="946" name="EDI…"/>
              <p:cNvSpPr txBox="1"/>
              <p:nvPr/>
            </p:nvSpPr>
            <p:spPr>
              <a:xfrm>
                <a:off x="73038" y="240122"/>
                <a:ext cx="1392750" cy="40132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59" tIns="22859" rIns="22859" bIns="22859" numCol="1" anchor="ctr">
                <a:spAutoFit/>
              </a:bodyPr>
              <a:lstStyle/>
              <a:p>
                <a:pPr algn="ctr" defTabSz="619307">
                  <a:defRPr sz="1200" b="1">
                    <a:solidFill>
                      <a:srgbClr val="002060"/>
                    </a:solidFill>
                    <a:latin typeface="+mn-lt"/>
                    <a:ea typeface="+mn-ea"/>
                    <a:cs typeface="+mn-cs"/>
                    <a:sym typeface="Helvetica"/>
                  </a:defRPr>
                </a:pPr>
                <a:r>
                  <a:t>EDI</a:t>
                </a:r>
                <a:endParaRPr>
                  <a:solidFill>
                    <a:srgbClr val="FFFFFF"/>
                  </a:solidFill>
                </a:endParaRPr>
              </a:p>
              <a:p>
                <a:pPr algn="ctr" defTabSz="619307">
                  <a:defRPr sz="1200">
                    <a:solidFill>
                      <a:srgbClr val="002060"/>
                    </a:solidFill>
                    <a:latin typeface="+mn-lt"/>
                    <a:ea typeface="+mn-ea"/>
                    <a:cs typeface="+mn-cs"/>
                    <a:sym typeface="Helvetica"/>
                  </a:defRPr>
                </a:pPr>
                <a:r>
                  <a:t>Michelle Scott</a:t>
                </a:r>
              </a:p>
            </p:txBody>
          </p:sp>
        </p:grpSp>
        <p:grpSp>
          <p:nvGrpSpPr>
            <p:cNvPr id="950" name="Rounded Rectangle 52"/>
            <p:cNvGrpSpPr/>
            <p:nvPr/>
          </p:nvGrpSpPr>
          <p:grpSpPr>
            <a:xfrm>
              <a:off x="4014192" y="-1"/>
              <a:ext cx="1215682" cy="881566"/>
              <a:chOff x="0" y="0"/>
              <a:chExt cx="1215681" cy="881564"/>
            </a:xfrm>
          </p:grpSpPr>
          <p:sp>
            <p:nvSpPr>
              <p:cNvPr id="948" name="Rounded Rectangle"/>
              <p:cNvSpPr/>
              <p:nvPr/>
            </p:nvSpPr>
            <p:spPr>
              <a:xfrm>
                <a:off x="0" y="0"/>
                <a:ext cx="1215682" cy="881565"/>
              </a:xfrm>
              <a:prstGeom prst="roundRect">
                <a:avLst>
                  <a:gd name="adj" fmla="val 16667"/>
                </a:avLst>
              </a:prstGeom>
              <a:solidFill>
                <a:srgbClr val="FFFFFF"/>
              </a:solidFill>
              <a:ln w="12700" cap="flat">
                <a:solidFill>
                  <a:srgbClr val="C00000"/>
                </a:solidFill>
                <a:prstDash val="solid"/>
                <a:round/>
              </a:ln>
              <a:effectLst/>
            </p:spPr>
            <p:txBody>
              <a:bodyPr wrap="square" lIns="45719" tIns="45719" rIns="45719" bIns="45719" numCol="1" anchor="ctr">
                <a:noAutofit/>
              </a:bodyPr>
              <a:lstStyle/>
              <a:p>
                <a:pPr algn="ctr" defTabSz="619307">
                  <a:defRPr>
                    <a:solidFill>
                      <a:srgbClr val="FFFFFF"/>
                    </a:solidFill>
                    <a:latin typeface="+mn-lt"/>
                    <a:ea typeface="+mn-ea"/>
                    <a:cs typeface="+mn-cs"/>
                    <a:sym typeface="Helvetica"/>
                  </a:defRPr>
                </a:pPr>
                <a:endParaRPr/>
              </a:p>
            </p:txBody>
          </p:sp>
          <p:sp>
            <p:nvSpPr>
              <p:cNvPr id="949" name="Education…"/>
              <p:cNvSpPr txBox="1"/>
              <p:nvPr/>
            </p:nvSpPr>
            <p:spPr>
              <a:xfrm>
                <a:off x="73038" y="240122"/>
                <a:ext cx="1069605" cy="40132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59" tIns="22859" rIns="22859" bIns="22859" numCol="1" anchor="ctr">
                <a:spAutoFit/>
              </a:bodyPr>
              <a:lstStyle/>
              <a:p>
                <a:pPr algn="ctr" defTabSz="619307">
                  <a:defRPr sz="1200" b="1">
                    <a:solidFill>
                      <a:srgbClr val="002060"/>
                    </a:solidFill>
                    <a:latin typeface="+mn-lt"/>
                    <a:ea typeface="+mn-ea"/>
                    <a:cs typeface="+mn-cs"/>
                    <a:sym typeface="Helvetica"/>
                  </a:defRPr>
                </a:pPr>
                <a:r>
                  <a:t>Education</a:t>
                </a:r>
                <a:endParaRPr>
                  <a:solidFill>
                    <a:srgbClr val="FFFFFF"/>
                  </a:solidFill>
                </a:endParaRPr>
              </a:p>
              <a:p>
                <a:pPr algn="ctr" defTabSz="619307">
                  <a:defRPr sz="1200">
                    <a:solidFill>
                      <a:srgbClr val="002060"/>
                    </a:solidFill>
                    <a:latin typeface="+mn-lt"/>
                    <a:ea typeface="+mn-ea"/>
                    <a:cs typeface="+mn-cs"/>
                    <a:sym typeface="Helvetica"/>
                  </a:defRPr>
                </a:pPr>
                <a:r>
                  <a:t>Marc Fabian</a:t>
                </a:r>
              </a:p>
            </p:txBody>
          </p:sp>
        </p:grpSp>
        <p:grpSp>
          <p:nvGrpSpPr>
            <p:cNvPr id="953" name="Rounded Rectangle 53"/>
            <p:cNvGrpSpPr/>
            <p:nvPr/>
          </p:nvGrpSpPr>
          <p:grpSpPr>
            <a:xfrm>
              <a:off x="7664853" y="-1"/>
              <a:ext cx="2005979" cy="881566"/>
              <a:chOff x="0" y="0"/>
              <a:chExt cx="2005977" cy="881564"/>
            </a:xfrm>
          </p:grpSpPr>
          <p:sp>
            <p:nvSpPr>
              <p:cNvPr id="951" name="Rounded Rectangle"/>
              <p:cNvSpPr/>
              <p:nvPr/>
            </p:nvSpPr>
            <p:spPr>
              <a:xfrm>
                <a:off x="0" y="0"/>
                <a:ext cx="2005978" cy="881565"/>
              </a:xfrm>
              <a:prstGeom prst="roundRect">
                <a:avLst>
                  <a:gd name="adj" fmla="val 16667"/>
                </a:avLst>
              </a:prstGeom>
              <a:solidFill>
                <a:srgbClr val="FFFFFF"/>
              </a:solidFill>
              <a:ln w="12700" cap="flat">
                <a:solidFill>
                  <a:srgbClr val="C00000"/>
                </a:solidFill>
                <a:prstDash val="solid"/>
                <a:round/>
              </a:ln>
              <a:effectLst/>
            </p:spPr>
            <p:txBody>
              <a:bodyPr wrap="square" lIns="45719" tIns="45719" rIns="45719" bIns="45719" numCol="1" anchor="ctr">
                <a:noAutofit/>
              </a:bodyPr>
              <a:lstStyle/>
              <a:p>
                <a:pPr algn="ctr" defTabSz="619307">
                  <a:defRPr>
                    <a:solidFill>
                      <a:srgbClr val="FFFFFF"/>
                    </a:solidFill>
                    <a:latin typeface="+mn-lt"/>
                    <a:ea typeface="+mn-ea"/>
                    <a:cs typeface="+mn-cs"/>
                    <a:sym typeface="Helvetica"/>
                  </a:defRPr>
                </a:pPr>
                <a:endParaRPr/>
              </a:p>
            </p:txBody>
          </p:sp>
          <p:sp>
            <p:nvSpPr>
              <p:cNvPr id="952" name="Funding Coordination…"/>
              <p:cNvSpPr txBox="1"/>
              <p:nvPr/>
            </p:nvSpPr>
            <p:spPr>
              <a:xfrm>
                <a:off x="73038" y="240122"/>
                <a:ext cx="1859902" cy="40132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59" tIns="22859" rIns="22859" bIns="22859" numCol="1" anchor="ctr">
                <a:spAutoFit/>
              </a:bodyPr>
              <a:lstStyle/>
              <a:p>
                <a:pPr algn="ctr" defTabSz="619307">
                  <a:defRPr sz="1200" b="1">
                    <a:solidFill>
                      <a:srgbClr val="002060"/>
                    </a:solidFill>
                    <a:latin typeface="+mn-lt"/>
                    <a:ea typeface="+mn-ea"/>
                    <a:cs typeface="+mn-cs"/>
                    <a:sym typeface="Helvetica"/>
                  </a:defRPr>
                </a:pPr>
                <a:r>
                  <a:t>Funding Coordination</a:t>
                </a:r>
                <a:endParaRPr>
                  <a:solidFill>
                    <a:srgbClr val="FFFFFF"/>
                  </a:solidFill>
                </a:endParaRPr>
              </a:p>
              <a:p>
                <a:pPr algn="ctr" defTabSz="619307">
                  <a:defRPr sz="1200">
                    <a:solidFill>
                      <a:srgbClr val="002060"/>
                    </a:solidFill>
                    <a:latin typeface="+mn-lt"/>
                    <a:ea typeface="+mn-ea"/>
                    <a:cs typeface="+mn-cs"/>
                    <a:sym typeface="Helvetica"/>
                  </a:defRPr>
                </a:pPr>
                <a:r>
                  <a:t>Michael Strong</a:t>
                </a:r>
              </a:p>
            </p:txBody>
          </p:sp>
        </p:grpSp>
        <p:grpSp>
          <p:nvGrpSpPr>
            <p:cNvPr id="956" name="Rounded Rectangle 54"/>
            <p:cNvGrpSpPr/>
            <p:nvPr/>
          </p:nvGrpSpPr>
          <p:grpSpPr>
            <a:xfrm>
              <a:off x="5376454" y="7332"/>
              <a:ext cx="2141818" cy="881566"/>
              <a:chOff x="0" y="0"/>
              <a:chExt cx="2141817" cy="881564"/>
            </a:xfrm>
          </p:grpSpPr>
          <p:sp>
            <p:nvSpPr>
              <p:cNvPr id="954" name="Rounded Rectangle"/>
              <p:cNvSpPr/>
              <p:nvPr/>
            </p:nvSpPr>
            <p:spPr>
              <a:xfrm>
                <a:off x="0" y="0"/>
                <a:ext cx="2141818" cy="881565"/>
              </a:xfrm>
              <a:prstGeom prst="roundRect">
                <a:avLst>
                  <a:gd name="adj" fmla="val 16667"/>
                </a:avLst>
              </a:prstGeom>
              <a:solidFill>
                <a:srgbClr val="FFFFFF"/>
              </a:solidFill>
              <a:ln w="12700" cap="flat">
                <a:solidFill>
                  <a:srgbClr val="C00000"/>
                </a:solidFill>
                <a:prstDash val="solid"/>
                <a:round/>
              </a:ln>
              <a:effectLst/>
            </p:spPr>
            <p:txBody>
              <a:bodyPr wrap="square" lIns="45719" tIns="45719" rIns="45719" bIns="45719" numCol="1" anchor="ctr">
                <a:noAutofit/>
              </a:bodyPr>
              <a:lstStyle/>
              <a:p>
                <a:pPr algn="ctr" defTabSz="619307">
                  <a:defRPr>
                    <a:solidFill>
                      <a:srgbClr val="FFFFFF"/>
                    </a:solidFill>
                    <a:latin typeface="+mn-lt"/>
                    <a:ea typeface="+mn-ea"/>
                    <a:cs typeface="+mn-cs"/>
                    <a:sym typeface="Helvetica"/>
                  </a:defRPr>
                </a:pPr>
                <a:endParaRPr/>
              </a:p>
            </p:txBody>
          </p:sp>
          <p:sp>
            <p:nvSpPr>
              <p:cNvPr id="955" name="Meetings &amp; Outreach…"/>
              <p:cNvSpPr txBox="1"/>
              <p:nvPr/>
            </p:nvSpPr>
            <p:spPr>
              <a:xfrm>
                <a:off x="73038" y="240122"/>
                <a:ext cx="1995742" cy="40132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59" tIns="22859" rIns="22859" bIns="22859" numCol="1" anchor="ctr">
                <a:spAutoFit/>
              </a:bodyPr>
              <a:lstStyle/>
              <a:p>
                <a:pPr algn="ctr" defTabSz="619307">
                  <a:defRPr sz="1200" b="1">
                    <a:solidFill>
                      <a:srgbClr val="002060"/>
                    </a:solidFill>
                    <a:latin typeface="+mn-lt"/>
                    <a:ea typeface="+mn-ea"/>
                    <a:cs typeface="+mn-cs"/>
                    <a:sym typeface="Helvetica"/>
                  </a:defRPr>
                </a:pPr>
                <a:r>
                  <a:t>Meetings &amp; Outreach</a:t>
                </a:r>
                <a:endParaRPr>
                  <a:solidFill>
                    <a:srgbClr val="FFFFFF"/>
                  </a:solidFill>
                </a:endParaRPr>
              </a:p>
              <a:p>
                <a:pPr algn="ctr" defTabSz="619307">
                  <a:defRPr sz="1200">
                    <a:solidFill>
                      <a:srgbClr val="002060"/>
                    </a:solidFill>
                    <a:latin typeface="+mn-lt"/>
                    <a:ea typeface="+mn-ea"/>
                    <a:cs typeface="+mn-cs"/>
                    <a:sym typeface="Helvetica"/>
                  </a:defRPr>
                </a:pPr>
                <a:r>
                  <a:t>Mark Bayfield</a:t>
                </a:r>
              </a:p>
            </p:txBody>
          </p:sp>
        </p:grpSp>
        <p:grpSp>
          <p:nvGrpSpPr>
            <p:cNvPr id="959" name="Rounded Rectangle 92"/>
            <p:cNvGrpSpPr/>
            <p:nvPr/>
          </p:nvGrpSpPr>
          <p:grpSpPr>
            <a:xfrm>
              <a:off x="-1" y="-1"/>
              <a:ext cx="2207324" cy="881566"/>
              <a:chOff x="0" y="0"/>
              <a:chExt cx="2207322" cy="881564"/>
            </a:xfrm>
          </p:grpSpPr>
          <p:sp>
            <p:nvSpPr>
              <p:cNvPr id="957" name="Rounded Rectangle"/>
              <p:cNvSpPr/>
              <p:nvPr/>
            </p:nvSpPr>
            <p:spPr>
              <a:xfrm>
                <a:off x="0" y="0"/>
                <a:ext cx="2207323" cy="881565"/>
              </a:xfrm>
              <a:prstGeom prst="roundRect">
                <a:avLst>
                  <a:gd name="adj" fmla="val 16667"/>
                </a:avLst>
              </a:prstGeom>
              <a:solidFill>
                <a:srgbClr val="FFFFFF"/>
              </a:solidFill>
              <a:ln w="12700" cap="flat">
                <a:solidFill>
                  <a:srgbClr val="C00000"/>
                </a:solidFill>
                <a:prstDash val="solid"/>
                <a:round/>
              </a:ln>
              <a:effectLst/>
            </p:spPr>
            <p:txBody>
              <a:bodyPr wrap="square" lIns="45719" tIns="45719" rIns="45719" bIns="45719" numCol="1" anchor="ctr">
                <a:noAutofit/>
              </a:bodyPr>
              <a:lstStyle/>
              <a:p>
                <a:pPr algn="ctr" defTabSz="619307">
                  <a:defRPr>
                    <a:solidFill>
                      <a:srgbClr val="FFFFFF"/>
                    </a:solidFill>
                    <a:latin typeface="+mn-lt"/>
                    <a:ea typeface="+mn-ea"/>
                    <a:cs typeface="+mn-cs"/>
                    <a:sym typeface="Helvetica"/>
                  </a:defRPr>
                </a:pPr>
                <a:endParaRPr/>
              </a:p>
            </p:txBody>
          </p:sp>
          <p:sp>
            <p:nvSpPr>
              <p:cNvPr id="958" name="Membership &amp; Analytics…"/>
              <p:cNvSpPr txBox="1"/>
              <p:nvPr/>
            </p:nvSpPr>
            <p:spPr>
              <a:xfrm>
                <a:off x="73038" y="240122"/>
                <a:ext cx="2061246" cy="40132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59" tIns="22859" rIns="22859" bIns="22859" numCol="1" anchor="ctr">
                <a:spAutoFit/>
              </a:bodyPr>
              <a:lstStyle/>
              <a:p>
                <a:pPr algn="ctr" defTabSz="619307">
                  <a:defRPr sz="1200" b="1">
                    <a:solidFill>
                      <a:srgbClr val="002060"/>
                    </a:solidFill>
                    <a:latin typeface="+mn-lt"/>
                    <a:ea typeface="+mn-ea"/>
                    <a:cs typeface="+mn-cs"/>
                    <a:sym typeface="Helvetica"/>
                  </a:defRPr>
                </a:pPr>
                <a:r>
                  <a:t>Membership &amp; Analytics</a:t>
                </a:r>
                <a:endParaRPr>
                  <a:solidFill>
                    <a:srgbClr val="FFFFFF"/>
                  </a:solidFill>
                </a:endParaRPr>
              </a:p>
              <a:p>
                <a:pPr algn="ctr" defTabSz="619307">
                  <a:defRPr sz="1200">
                    <a:solidFill>
                      <a:srgbClr val="002060"/>
                    </a:solidFill>
                    <a:latin typeface="+mn-lt"/>
                    <a:ea typeface="+mn-ea"/>
                    <a:cs typeface="+mn-cs"/>
                    <a:sym typeface="Helvetica"/>
                  </a:defRPr>
                </a:pPr>
                <a:r>
                  <a:t>Hosna Jabbari</a:t>
                </a:r>
              </a:p>
            </p:txBody>
          </p:sp>
        </p:grpSp>
      </p:grpSp>
      <p:grpSp>
        <p:nvGrpSpPr>
          <p:cNvPr id="963" name="Rounded Rectangle 16"/>
          <p:cNvGrpSpPr/>
          <p:nvPr/>
        </p:nvGrpSpPr>
        <p:grpSpPr>
          <a:xfrm>
            <a:off x="4598494" y="6031565"/>
            <a:ext cx="2371737" cy="660296"/>
            <a:chOff x="0" y="0"/>
            <a:chExt cx="2371736" cy="660295"/>
          </a:xfrm>
        </p:grpSpPr>
        <p:sp>
          <p:nvSpPr>
            <p:cNvPr id="961" name="Rounded Rectangle"/>
            <p:cNvSpPr/>
            <p:nvPr/>
          </p:nvSpPr>
          <p:spPr>
            <a:xfrm>
              <a:off x="0" y="0"/>
              <a:ext cx="2371737" cy="660296"/>
            </a:xfrm>
            <a:prstGeom prst="roundRect">
              <a:avLst>
                <a:gd name="adj" fmla="val 16667"/>
              </a:avLst>
            </a:prstGeom>
            <a:solidFill>
              <a:srgbClr val="FFFFFF"/>
            </a:solidFill>
            <a:ln w="12700" cap="flat">
              <a:solidFill>
                <a:srgbClr val="C00000"/>
              </a:solidFill>
              <a:prstDash val="solid"/>
              <a:round/>
            </a:ln>
            <a:effectLst/>
          </p:spPr>
          <p:txBody>
            <a:bodyPr wrap="square" lIns="45719" tIns="45719" rIns="45719" bIns="45719" numCol="1" anchor="ctr">
              <a:noAutofit/>
            </a:bodyPr>
            <a:lstStyle/>
            <a:p>
              <a:pPr algn="ctr" defTabSz="619307">
                <a:defRPr>
                  <a:solidFill>
                    <a:srgbClr val="FFFFFF"/>
                  </a:solidFill>
                  <a:latin typeface="+mn-lt"/>
                  <a:ea typeface="+mn-ea"/>
                  <a:cs typeface="+mn-cs"/>
                  <a:sym typeface="Helvetica"/>
                </a:defRPr>
              </a:pPr>
              <a:endParaRPr/>
            </a:p>
          </p:txBody>
        </p:sp>
        <p:sp>
          <p:nvSpPr>
            <p:cNvPr id="962" name="Volunteer base"/>
            <p:cNvSpPr txBox="1"/>
            <p:nvPr/>
          </p:nvSpPr>
          <p:spPr>
            <a:xfrm>
              <a:off x="62236" y="154887"/>
              <a:ext cx="2247264" cy="35052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59" tIns="22859" rIns="22859" bIns="22859" numCol="1" anchor="ctr">
              <a:spAutoFit/>
            </a:bodyPr>
            <a:lstStyle>
              <a:lvl1pPr algn="ctr" defTabSz="619307">
                <a:defRPr sz="2000" b="1">
                  <a:solidFill>
                    <a:srgbClr val="002060"/>
                  </a:solidFill>
                  <a:latin typeface="+mn-lt"/>
                  <a:ea typeface="+mn-ea"/>
                  <a:cs typeface="+mn-cs"/>
                  <a:sym typeface="Helvetica"/>
                </a:defRPr>
              </a:lvl1pPr>
            </a:lstStyle>
            <a:p>
              <a:r>
                <a:t>Volunteer base</a:t>
              </a:r>
            </a:p>
          </p:txBody>
        </p:sp>
      </p:grpSp>
      <p:sp>
        <p:nvSpPr>
          <p:cNvPr id="964" name="Straight Connector 19"/>
          <p:cNvSpPr/>
          <p:nvPr/>
        </p:nvSpPr>
        <p:spPr>
          <a:xfrm flipH="1" flipV="1">
            <a:off x="1399310" y="5527964"/>
            <a:ext cx="9504189" cy="1"/>
          </a:xfrm>
          <a:prstGeom prst="line">
            <a:avLst/>
          </a:prstGeom>
          <a:ln w="12700">
            <a:solidFill>
              <a:srgbClr val="C00000"/>
            </a:solidFill>
            <a:miter/>
          </a:ln>
        </p:spPr>
        <p:txBody>
          <a:bodyPr lIns="22859" tIns="22859" rIns="22859" bIns="22859"/>
          <a:lstStyle/>
          <a:p>
            <a:pPr defTabSz="457200">
              <a:defRPr>
                <a:latin typeface="+mn-lt"/>
                <a:ea typeface="+mn-ea"/>
                <a:cs typeface="+mn-cs"/>
                <a:sym typeface="Helvetica"/>
              </a:defRPr>
            </a:pPr>
            <a:endParaRPr/>
          </a:p>
        </p:txBody>
      </p:sp>
      <p:sp>
        <p:nvSpPr>
          <p:cNvPr id="965" name="Straight Connector 21"/>
          <p:cNvSpPr/>
          <p:nvPr/>
        </p:nvSpPr>
        <p:spPr>
          <a:xfrm>
            <a:off x="1399310" y="5319012"/>
            <a:ext cx="1" cy="221289"/>
          </a:xfrm>
          <a:prstGeom prst="line">
            <a:avLst/>
          </a:prstGeom>
          <a:ln w="12700">
            <a:solidFill>
              <a:srgbClr val="C00000"/>
            </a:solidFill>
            <a:miter/>
          </a:ln>
        </p:spPr>
        <p:txBody>
          <a:bodyPr lIns="22859" tIns="22859" rIns="22859" bIns="22859"/>
          <a:lstStyle/>
          <a:p>
            <a:pPr defTabSz="457200">
              <a:defRPr>
                <a:latin typeface="+mn-lt"/>
                <a:ea typeface="+mn-ea"/>
                <a:cs typeface="+mn-cs"/>
                <a:sym typeface="Helvetica"/>
              </a:defRPr>
            </a:pPr>
            <a:endParaRPr/>
          </a:p>
        </p:txBody>
      </p:sp>
      <p:sp>
        <p:nvSpPr>
          <p:cNvPr id="966" name="Straight Connector 23"/>
          <p:cNvSpPr/>
          <p:nvPr/>
        </p:nvSpPr>
        <p:spPr>
          <a:xfrm>
            <a:off x="3345867" y="5313221"/>
            <a:ext cx="1" cy="221288"/>
          </a:xfrm>
          <a:prstGeom prst="line">
            <a:avLst/>
          </a:prstGeom>
          <a:ln w="12700">
            <a:solidFill>
              <a:srgbClr val="C00000"/>
            </a:solidFill>
            <a:miter/>
          </a:ln>
        </p:spPr>
        <p:txBody>
          <a:bodyPr lIns="22859" tIns="22859" rIns="22859" bIns="22859"/>
          <a:lstStyle/>
          <a:p>
            <a:pPr defTabSz="457200">
              <a:defRPr>
                <a:latin typeface="+mn-lt"/>
                <a:ea typeface="+mn-ea"/>
                <a:cs typeface="+mn-cs"/>
                <a:sym typeface="Helvetica"/>
              </a:defRPr>
            </a:pPr>
            <a:endParaRPr/>
          </a:p>
        </p:txBody>
      </p:sp>
      <p:sp>
        <p:nvSpPr>
          <p:cNvPr id="967" name="Straight Connector 24"/>
          <p:cNvSpPr/>
          <p:nvPr/>
        </p:nvSpPr>
        <p:spPr>
          <a:xfrm>
            <a:off x="4856008" y="5299366"/>
            <a:ext cx="1" cy="221289"/>
          </a:xfrm>
          <a:prstGeom prst="line">
            <a:avLst/>
          </a:prstGeom>
          <a:ln w="12700">
            <a:solidFill>
              <a:srgbClr val="C00000"/>
            </a:solidFill>
            <a:miter/>
          </a:ln>
        </p:spPr>
        <p:txBody>
          <a:bodyPr lIns="22859" tIns="22859" rIns="22859" bIns="22859"/>
          <a:lstStyle/>
          <a:p>
            <a:pPr defTabSz="457200">
              <a:defRPr>
                <a:latin typeface="+mn-lt"/>
                <a:ea typeface="+mn-ea"/>
                <a:cs typeface="+mn-cs"/>
                <a:sym typeface="Helvetica"/>
              </a:defRPr>
            </a:pPr>
            <a:endParaRPr/>
          </a:p>
        </p:txBody>
      </p:sp>
      <p:sp>
        <p:nvSpPr>
          <p:cNvPr id="968" name="Straight Connector 25"/>
          <p:cNvSpPr/>
          <p:nvPr/>
        </p:nvSpPr>
        <p:spPr>
          <a:xfrm>
            <a:off x="6802566" y="5293575"/>
            <a:ext cx="1" cy="221288"/>
          </a:xfrm>
          <a:prstGeom prst="line">
            <a:avLst/>
          </a:prstGeom>
          <a:ln w="12700">
            <a:solidFill>
              <a:srgbClr val="C00000"/>
            </a:solidFill>
            <a:miter/>
          </a:ln>
        </p:spPr>
        <p:txBody>
          <a:bodyPr lIns="22859" tIns="22859" rIns="22859" bIns="22859"/>
          <a:lstStyle/>
          <a:p>
            <a:pPr defTabSz="457200">
              <a:defRPr>
                <a:latin typeface="+mn-lt"/>
                <a:ea typeface="+mn-ea"/>
                <a:cs typeface="+mn-cs"/>
                <a:sym typeface="Helvetica"/>
              </a:defRPr>
            </a:pPr>
            <a:endParaRPr/>
          </a:p>
        </p:txBody>
      </p:sp>
      <p:sp>
        <p:nvSpPr>
          <p:cNvPr id="969" name="Straight Connector 26"/>
          <p:cNvSpPr/>
          <p:nvPr/>
        </p:nvSpPr>
        <p:spPr>
          <a:xfrm>
            <a:off x="8956940" y="5299366"/>
            <a:ext cx="1" cy="221289"/>
          </a:xfrm>
          <a:prstGeom prst="line">
            <a:avLst/>
          </a:prstGeom>
          <a:ln w="12700">
            <a:solidFill>
              <a:srgbClr val="C00000"/>
            </a:solidFill>
            <a:miter/>
          </a:ln>
        </p:spPr>
        <p:txBody>
          <a:bodyPr lIns="22859" tIns="22859" rIns="22859" bIns="22859"/>
          <a:lstStyle/>
          <a:p>
            <a:pPr defTabSz="457200">
              <a:defRPr>
                <a:latin typeface="+mn-lt"/>
                <a:ea typeface="+mn-ea"/>
                <a:cs typeface="+mn-cs"/>
                <a:sym typeface="Helvetica"/>
              </a:defRPr>
            </a:pPr>
            <a:endParaRPr/>
          </a:p>
        </p:txBody>
      </p:sp>
      <p:sp>
        <p:nvSpPr>
          <p:cNvPr id="970" name="Straight Connector 27"/>
          <p:cNvSpPr/>
          <p:nvPr/>
        </p:nvSpPr>
        <p:spPr>
          <a:xfrm>
            <a:off x="10889643" y="5301070"/>
            <a:ext cx="1" cy="221289"/>
          </a:xfrm>
          <a:prstGeom prst="line">
            <a:avLst/>
          </a:prstGeom>
          <a:ln w="12700">
            <a:solidFill>
              <a:srgbClr val="C00000"/>
            </a:solidFill>
            <a:miter/>
          </a:ln>
        </p:spPr>
        <p:txBody>
          <a:bodyPr lIns="22859" tIns="22859" rIns="22859" bIns="22859"/>
          <a:lstStyle/>
          <a:p>
            <a:pPr defTabSz="457200">
              <a:defRPr>
                <a:latin typeface="+mn-lt"/>
                <a:ea typeface="+mn-ea"/>
                <a:cs typeface="+mn-cs"/>
                <a:sym typeface="Helvetica"/>
              </a:defRPr>
            </a:pPr>
            <a:endParaRPr/>
          </a:p>
        </p:txBody>
      </p:sp>
      <p:grpSp>
        <p:nvGrpSpPr>
          <p:cNvPr id="991" name="Group 20"/>
          <p:cNvGrpSpPr/>
          <p:nvPr/>
        </p:nvGrpSpPr>
        <p:grpSpPr>
          <a:xfrm>
            <a:off x="442799" y="987592"/>
            <a:ext cx="3020206" cy="1932532"/>
            <a:chOff x="0" y="0"/>
            <a:chExt cx="3020204" cy="1932530"/>
          </a:xfrm>
        </p:grpSpPr>
        <p:grpSp>
          <p:nvGrpSpPr>
            <p:cNvPr id="973" name="Group 22"/>
            <p:cNvGrpSpPr/>
            <p:nvPr/>
          </p:nvGrpSpPr>
          <p:grpSpPr>
            <a:xfrm>
              <a:off x="0" y="158588"/>
              <a:ext cx="1077979" cy="1036046"/>
              <a:chOff x="0" y="0"/>
              <a:chExt cx="1077978" cy="1036044"/>
            </a:xfrm>
          </p:grpSpPr>
          <p:sp>
            <p:nvSpPr>
              <p:cNvPr id="971" name="Oval 99"/>
              <p:cNvSpPr/>
              <p:nvPr/>
            </p:nvSpPr>
            <p:spPr>
              <a:xfrm>
                <a:off x="786" y="0"/>
                <a:ext cx="1077193" cy="1036045"/>
              </a:xfrm>
              <a:prstGeom prst="ellipse">
                <a:avLst/>
              </a:prstGeom>
              <a:noFill/>
              <a:ln w="12700" cap="flat">
                <a:solidFill>
                  <a:srgbClr val="A7A7A7"/>
                </a:solidFill>
                <a:prstDash val="solid"/>
                <a:round/>
              </a:ln>
              <a:effectLst>
                <a:outerShdw blurRad="25400" dist="12700" dir="5400000" rotWithShape="0">
                  <a:srgbClr val="000000">
                    <a:alpha val="40000"/>
                  </a:srgbClr>
                </a:outerShdw>
              </a:effectLst>
            </p:spPr>
            <p:txBody>
              <a:bodyPr wrap="square" lIns="45719" tIns="45719" rIns="45719" bIns="45719" numCol="1" anchor="ctr">
                <a:noAutofit/>
              </a:bodyPr>
              <a:lstStyle/>
              <a:p>
                <a:pPr algn="ctr" defTabSz="457200">
                  <a:defRPr sz="1200" b="1">
                    <a:solidFill>
                      <a:srgbClr val="A6A6A6"/>
                    </a:solidFill>
                    <a:latin typeface="+mn-lt"/>
                    <a:ea typeface="+mn-ea"/>
                    <a:cs typeface="+mn-cs"/>
                    <a:sym typeface="Helvetica"/>
                  </a:defRPr>
                </a:pPr>
                <a:endParaRPr/>
              </a:p>
            </p:txBody>
          </p:sp>
          <p:sp>
            <p:nvSpPr>
              <p:cNvPr id="972" name="TextBox 100"/>
              <p:cNvSpPr txBox="1"/>
              <p:nvPr/>
            </p:nvSpPr>
            <p:spPr>
              <a:xfrm>
                <a:off x="0" y="234396"/>
                <a:ext cx="978409" cy="39308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59" tIns="22859" rIns="22859" bIns="22859" numCol="1" anchor="t">
                <a:spAutoFit/>
              </a:bodyPr>
              <a:lstStyle>
                <a:lvl1pPr algn="ctr" defTabSz="457200">
                  <a:defRPr sz="1200" b="1">
                    <a:solidFill>
                      <a:srgbClr val="A6A6A6"/>
                    </a:solidFill>
                    <a:latin typeface="Calibri"/>
                    <a:ea typeface="Calibri"/>
                    <a:cs typeface="Calibri"/>
                    <a:sym typeface="Calibri"/>
                  </a:defRPr>
                </a:lvl1pPr>
              </a:lstStyle>
              <a:p>
                <a:r>
                  <a:t>British Columbia</a:t>
                </a:r>
              </a:p>
            </p:txBody>
          </p:sp>
        </p:grpSp>
        <p:grpSp>
          <p:nvGrpSpPr>
            <p:cNvPr id="976" name="Group 28"/>
            <p:cNvGrpSpPr/>
            <p:nvPr/>
          </p:nvGrpSpPr>
          <p:grpSpPr>
            <a:xfrm>
              <a:off x="1743811" y="600452"/>
              <a:ext cx="1077193" cy="1036045"/>
              <a:chOff x="0" y="0"/>
              <a:chExt cx="1077192" cy="1036044"/>
            </a:xfrm>
          </p:grpSpPr>
          <p:sp>
            <p:nvSpPr>
              <p:cNvPr id="974" name="TextBox 97"/>
              <p:cNvSpPr txBox="1"/>
              <p:nvPr/>
            </p:nvSpPr>
            <p:spPr>
              <a:xfrm>
                <a:off x="26487" y="335339"/>
                <a:ext cx="978409" cy="20258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59" tIns="22859" rIns="22859" bIns="22859" numCol="1" anchor="t">
                <a:spAutoFit/>
              </a:bodyPr>
              <a:lstStyle>
                <a:lvl1pPr algn="ctr" defTabSz="457200">
                  <a:defRPr sz="1200" b="1">
                    <a:solidFill>
                      <a:srgbClr val="002060"/>
                    </a:solidFill>
                    <a:latin typeface="Calibri"/>
                    <a:ea typeface="Calibri"/>
                    <a:cs typeface="Calibri"/>
                    <a:sym typeface="Calibri"/>
                  </a:defRPr>
                </a:lvl1pPr>
              </a:lstStyle>
              <a:p>
                <a:r>
                  <a:t>ARN Quebec</a:t>
                </a:r>
              </a:p>
            </p:txBody>
          </p:sp>
          <p:sp>
            <p:nvSpPr>
              <p:cNvPr id="975" name="Oval 98"/>
              <p:cNvSpPr/>
              <p:nvPr/>
            </p:nvSpPr>
            <p:spPr>
              <a:xfrm>
                <a:off x="-1" y="-1"/>
                <a:ext cx="1077194" cy="1036046"/>
              </a:xfrm>
              <a:prstGeom prst="ellipse">
                <a:avLst/>
              </a:prstGeom>
              <a:noFill/>
              <a:ln w="12700" cap="flat">
                <a:solidFill>
                  <a:srgbClr val="C00000"/>
                </a:solidFill>
                <a:prstDash val="solid"/>
                <a:round/>
              </a:ln>
              <a:effectLst>
                <a:outerShdw blurRad="25400" dist="12700" dir="5400000" rotWithShape="0">
                  <a:srgbClr val="000000">
                    <a:alpha val="40000"/>
                  </a:srgbClr>
                </a:outerShdw>
              </a:effectLst>
            </p:spPr>
            <p:txBody>
              <a:bodyPr wrap="square" lIns="45719" tIns="45719" rIns="45719" bIns="45719" numCol="1" anchor="ctr">
                <a:noAutofit/>
              </a:bodyPr>
              <a:lstStyle/>
              <a:p>
                <a:pPr algn="ctr" defTabSz="457200">
                  <a:defRPr sz="1200" b="1">
                    <a:solidFill>
                      <a:srgbClr val="002060"/>
                    </a:solidFill>
                    <a:latin typeface="+mn-lt"/>
                    <a:ea typeface="+mn-ea"/>
                    <a:cs typeface="+mn-cs"/>
                    <a:sym typeface="Helvetica"/>
                  </a:defRPr>
                </a:pPr>
                <a:endParaRPr/>
              </a:p>
            </p:txBody>
          </p:sp>
        </p:grpSp>
        <p:grpSp>
          <p:nvGrpSpPr>
            <p:cNvPr id="979" name="Group 30"/>
            <p:cNvGrpSpPr/>
            <p:nvPr/>
          </p:nvGrpSpPr>
          <p:grpSpPr>
            <a:xfrm>
              <a:off x="963247" y="0"/>
              <a:ext cx="1077193" cy="1036045"/>
              <a:chOff x="0" y="0"/>
              <a:chExt cx="1077192" cy="1036044"/>
            </a:xfrm>
          </p:grpSpPr>
          <p:sp>
            <p:nvSpPr>
              <p:cNvPr id="977" name="TextBox 95"/>
              <p:cNvSpPr txBox="1"/>
              <p:nvPr/>
            </p:nvSpPr>
            <p:spPr>
              <a:xfrm>
                <a:off x="49392" y="243749"/>
                <a:ext cx="978409" cy="39308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59" tIns="22859" rIns="22859" bIns="22859" numCol="1" anchor="t">
                <a:spAutoFit/>
              </a:bodyPr>
              <a:lstStyle/>
              <a:p>
                <a:pPr algn="ctr" defTabSz="457200">
                  <a:defRPr sz="1200" b="1">
                    <a:solidFill>
                      <a:srgbClr val="A6A6A6"/>
                    </a:solidFill>
                    <a:latin typeface="Calibri"/>
                    <a:ea typeface="Calibri"/>
                    <a:cs typeface="Calibri"/>
                    <a:sym typeface="Calibri"/>
                  </a:defRPr>
                </a:pPr>
                <a:r>
                  <a:t>Northern</a:t>
                </a:r>
              </a:p>
              <a:p>
                <a:pPr algn="ctr" defTabSz="457200">
                  <a:defRPr sz="1200" b="1">
                    <a:solidFill>
                      <a:srgbClr val="A6A6A6"/>
                    </a:solidFill>
                    <a:latin typeface="Calibri"/>
                    <a:ea typeface="Calibri"/>
                    <a:cs typeface="Calibri"/>
                    <a:sym typeface="Calibri"/>
                  </a:defRPr>
                </a:pPr>
                <a:r>
                  <a:t>Canada</a:t>
                </a:r>
              </a:p>
            </p:txBody>
          </p:sp>
          <p:sp>
            <p:nvSpPr>
              <p:cNvPr id="978" name="Oval 96"/>
              <p:cNvSpPr/>
              <p:nvPr/>
            </p:nvSpPr>
            <p:spPr>
              <a:xfrm>
                <a:off x="-1" y="-1"/>
                <a:ext cx="1077194" cy="1036046"/>
              </a:xfrm>
              <a:prstGeom prst="ellipse">
                <a:avLst/>
              </a:prstGeom>
              <a:noFill/>
              <a:ln w="12700" cap="flat">
                <a:solidFill>
                  <a:srgbClr val="A7A7A7"/>
                </a:solidFill>
                <a:prstDash val="dash"/>
                <a:round/>
              </a:ln>
              <a:effectLst>
                <a:outerShdw blurRad="25400" dist="12700" dir="5400000" rotWithShape="0">
                  <a:srgbClr val="000000">
                    <a:alpha val="40000"/>
                  </a:srgbClr>
                </a:outerShdw>
              </a:effectLst>
            </p:spPr>
            <p:txBody>
              <a:bodyPr wrap="square" lIns="45719" tIns="45719" rIns="45719" bIns="45719" numCol="1" anchor="ctr">
                <a:noAutofit/>
              </a:bodyPr>
              <a:lstStyle/>
              <a:p>
                <a:pPr algn="ctr" defTabSz="457200">
                  <a:defRPr sz="1200" b="1">
                    <a:solidFill>
                      <a:srgbClr val="A6A6A6"/>
                    </a:solidFill>
                    <a:latin typeface="+mn-lt"/>
                    <a:ea typeface="+mn-ea"/>
                    <a:cs typeface="+mn-cs"/>
                    <a:sym typeface="Helvetica"/>
                  </a:defRPr>
                </a:pPr>
                <a:endParaRPr/>
              </a:p>
            </p:txBody>
          </p:sp>
        </p:grpSp>
        <p:grpSp>
          <p:nvGrpSpPr>
            <p:cNvPr id="982" name="Group 31"/>
            <p:cNvGrpSpPr/>
            <p:nvPr/>
          </p:nvGrpSpPr>
          <p:grpSpPr>
            <a:xfrm>
              <a:off x="795608" y="854368"/>
              <a:ext cx="1077193" cy="1036045"/>
              <a:chOff x="0" y="0"/>
              <a:chExt cx="1077192" cy="1036044"/>
            </a:xfrm>
          </p:grpSpPr>
          <p:sp>
            <p:nvSpPr>
              <p:cNvPr id="980" name="TextBox 93"/>
              <p:cNvSpPr txBox="1"/>
              <p:nvPr/>
            </p:nvSpPr>
            <p:spPr>
              <a:xfrm>
                <a:off x="39080" y="273149"/>
                <a:ext cx="978409" cy="39308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59" tIns="22859" rIns="22859" bIns="22859" numCol="1" anchor="t">
                <a:spAutoFit/>
              </a:bodyPr>
              <a:lstStyle>
                <a:lvl1pPr algn="ctr" defTabSz="457200">
                  <a:defRPr sz="1200" b="1">
                    <a:solidFill>
                      <a:srgbClr val="A6A6A6"/>
                    </a:solidFill>
                    <a:latin typeface="Calibri"/>
                    <a:ea typeface="Calibri"/>
                    <a:cs typeface="Calibri"/>
                    <a:sym typeface="Calibri"/>
                  </a:defRPr>
                </a:lvl1pPr>
              </a:lstStyle>
              <a:p>
                <a:r>
                  <a:t>Prairie (SK,MB)</a:t>
                </a:r>
              </a:p>
            </p:txBody>
          </p:sp>
          <p:sp>
            <p:nvSpPr>
              <p:cNvPr id="981" name="Oval 94"/>
              <p:cNvSpPr/>
              <p:nvPr/>
            </p:nvSpPr>
            <p:spPr>
              <a:xfrm>
                <a:off x="-1" y="-1"/>
                <a:ext cx="1077194" cy="1036046"/>
              </a:xfrm>
              <a:prstGeom prst="ellipse">
                <a:avLst/>
              </a:prstGeom>
              <a:noFill/>
              <a:ln w="12700" cap="flat">
                <a:solidFill>
                  <a:srgbClr val="A7A7A7"/>
                </a:solidFill>
                <a:prstDash val="solid"/>
                <a:round/>
              </a:ln>
              <a:effectLst>
                <a:outerShdw blurRad="25400" dist="12700" dir="5400000" rotWithShape="0">
                  <a:srgbClr val="000000">
                    <a:alpha val="40000"/>
                  </a:srgbClr>
                </a:outerShdw>
              </a:effectLst>
            </p:spPr>
            <p:txBody>
              <a:bodyPr wrap="square" lIns="45719" tIns="45719" rIns="45719" bIns="45719" numCol="1" anchor="ctr">
                <a:noAutofit/>
              </a:bodyPr>
              <a:lstStyle/>
              <a:p>
                <a:pPr algn="ctr" defTabSz="457200">
                  <a:defRPr sz="1200" b="1">
                    <a:solidFill>
                      <a:srgbClr val="A6A6A6"/>
                    </a:solidFill>
                    <a:latin typeface="+mn-lt"/>
                    <a:ea typeface="+mn-ea"/>
                    <a:cs typeface="+mn-cs"/>
                    <a:sym typeface="Helvetica"/>
                  </a:defRPr>
                </a:pPr>
                <a:endParaRPr/>
              </a:p>
            </p:txBody>
          </p:sp>
        </p:grpSp>
        <p:grpSp>
          <p:nvGrpSpPr>
            <p:cNvPr id="985" name="Group 32"/>
            <p:cNvGrpSpPr/>
            <p:nvPr/>
          </p:nvGrpSpPr>
          <p:grpSpPr>
            <a:xfrm>
              <a:off x="1943012" y="117918"/>
              <a:ext cx="1077193" cy="1036046"/>
              <a:chOff x="0" y="0"/>
              <a:chExt cx="1077192" cy="1036044"/>
            </a:xfrm>
          </p:grpSpPr>
          <p:sp>
            <p:nvSpPr>
              <p:cNvPr id="983" name="TextBox 38"/>
              <p:cNvSpPr txBox="1"/>
              <p:nvPr/>
            </p:nvSpPr>
            <p:spPr>
              <a:xfrm>
                <a:off x="22860" y="228618"/>
                <a:ext cx="978409" cy="39308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59" tIns="22859" rIns="22859" bIns="22859" numCol="1" anchor="t">
                <a:spAutoFit/>
              </a:bodyPr>
              <a:lstStyle>
                <a:lvl1pPr algn="ctr" defTabSz="457200">
                  <a:defRPr sz="1200" b="1">
                    <a:solidFill>
                      <a:srgbClr val="A6A6A6"/>
                    </a:solidFill>
                    <a:latin typeface="Calibri"/>
                    <a:ea typeface="Calibri"/>
                    <a:cs typeface="Calibri"/>
                    <a:sym typeface="Calibri"/>
                  </a:defRPr>
                </a:lvl1pPr>
              </a:lstStyle>
              <a:p>
                <a:r>
                  <a:t>Atlantic provinces</a:t>
                </a:r>
              </a:p>
            </p:txBody>
          </p:sp>
          <p:sp>
            <p:nvSpPr>
              <p:cNvPr id="984" name="Oval 39"/>
              <p:cNvSpPr/>
              <p:nvPr/>
            </p:nvSpPr>
            <p:spPr>
              <a:xfrm>
                <a:off x="-1" y="-1"/>
                <a:ext cx="1077194" cy="1036046"/>
              </a:xfrm>
              <a:prstGeom prst="ellipse">
                <a:avLst/>
              </a:prstGeom>
              <a:noFill/>
              <a:ln w="12700" cap="flat">
                <a:solidFill>
                  <a:srgbClr val="A7A7A7"/>
                </a:solidFill>
                <a:prstDash val="solid"/>
                <a:round/>
              </a:ln>
              <a:effectLst>
                <a:outerShdw blurRad="25400" dist="12700" dir="5400000" rotWithShape="0">
                  <a:srgbClr val="000000">
                    <a:alpha val="40000"/>
                  </a:srgbClr>
                </a:outerShdw>
              </a:effectLst>
            </p:spPr>
            <p:txBody>
              <a:bodyPr wrap="square" lIns="45719" tIns="45719" rIns="45719" bIns="45719" numCol="1" anchor="ctr">
                <a:noAutofit/>
              </a:bodyPr>
              <a:lstStyle/>
              <a:p>
                <a:pPr algn="ctr" defTabSz="457200">
                  <a:defRPr sz="1200" b="1">
                    <a:solidFill>
                      <a:srgbClr val="002060"/>
                    </a:solidFill>
                    <a:latin typeface="+mn-lt"/>
                    <a:ea typeface="+mn-ea"/>
                    <a:cs typeface="+mn-cs"/>
                    <a:sym typeface="Helvetica"/>
                  </a:defRPr>
                </a:pPr>
                <a:endParaRPr/>
              </a:p>
            </p:txBody>
          </p:sp>
        </p:grpSp>
        <p:grpSp>
          <p:nvGrpSpPr>
            <p:cNvPr id="988" name="Group 33"/>
            <p:cNvGrpSpPr/>
            <p:nvPr/>
          </p:nvGrpSpPr>
          <p:grpSpPr>
            <a:xfrm>
              <a:off x="1425728" y="896485"/>
              <a:ext cx="1077194" cy="1036046"/>
              <a:chOff x="0" y="0"/>
              <a:chExt cx="1077192" cy="1036044"/>
            </a:xfrm>
          </p:grpSpPr>
          <p:sp>
            <p:nvSpPr>
              <p:cNvPr id="986" name="TextBox 36"/>
              <p:cNvSpPr txBox="1"/>
              <p:nvPr/>
            </p:nvSpPr>
            <p:spPr>
              <a:xfrm>
                <a:off x="18151" y="379523"/>
                <a:ext cx="978409" cy="20258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59" tIns="22859" rIns="22859" bIns="22859" numCol="1" anchor="t">
                <a:spAutoFit/>
              </a:bodyPr>
              <a:lstStyle>
                <a:lvl1pPr algn="ctr" defTabSz="457200">
                  <a:defRPr sz="1200" b="1">
                    <a:solidFill>
                      <a:srgbClr val="A6A6A6"/>
                    </a:solidFill>
                    <a:latin typeface="Calibri"/>
                    <a:ea typeface="Calibri"/>
                    <a:cs typeface="Calibri"/>
                    <a:sym typeface="Calibri"/>
                  </a:defRPr>
                </a:lvl1pPr>
              </a:lstStyle>
              <a:p>
                <a:r>
                  <a:t>Ontario</a:t>
                </a:r>
              </a:p>
            </p:txBody>
          </p:sp>
          <p:sp>
            <p:nvSpPr>
              <p:cNvPr id="987" name="Oval 37"/>
              <p:cNvSpPr/>
              <p:nvPr/>
            </p:nvSpPr>
            <p:spPr>
              <a:xfrm>
                <a:off x="0" y="0"/>
                <a:ext cx="1077193" cy="1036045"/>
              </a:xfrm>
              <a:prstGeom prst="ellipse">
                <a:avLst/>
              </a:prstGeom>
              <a:noFill/>
              <a:ln w="12700" cap="flat">
                <a:solidFill>
                  <a:srgbClr val="A7A7A7"/>
                </a:solidFill>
                <a:prstDash val="solid"/>
                <a:round/>
              </a:ln>
              <a:effectLst>
                <a:outerShdw blurRad="25400" dist="12700" dir="5400000" rotWithShape="0">
                  <a:srgbClr val="000000">
                    <a:alpha val="40000"/>
                  </a:srgbClr>
                </a:outerShdw>
              </a:effectLst>
            </p:spPr>
            <p:txBody>
              <a:bodyPr wrap="square" lIns="45719" tIns="45719" rIns="45719" bIns="45719" numCol="1" anchor="ctr">
                <a:noAutofit/>
              </a:bodyPr>
              <a:lstStyle/>
              <a:p>
                <a:pPr algn="ctr" defTabSz="457200">
                  <a:defRPr sz="1200" b="1">
                    <a:solidFill>
                      <a:srgbClr val="A6A6A6"/>
                    </a:solidFill>
                    <a:latin typeface="+mn-lt"/>
                    <a:ea typeface="+mn-ea"/>
                    <a:cs typeface="+mn-cs"/>
                    <a:sym typeface="Helvetica"/>
                  </a:defRPr>
                </a:pPr>
                <a:endParaRPr/>
              </a:p>
            </p:txBody>
          </p:sp>
        </p:grpSp>
        <p:sp>
          <p:nvSpPr>
            <p:cNvPr id="989" name="Oval 34"/>
            <p:cNvSpPr/>
            <p:nvPr/>
          </p:nvSpPr>
          <p:spPr>
            <a:xfrm>
              <a:off x="257669" y="627654"/>
              <a:ext cx="1077193" cy="1036045"/>
            </a:xfrm>
            <a:prstGeom prst="ellipse">
              <a:avLst/>
            </a:prstGeom>
            <a:noFill/>
            <a:ln w="12700" cap="flat">
              <a:solidFill>
                <a:srgbClr val="C00000"/>
              </a:solidFill>
              <a:prstDash val="solid"/>
              <a:round/>
            </a:ln>
            <a:effectLst>
              <a:outerShdw blurRad="25400" dist="12700" dir="5400000" rotWithShape="0">
                <a:srgbClr val="000000">
                  <a:alpha val="40000"/>
                </a:srgbClr>
              </a:outerShdw>
            </a:effectLst>
          </p:spPr>
          <p:txBody>
            <a:bodyPr wrap="square" lIns="45719" tIns="45719" rIns="45719" bIns="45719" numCol="1" anchor="ctr">
              <a:noAutofit/>
            </a:bodyPr>
            <a:lstStyle/>
            <a:p>
              <a:pPr algn="ctr" defTabSz="457200">
                <a:defRPr sz="1200" b="1">
                  <a:solidFill>
                    <a:srgbClr val="002060"/>
                  </a:solidFill>
                  <a:latin typeface="+mn-lt"/>
                  <a:ea typeface="+mn-ea"/>
                  <a:cs typeface="+mn-cs"/>
                  <a:sym typeface="Helvetica"/>
                </a:defRPr>
              </a:pPr>
              <a:endParaRPr/>
            </a:p>
          </p:txBody>
        </p:sp>
        <p:sp>
          <p:nvSpPr>
            <p:cNvPr id="990" name="TextBox 35"/>
            <p:cNvSpPr txBox="1"/>
            <p:nvPr/>
          </p:nvSpPr>
          <p:spPr>
            <a:xfrm>
              <a:off x="317870" y="997769"/>
              <a:ext cx="978409" cy="20258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59" tIns="22859" rIns="22859" bIns="22859" numCol="1" anchor="t">
              <a:spAutoFit/>
            </a:bodyPr>
            <a:lstStyle>
              <a:lvl1pPr algn="ctr" defTabSz="457200">
                <a:defRPr sz="1200" b="1">
                  <a:solidFill>
                    <a:srgbClr val="002060"/>
                  </a:solidFill>
                  <a:latin typeface="Calibri"/>
                  <a:ea typeface="Calibri"/>
                  <a:cs typeface="Calibri"/>
                  <a:sym typeface="Calibri"/>
                </a:defRPr>
              </a:lvl1pPr>
            </a:lstStyle>
            <a:p>
              <a:r>
                <a:t>RNA Alberta</a:t>
              </a:r>
            </a:p>
          </p:txBody>
        </p:sp>
      </p:grpSp>
      <p:sp>
        <p:nvSpPr>
          <p:cNvPr id="992" name="Left-Right Arrow 101"/>
          <p:cNvSpPr/>
          <p:nvPr/>
        </p:nvSpPr>
        <p:spPr>
          <a:xfrm>
            <a:off x="3474015" y="1826774"/>
            <a:ext cx="762001" cy="195215"/>
          </a:xfrm>
          <a:prstGeom prst="leftRightArrow">
            <a:avLst>
              <a:gd name="adj1" fmla="val 50000"/>
              <a:gd name="adj2" fmla="val 50000"/>
            </a:avLst>
          </a:prstGeom>
          <a:solidFill>
            <a:srgbClr val="C00000"/>
          </a:solidFill>
          <a:ln w="12700">
            <a:miter lim="400000"/>
          </a:ln>
        </p:spPr>
        <p:txBody>
          <a:bodyPr lIns="45719" tIns="45719" rIns="45719" bIns="45719" anchor="ctr"/>
          <a:lstStyle/>
          <a:p>
            <a:pPr defTabSz="457200">
              <a:defRPr>
                <a:latin typeface="Calibri"/>
                <a:ea typeface="Calibri"/>
                <a:cs typeface="Calibri"/>
                <a:sym typeface="Calibri"/>
              </a:defRPr>
            </a:pPr>
            <a:endParaRPr/>
          </a:p>
        </p:txBody>
      </p:sp>
      <p:sp>
        <p:nvSpPr>
          <p:cNvPr id="993" name="Left Arrow 103"/>
          <p:cNvSpPr/>
          <p:nvPr/>
        </p:nvSpPr>
        <p:spPr>
          <a:xfrm>
            <a:off x="7772400" y="3126976"/>
            <a:ext cx="629920" cy="200580"/>
          </a:xfrm>
          <a:prstGeom prst="leftArrow">
            <a:avLst>
              <a:gd name="adj1" fmla="val 50000"/>
              <a:gd name="adj2" fmla="val 50000"/>
            </a:avLst>
          </a:prstGeom>
          <a:solidFill>
            <a:srgbClr val="FFFFFF"/>
          </a:solidFill>
          <a:ln w="12700">
            <a:solidFill>
              <a:srgbClr val="C00000"/>
            </a:solidFill>
            <a:miter/>
          </a:ln>
        </p:spPr>
        <p:txBody>
          <a:bodyPr lIns="45719" tIns="45719" rIns="45719" bIns="45719" anchor="ctr"/>
          <a:lstStyle/>
          <a:p>
            <a:pPr defTabSz="457200">
              <a:defRPr>
                <a:latin typeface="Calibri"/>
                <a:ea typeface="Calibri"/>
                <a:cs typeface="Calibri"/>
                <a:sym typeface="Calibri"/>
              </a:defRPr>
            </a:pPr>
            <a:endParaRPr/>
          </a:p>
        </p:txBody>
      </p:sp>
      <p:sp>
        <p:nvSpPr>
          <p:cNvPr id="994" name="Down Arrow 104"/>
          <p:cNvSpPr/>
          <p:nvPr/>
        </p:nvSpPr>
        <p:spPr>
          <a:xfrm>
            <a:off x="5644829" y="2358699"/>
            <a:ext cx="279067" cy="340218"/>
          </a:xfrm>
          <a:custGeom>
            <a:avLst/>
            <a:gdLst/>
            <a:ahLst/>
            <a:cxnLst>
              <a:cxn ang="0">
                <a:pos x="wd2" y="hd2"/>
              </a:cxn>
              <a:cxn ang="5400000">
                <a:pos x="wd2" y="hd2"/>
              </a:cxn>
              <a:cxn ang="10800000">
                <a:pos x="wd2" y="hd2"/>
              </a:cxn>
              <a:cxn ang="16200000">
                <a:pos x="wd2" y="hd2"/>
              </a:cxn>
            </a:cxnLst>
            <a:rect l="0" t="0" r="r" b="b"/>
            <a:pathLst>
              <a:path w="21600" h="21600" extrusionOk="0">
                <a:moveTo>
                  <a:pt x="0" y="13386"/>
                </a:moveTo>
                <a:lnTo>
                  <a:pt x="5400" y="13386"/>
                </a:lnTo>
                <a:lnTo>
                  <a:pt x="5400" y="0"/>
                </a:lnTo>
                <a:lnTo>
                  <a:pt x="16200" y="0"/>
                </a:lnTo>
                <a:lnTo>
                  <a:pt x="16200" y="13386"/>
                </a:lnTo>
                <a:lnTo>
                  <a:pt x="21600" y="13386"/>
                </a:lnTo>
                <a:lnTo>
                  <a:pt x="10800" y="21600"/>
                </a:lnTo>
                <a:close/>
              </a:path>
            </a:pathLst>
          </a:custGeom>
          <a:solidFill>
            <a:srgbClr val="FFFFFF"/>
          </a:solidFill>
          <a:ln w="12700">
            <a:solidFill>
              <a:srgbClr val="C00000"/>
            </a:solidFill>
            <a:miter/>
          </a:ln>
        </p:spPr>
        <p:txBody>
          <a:bodyPr lIns="45719" tIns="45719" rIns="45719" bIns="45719" anchor="ctr"/>
          <a:lstStyle/>
          <a:p>
            <a:pPr defTabSz="457200">
              <a:defRPr>
                <a:latin typeface="Calibri"/>
                <a:ea typeface="Calibri"/>
                <a:cs typeface="Calibri"/>
                <a:sym typeface="Calibri"/>
              </a:defRPr>
            </a:pPr>
            <a:endParaRPr/>
          </a:p>
        </p:txBody>
      </p:sp>
      <p:sp>
        <p:nvSpPr>
          <p:cNvPr id="995" name="Down Arrow 105"/>
          <p:cNvSpPr/>
          <p:nvPr/>
        </p:nvSpPr>
        <p:spPr>
          <a:xfrm>
            <a:off x="5644829" y="3887778"/>
            <a:ext cx="279067" cy="340218"/>
          </a:xfrm>
          <a:custGeom>
            <a:avLst/>
            <a:gdLst/>
            <a:ahLst/>
            <a:cxnLst>
              <a:cxn ang="0">
                <a:pos x="wd2" y="hd2"/>
              </a:cxn>
              <a:cxn ang="5400000">
                <a:pos x="wd2" y="hd2"/>
              </a:cxn>
              <a:cxn ang="10800000">
                <a:pos x="wd2" y="hd2"/>
              </a:cxn>
              <a:cxn ang="16200000">
                <a:pos x="wd2" y="hd2"/>
              </a:cxn>
            </a:cxnLst>
            <a:rect l="0" t="0" r="r" b="b"/>
            <a:pathLst>
              <a:path w="21600" h="21600" extrusionOk="0">
                <a:moveTo>
                  <a:pt x="0" y="13386"/>
                </a:moveTo>
                <a:lnTo>
                  <a:pt x="5400" y="13386"/>
                </a:lnTo>
                <a:lnTo>
                  <a:pt x="5400" y="0"/>
                </a:lnTo>
                <a:lnTo>
                  <a:pt x="16200" y="0"/>
                </a:lnTo>
                <a:lnTo>
                  <a:pt x="16200" y="13386"/>
                </a:lnTo>
                <a:lnTo>
                  <a:pt x="21600" y="13386"/>
                </a:lnTo>
                <a:lnTo>
                  <a:pt x="10800" y="21600"/>
                </a:lnTo>
                <a:close/>
              </a:path>
            </a:pathLst>
          </a:custGeom>
          <a:solidFill>
            <a:srgbClr val="FFFFFF"/>
          </a:solidFill>
          <a:ln w="12700">
            <a:solidFill>
              <a:srgbClr val="C00000"/>
            </a:solidFill>
            <a:miter/>
          </a:ln>
        </p:spPr>
        <p:txBody>
          <a:bodyPr lIns="45719" tIns="45719" rIns="45719" bIns="45719" anchor="ctr"/>
          <a:lstStyle/>
          <a:p>
            <a:pPr defTabSz="457200">
              <a:defRPr>
                <a:latin typeface="Calibri"/>
                <a:ea typeface="Calibri"/>
                <a:cs typeface="Calibri"/>
                <a:sym typeface="Calibri"/>
              </a:defRPr>
            </a:pPr>
            <a:endParaRPr/>
          </a:p>
        </p:txBody>
      </p:sp>
      <p:sp>
        <p:nvSpPr>
          <p:cNvPr id="996" name="Down Arrow 106"/>
          <p:cNvSpPr/>
          <p:nvPr/>
        </p:nvSpPr>
        <p:spPr>
          <a:xfrm rot="10800000" flipH="1">
            <a:off x="5644829" y="5538778"/>
            <a:ext cx="279067" cy="340218"/>
          </a:xfrm>
          <a:custGeom>
            <a:avLst/>
            <a:gdLst/>
            <a:ahLst/>
            <a:cxnLst>
              <a:cxn ang="0">
                <a:pos x="wd2" y="hd2"/>
              </a:cxn>
              <a:cxn ang="5400000">
                <a:pos x="wd2" y="hd2"/>
              </a:cxn>
              <a:cxn ang="10800000">
                <a:pos x="wd2" y="hd2"/>
              </a:cxn>
              <a:cxn ang="16200000">
                <a:pos x="wd2" y="hd2"/>
              </a:cxn>
            </a:cxnLst>
            <a:rect l="0" t="0" r="r" b="b"/>
            <a:pathLst>
              <a:path w="21600" h="21600" extrusionOk="0">
                <a:moveTo>
                  <a:pt x="0" y="13386"/>
                </a:moveTo>
                <a:lnTo>
                  <a:pt x="5400" y="13386"/>
                </a:lnTo>
                <a:lnTo>
                  <a:pt x="5400" y="0"/>
                </a:lnTo>
                <a:lnTo>
                  <a:pt x="16200" y="0"/>
                </a:lnTo>
                <a:lnTo>
                  <a:pt x="16200" y="13386"/>
                </a:lnTo>
                <a:lnTo>
                  <a:pt x="21600" y="13386"/>
                </a:lnTo>
                <a:lnTo>
                  <a:pt x="10800" y="21600"/>
                </a:lnTo>
                <a:close/>
              </a:path>
            </a:pathLst>
          </a:custGeom>
          <a:solidFill>
            <a:srgbClr val="FFFFFF"/>
          </a:solidFill>
          <a:ln w="12700">
            <a:solidFill>
              <a:srgbClr val="C00000"/>
            </a:solidFill>
            <a:miter/>
          </a:ln>
        </p:spPr>
        <p:txBody>
          <a:bodyPr lIns="45719" tIns="45719" rIns="45719" bIns="45719" anchor="ctr"/>
          <a:lstStyle/>
          <a:p>
            <a:pPr defTabSz="457200">
              <a:defRPr>
                <a:latin typeface="Calibri"/>
                <a:ea typeface="Calibri"/>
                <a:cs typeface="Calibri"/>
                <a:sym typeface="Calibri"/>
              </a:defRPr>
            </a:pPr>
            <a:endParaRPr/>
          </a:p>
        </p:txBody>
      </p:sp>
      <p:pic>
        <p:nvPicPr>
          <p:cNvPr id="997" name="Picture 1" descr="Picture 1"/>
          <p:cNvPicPr>
            <a:picLocks noChangeAspect="1"/>
          </p:cNvPicPr>
          <p:nvPr/>
        </p:nvPicPr>
        <p:blipFill>
          <a:blip r:embed="rId3"/>
          <a:stretch>
            <a:fillRect/>
          </a:stretch>
        </p:blipFill>
        <p:spPr>
          <a:xfrm>
            <a:off x="9353295" y="6032643"/>
            <a:ext cx="2595444" cy="720957"/>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14:dur="1200">
        <p:fade/>
      </p:transition>
    </mc:Choice>
    <mc:Fallback xmlns:a14="http://schemas.microsoft.com/office/drawing/2010/main" xmlns:m="http://schemas.openxmlformats.org/officeDocument/2006/math"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01" name="Graphic 5" descr="Graphic 5"/>
          <p:cNvPicPr>
            <a:picLocks noChangeAspect="1"/>
          </p:cNvPicPr>
          <p:nvPr/>
        </p:nvPicPr>
        <p:blipFill>
          <a:blip r:embed="rId2"/>
          <a:stretch>
            <a:fillRect/>
          </a:stretch>
        </p:blipFill>
        <p:spPr>
          <a:xfrm>
            <a:off x="6614745" y="2312430"/>
            <a:ext cx="1270702" cy="1270702"/>
          </a:xfrm>
          <a:prstGeom prst="rect">
            <a:avLst/>
          </a:prstGeom>
          <a:ln w="12700">
            <a:miter lim="400000"/>
          </a:ln>
        </p:spPr>
      </p:pic>
      <p:pic>
        <p:nvPicPr>
          <p:cNvPr id="1002" name="Graphic 6" descr="Graphic 6"/>
          <p:cNvPicPr>
            <a:picLocks noChangeAspect="1"/>
          </p:cNvPicPr>
          <p:nvPr/>
        </p:nvPicPr>
        <p:blipFill>
          <a:blip r:embed="rId3"/>
          <a:stretch>
            <a:fillRect/>
          </a:stretch>
        </p:blipFill>
        <p:spPr>
          <a:xfrm>
            <a:off x="6699343" y="1512372"/>
            <a:ext cx="1101505" cy="1101505"/>
          </a:xfrm>
          <a:prstGeom prst="rect">
            <a:avLst/>
          </a:prstGeom>
          <a:ln w="12700">
            <a:miter lim="400000"/>
          </a:ln>
        </p:spPr>
      </p:pic>
      <p:sp>
        <p:nvSpPr>
          <p:cNvPr id="1003" name="TextBox 7"/>
          <p:cNvSpPr txBox="1"/>
          <p:nvPr/>
        </p:nvSpPr>
        <p:spPr>
          <a:xfrm>
            <a:off x="8162532" y="1879593"/>
            <a:ext cx="3028957" cy="81765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defRPr sz="2500" b="1">
                <a:solidFill>
                  <a:srgbClr val="515687"/>
                </a:solidFill>
                <a:latin typeface="Arial"/>
                <a:ea typeface="Arial"/>
                <a:cs typeface="Arial"/>
                <a:sym typeface="Arial"/>
              </a:defRPr>
            </a:pPr>
            <a:r>
              <a:t>General enquiries: </a:t>
            </a:r>
          </a:p>
          <a:p>
            <a:pPr>
              <a:defRPr sz="2500" b="1">
                <a:solidFill>
                  <a:srgbClr val="515687"/>
                </a:solidFill>
                <a:latin typeface="Arial"/>
                <a:ea typeface="Arial"/>
                <a:cs typeface="Arial"/>
                <a:sym typeface="Arial"/>
              </a:defRPr>
            </a:pPr>
            <a:r>
              <a:rPr u="sng">
                <a:solidFill>
                  <a:srgbClr val="0563C1"/>
                </a:solidFill>
                <a:uFill>
                  <a:solidFill>
                    <a:srgbClr val="0563C1"/>
                  </a:solidFill>
                </a:uFill>
                <a:hlinkClick r:id="rId4"/>
              </a:rPr>
              <a:t>D2R@mcgill.ca</a:t>
            </a:r>
          </a:p>
        </p:txBody>
      </p:sp>
      <p:pic>
        <p:nvPicPr>
          <p:cNvPr id="1004" name="Picture 2" descr="Picture 2"/>
          <p:cNvPicPr>
            <a:picLocks noChangeAspect="1"/>
          </p:cNvPicPr>
          <p:nvPr/>
        </p:nvPicPr>
        <p:blipFill>
          <a:blip r:embed="rId5"/>
          <a:stretch>
            <a:fillRect/>
          </a:stretch>
        </p:blipFill>
        <p:spPr>
          <a:xfrm>
            <a:off x="7211228" y="3905760"/>
            <a:ext cx="2201699" cy="2201699"/>
          </a:xfrm>
          <a:prstGeom prst="rect">
            <a:avLst/>
          </a:prstGeom>
          <a:ln w="12700">
            <a:miter lim="400000"/>
          </a:ln>
        </p:spPr>
      </p:pic>
      <p:sp>
        <p:nvSpPr>
          <p:cNvPr id="1005" name="TextBox 8"/>
          <p:cNvSpPr txBox="1"/>
          <p:nvPr/>
        </p:nvSpPr>
        <p:spPr>
          <a:xfrm>
            <a:off x="6797599" y="3348766"/>
            <a:ext cx="3028957" cy="6173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lgn="ctr">
              <a:defRPr b="1">
                <a:solidFill>
                  <a:srgbClr val="515687"/>
                </a:solidFill>
                <a:latin typeface="Arial"/>
                <a:ea typeface="Arial"/>
                <a:cs typeface="Arial"/>
                <a:sym typeface="Arial"/>
              </a:defRPr>
            </a:pPr>
            <a:r>
              <a:t>Subscribe to </a:t>
            </a:r>
          </a:p>
          <a:p>
            <a:pPr algn="ctr">
              <a:defRPr b="1">
                <a:solidFill>
                  <a:srgbClr val="515687"/>
                </a:solidFill>
                <a:latin typeface="Arial"/>
                <a:ea typeface="Arial"/>
                <a:cs typeface="Arial"/>
                <a:sym typeface="Arial"/>
              </a:defRPr>
            </a:pPr>
            <a:r>
              <a:t>D2R’s mailing list</a:t>
            </a:r>
          </a:p>
        </p:txBody>
      </p:sp>
      <p:sp>
        <p:nvSpPr>
          <p:cNvPr id="1006" name="TextBox 1"/>
          <p:cNvSpPr txBox="1"/>
          <p:nvPr/>
        </p:nvSpPr>
        <p:spPr>
          <a:xfrm>
            <a:off x="8206723" y="2704677"/>
            <a:ext cx="5344023" cy="4862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2800" b="1" u="sng">
                <a:solidFill>
                  <a:srgbClr val="0563C1"/>
                </a:solidFill>
                <a:uFill>
                  <a:solidFill>
                    <a:srgbClr val="0563C1"/>
                  </a:solidFill>
                </a:uFill>
                <a:latin typeface="Arial"/>
                <a:ea typeface="Arial"/>
                <a:cs typeface="Arial"/>
                <a:sym typeface="Arial"/>
                <a:hlinkClick r:id="rId6"/>
              </a:defRPr>
            </a:lvl1pPr>
          </a:lstStyle>
          <a:p>
            <a:pPr>
              <a:defRPr u="none">
                <a:solidFill>
                  <a:srgbClr val="000000"/>
                </a:solidFill>
                <a:uFillTx/>
              </a:defRPr>
            </a:pPr>
            <a:r>
              <a:rPr u="sng">
                <a:solidFill>
                  <a:srgbClr val="0563C1"/>
                </a:solidFill>
                <a:uFill>
                  <a:solidFill>
                    <a:srgbClr val="0563C1"/>
                  </a:solidFill>
                </a:uFill>
                <a:hlinkClick r:id="rId6"/>
              </a:rPr>
              <a:t>mcgill.ca/D2R </a:t>
            </a:r>
          </a:p>
        </p:txBody>
      </p:sp>
      <p:pic>
        <p:nvPicPr>
          <p:cNvPr id="1007" name="pasted-movie.png" descr="pasted-movie.png"/>
          <p:cNvPicPr>
            <a:picLocks noChangeAspect="1"/>
          </p:cNvPicPr>
          <p:nvPr/>
        </p:nvPicPr>
        <p:blipFill>
          <a:blip r:embed="rId7"/>
          <a:stretch>
            <a:fillRect/>
          </a:stretch>
        </p:blipFill>
        <p:spPr>
          <a:xfrm>
            <a:off x="6794427" y="771372"/>
            <a:ext cx="3035301" cy="736601"/>
          </a:xfrm>
          <a:prstGeom prst="rect">
            <a:avLst/>
          </a:prstGeom>
          <a:ln w="12700">
            <a:miter lim="400000"/>
          </a:ln>
        </p:spPr>
      </p:pic>
      <p:sp>
        <p:nvSpPr>
          <p:cNvPr id="1008" name="Rectangle"/>
          <p:cNvSpPr/>
          <p:nvPr/>
        </p:nvSpPr>
        <p:spPr>
          <a:xfrm>
            <a:off x="882345" y="5655659"/>
            <a:ext cx="3009907" cy="973957"/>
          </a:xfrm>
          <a:prstGeom prst="rect">
            <a:avLst/>
          </a:prstGeom>
          <a:solidFill>
            <a:srgbClr val="FFFFFF"/>
          </a:solidFill>
          <a:ln w="12700">
            <a:miter lim="400000"/>
          </a:ln>
        </p:spPr>
        <p:txBody>
          <a:bodyPr lIns="45719" rIns="45719" anchor="ctr"/>
          <a:lstStyle/>
          <a:p>
            <a:pPr>
              <a:defRPr>
                <a:solidFill>
                  <a:srgbClr val="FFFFFF"/>
                </a:solidFill>
              </a:defRPr>
            </a:pPr>
            <a:endParaRPr/>
          </a:p>
        </p:txBody>
      </p:sp>
      <p:sp>
        <p:nvSpPr>
          <p:cNvPr id="1009" name="Rectangle"/>
          <p:cNvSpPr/>
          <p:nvPr/>
        </p:nvSpPr>
        <p:spPr>
          <a:xfrm>
            <a:off x="334368" y="1049590"/>
            <a:ext cx="3009907" cy="973958"/>
          </a:xfrm>
          <a:prstGeom prst="rect">
            <a:avLst/>
          </a:prstGeom>
          <a:solidFill>
            <a:srgbClr val="FFFFFF"/>
          </a:solidFill>
          <a:ln w="12700">
            <a:miter lim="400000"/>
          </a:ln>
        </p:spPr>
        <p:txBody>
          <a:bodyPr lIns="45719" rIns="45719" anchor="ctr"/>
          <a:lstStyle/>
          <a:p>
            <a:pPr>
              <a:defRPr>
                <a:solidFill>
                  <a:srgbClr val="FFFFFF"/>
                </a:solidFill>
              </a:defRPr>
            </a:pPr>
            <a:endParaRPr/>
          </a:p>
        </p:txBody>
      </p:sp>
      <p:grpSp>
        <p:nvGrpSpPr>
          <p:cNvPr id="1013" name="Group"/>
          <p:cNvGrpSpPr/>
          <p:nvPr/>
        </p:nvGrpSpPr>
        <p:grpSpPr>
          <a:xfrm>
            <a:off x="1238839" y="659258"/>
            <a:ext cx="4560156" cy="571501"/>
            <a:chOff x="0" y="0"/>
            <a:chExt cx="4560155" cy="571500"/>
          </a:xfrm>
        </p:grpSpPr>
        <p:sp>
          <p:nvSpPr>
            <p:cNvPr id="1010" name="Centre for RNA Sciences"/>
            <p:cNvSpPr txBox="1"/>
            <p:nvPr/>
          </p:nvSpPr>
          <p:spPr>
            <a:xfrm>
              <a:off x="1914849" y="100330"/>
              <a:ext cx="2645307" cy="3708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tIns="45719" rIns="45719" bIns="45719" numCol="1" anchor="t">
              <a:spAutoFit/>
            </a:bodyPr>
            <a:lstStyle>
              <a:lvl1pPr algn="ctr">
                <a:defRPr>
                  <a:latin typeface="McGill Sans Medium"/>
                  <a:ea typeface="McGill Sans Medium"/>
                  <a:cs typeface="McGill Sans Medium"/>
                  <a:sym typeface="McGill Sans Medium"/>
                </a:defRPr>
              </a:lvl1pPr>
            </a:lstStyle>
            <a:p>
              <a:r>
                <a:t>Centre for RNA Sciences</a:t>
              </a:r>
            </a:p>
          </p:txBody>
        </p:sp>
        <p:pic>
          <p:nvPicPr>
            <p:cNvPr id="1011" name="pasted-movie.png" descr="pasted-movie.png"/>
            <p:cNvPicPr>
              <a:picLocks noChangeAspect="1"/>
            </p:cNvPicPr>
            <p:nvPr/>
          </p:nvPicPr>
          <p:blipFill>
            <a:blip r:embed="rId8"/>
            <a:stretch>
              <a:fillRect/>
            </a:stretch>
          </p:blipFill>
          <p:spPr>
            <a:xfrm>
              <a:off x="0" y="0"/>
              <a:ext cx="1917700" cy="571500"/>
            </a:xfrm>
            <a:prstGeom prst="rect">
              <a:avLst/>
            </a:prstGeom>
            <a:ln w="12700" cap="flat">
              <a:noFill/>
              <a:miter lim="400000"/>
            </a:ln>
            <a:effectLst/>
          </p:spPr>
        </p:pic>
        <p:sp>
          <p:nvSpPr>
            <p:cNvPr id="1012" name="Line"/>
            <p:cNvSpPr/>
            <p:nvPr/>
          </p:nvSpPr>
          <p:spPr>
            <a:xfrm flipV="1">
              <a:off x="1793715" y="100329"/>
              <a:ext cx="1" cy="370842"/>
            </a:xfrm>
            <a:prstGeom prst="line">
              <a:avLst/>
            </a:prstGeom>
            <a:noFill/>
            <a:ln w="12700" cap="flat">
              <a:solidFill>
                <a:srgbClr val="000000"/>
              </a:solidFill>
              <a:prstDash val="solid"/>
              <a:miter lim="800000"/>
            </a:ln>
            <a:effectLst/>
          </p:spPr>
          <p:txBody>
            <a:bodyPr wrap="square" lIns="45719" tIns="45719" rIns="45719" bIns="45719" numCol="1" anchor="t">
              <a:noAutofit/>
            </a:bodyPr>
            <a:lstStyle/>
            <a:p>
              <a:endParaRPr/>
            </a:p>
          </p:txBody>
        </p:sp>
      </p:grpSp>
      <p:sp>
        <p:nvSpPr>
          <p:cNvPr id="1014" name="mcgill.ca/RNA/"/>
          <p:cNvSpPr txBox="1"/>
          <p:nvPr/>
        </p:nvSpPr>
        <p:spPr>
          <a:xfrm>
            <a:off x="2251763" y="1425977"/>
            <a:ext cx="1602990" cy="3708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lgn="ctr">
              <a:defRPr>
                <a:latin typeface="McGill Sans Medium"/>
                <a:ea typeface="McGill Sans Medium"/>
                <a:cs typeface="McGill Sans Medium"/>
                <a:sym typeface="McGill Sans Medium"/>
              </a:defRPr>
            </a:lvl1pPr>
          </a:lstStyle>
          <a:p>
            <a:r>
              <a:t>mcgill.ca/RNA/</a:t>
            </a:r>
          </a:p>
        </p:txBody>
      </p:sp>
      <p:grpSp>
        <p:nvGrpSpPr>
          <p:cNvPr id="1018" name="Group"/>
          <p:cNvGrpSpPr/>
          <p:nvPr/>
        </p:nvGrpSpPr>
        <p:grpSpPr>
          <a:xfrm>
            <a:off x="1776157" y="4322019"/>
            <a:ext cx="3834735" cy="2013218"/>
            <a:chOff x="-233772" y="0"/>
            <a:chExt cx="3834733" cy="2013216"/>
          </a:xfrm>
        </p:grpSpPr>
        <p:pic>
          <p:nvPicPr>
            <p:cNvPr id="1015" name="Picture 4" descr="Picture 4"/>
            <p:cNvPicPr>
              <a:picLocks noChangeAspect="1"/>
            </p:cNvPicPr>
            <p:nvPr/>
          </p:nvPicPr>
          <p:blipFill>
            <a:blip r:embed="rId9"/>
            <a:stretch>
              <a:fillRect/>
            </a:stretch>
          </p:blipFill>
          <p:spPr>
            <a:xfrm>
              <a:off x="-233773" y="0"/>
              <a:ext cx="3807303" cy="1057967"/>
            </a:xfrm>
            <a:prstGeom prst="rect">
              <a:avLst/>
            </a:prstGeom>
            <a:ln w="12700" cap="flat">
              <a:noFill/>
              <a:miter lim="400000"/>
            </a:ln>
            <a:effectLst/>
          </p:spPr>
        </p:pic>
        <p:sp>
          <p:nvSpPr>
            <p:cNvPr id="1016" name="Join"/>
            <p:cNvSpPr txBox="1"/>
            <p:nvPr/>
          </p:nvSpPr>
          <p:spPr>
            <a:xfrm>
              <a:off x="625908" y="1043866"/>
              <a:ext cx="939561" cy="57404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tIns="45719" rIns="45719" bIns="45719" numCol="1" anchor="t">
              <a:spAutoFit/>
            </a:bodyPr>
            <a:lstStyle>
              <a:lvl1pPr algn="ctr" defTabSz="457200">
                <a:defRPr sz="3200" b="1">
                  <a:solidFill>
                    <a:srgbClr val="FF2600"/>
                  </a:solidFill>
                  <a:latin typeface="+mn-lt"/>
                  <a:ea typeface="+mn-ea"/>
                  <a:cs typeface="+mn-cs"/>
                  <a:sym typeface="Helvetica"/>
                </a:defRPr>
              </a:lvl1pPr>
            </a:lstStyle>
            <a:p>
              <a:r>
                <a:t>Join</a:t>
              </a:r>
            </a:p>
          </p:txBody>
        </p:sp>
        <p:pic>
          <p:nvPicPr>
            <p:cNvPr id="1017" name="Image" descr="Image"/>
            <p:cNvPicPr>
              <a:picLocks noChangeAspect="1"/>
            </p:cNvPicPr>
            <p:nvPr/>
          </p:nvPicPr>
          <p:blipFill>
            <a:blip r:embed="rId10"/>
            <a:stretch>
              <a:fillRect/>
            </a:stretch>
          </p:blipFill>
          <p:spPr>
            <a:xfrm>
              <a:off x="2360019" y="772279"/>
              <a:ext cx="1240943" cy="1240938"/>
            </a:xfrm>
            <a:prstGeom prst="rect">
              <a:avLst/>
            </a:prstGeom>
            <a:ln w="12700" cap="flat">
              <a:noFill/>
              <a:miter lim="400000"/>
            </a:ln>
            <a:effectLst/>
          </p:spPr>
        </p:pic>
      </p:grpSp>
      <p:grpSp>
        <p:nvGrpSpPr>
          <p:cNvPr id="1023" name="Group"/>
          <p:cNvGrpSpPr/>
          <p:nvPr/>
        </p:nvGrpSpPr>
        <p:grpSpPr>
          <a:xfrm>
            <a:off x="1867039" y="2615258"/>
            <a:ext cx="4429672" cy="1655902"/>
            <a:chOff x="0" y="0"/>
            <a:chExt cx="4429671" cy="1655900"/>
          </a:xfrm>
        </p:grpSpPr>
        <p:grpSp>
          <p:nvGrpSpPr>
            <p:cNvPr id="1021" name="Group"/>
            <p:cNvGrpSpPr/>
            <p:nvPr/>
          </p:nvGrpSpPr>
          <p:grpSpPr>
            <a:xfrm>
              <a:off x="0" y="0"/>
              <a:ext cx="3826208" cy="1481374"/>
              <a:chOff x="0" y="0"/>
              <a:chExt cx="3826207" cy="1481373"/>
            </a:xfrm>
          </p:grpSpPr>
          <p:pic>
            <p:nvPicPr>
              <p:cNvPr id="1019" name="Image 13" descr="Image 13"/>
              <p:cNvPicPr>
                <a:picLocks noChangeAspect="1"/>
              </p:cNvPicPr>
              <p:nvPr/>
            </p:nvPicPr>
            <p:blipFill>
              <a:blip r:embed="rId11"/>
              <a:stretch>
                <a:fillRect/>
              </a:stretch>
            </p:blipFill>
            <p:spPr>
              <a:xfrm>
                <a:off x="0" y="0"/>
                <a:ext cx="2201698" cy="1481374"/>
              </a:xfrm>
              <a:prstGeom prst="rect">
                <a:avLst/>
              </a:prstGeom>
              <a:ln w="12700" cap="flat">
                <a:noFill/>
                <a:miter lim="400000"/>
              </a:ln>
              <a:effectLst/>
            </p:spPr>
          </p:pic>
          <p:pic>
            <p:nvPicPr>
              <p:cNvPr id="1020" name="Image 11" descr="Image 11"/>
              <p:cNvPicPr>
                <a:picLocks noChangeAspect="1"/>
              </p:cNvPicPr>
              <p:nvPr/>
            </p:nvPicPr>
            <p:blipFill>
              <a:blip r:embed="rId12"/>
              <a:stretch>
                <a:fillRect/>
              </a:stretch>
            </p:blipFill>
            <p:spPr>
              <a:xfrm>
                <a:off x="2389244" y="22205"/>
                <a:ext cx="1436964" cy="1436964"/>
              </a:xfrm>
              <a:prstGeom prst="rect">
                <a:avLst/>
              </a:prstGeom>
              <a:ln w="12700" cap="flat">
                <a:noFill/>
                <a:miter lim="400000"/>
              </a:ln>
              <a:effectLst/>
            </p:spPr>
          </p:pic>
        </p:grpSp>
        <p:sp>
          <p:nvSpPr>
            <p:cNvPr id="1022" name="TextBox 8"/>
            <p:cNvSpPr txBox="1"/>
            <p:nvPr/>
          </p:nvSpPr>
          <p:spPr>
            <a:xfrm>
              <a:off x="1807579" y="1183971"/>
              <a:ext cx="2622093" cy="47193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t">
              <a:spAutoFit/>
            </a:bodyPr>
            <a:lstStyle>
              <a:lvl1pPr algn="ctr">
                <a:lnSpc>
                  <a:spcPts val="4300"/>
                </a:lnSpc>
                <a:defRPr sz="1200" b="1" u="sng">
                  <a:solidFill>
                    <a:srgbClr val="1B98B1"/>
                  </a:solidFill>
                  <a:uFill>
                    <a:solidFill>
                      <a:srgbClr val="1B98B1"/>
                    </a:solidFill>
                  </a:uFill>
                  <a:latin typeface="Canva Sans"/>
                  <a:ea typeface="Canva Sans"/>
                  <a:cs typeface="Canva Sans"/>
                  <a:sym typeface="Canva Sans"/>
                  <a:hlinkClick r:id="rId13"/>
                </a:defRPr>
              </a:lvl1pPr>
            </a:lstStyle>
            <a:p>
              <a:pPr>
                <a:defRPr>
                  <a:solidFill>
                    <a:srgbClr val="002060"/>
                  </a:solidFill>
                  <a:uFillTx/>
                </a:defRPr>
              </a:pPr>
              <a:r>
                <a:rPr>
                  <a:solidFill>
                    <a:srgbClr val="1B98B1"/>
                  </a:solidFill>
                  <a:uFill>
                    <a:solidFill>
                      <a:srgbClr val="1B98B1"/>
                    </a:solidFill>
                  </a:uFill>
                  <a:hlinkClick r:id="rId13"/>
                </a:rPr>
                <a:t>https://arenapole.ca/</a:t>
              </a:r>
            </a:p>
          </p:txBody>
        </p:sp>
      </p:grpSp>
      <p:pic>
        <p:nvPicPr>
          <p:cNvPr id="1024" name="pasted-movie.png" descr="pasted-movie.png"/>
          <p:cNvPicPr>
            <a:picLocks noChangeAspect="1"/>
          </p:cNvPicPr>
          <p:nvPr/>
        </p:nvPicPr>
        <p:blipFill>
          <a:blip r:embed="rId14"/>
          <a:stretch>
            <a:fillRect/>
          </a:stretch>
        </p:blipFill>
        <p:spPr>
          <a:xfrm>
            <a:off x="4191149" y="1081709"/>
            <a:ext cx="1603138" cy="1598081"/>
          </a:xfrm>
          <a:prstGeom prst="rect">
            <a:avLst/>
          </a:prstGeom>
          <a:ln w="12700">
            <a:miter lim="400000"/>
          </a:ln>
        </p:spPr>
      </p:pic>
      <p:sp>
        <p:nvSpPr>
          <p:cNvPr id="1025" name="thomas.duchaine@mcgill.ca"/>
          <p:cNvSpPr txBox="1"/>
          <p:nvPr/>
        </p:nvSpPr>
        <p:spPr>
          <a:xfrm>
            <a:off x="1316537" y="1992035"/>
            <a:ext cx="2966441" cy="3708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u="sng">
                <a:solidFill>
                  <a:srgbClr val="467886"/>
                </a:solidFill>
                <a:uFill>
                  <a:solidFill>
                    <a:srgbClr val="467886"/>
                  </a:solidFill>
                </a:uFill>
                <a:hlinkClick r:id="rId15"/>
              </a:defRPr>
            </a:lvl1pPr>
          </a:lstStyle>
          <a:p>
            <a:pPr>
              <a:defRPr u="none">
                <a:solidFill>
                  <a:srgbClr val="000000"/>
                </a:solidFill>
                <a:uFillTx/>
              </a:defRPr>
            </a:pPr>
            <a:r>
              <a:rPr u="sng">
                <a:solidFill>
                  <a:srgbClr val="467886"/>
                </a:solidFill>
                <a:uFill>
                  <a:solidFill>
                    <a:srgbClr val="467886"/>
                  </a:solidFill>
                </a:uFill>
                <a:hlinkClick r:id="rId15"/>
              </a:rPr>
              <a:t>thomas.duchaine@mcgill.ca</a:t>
            </a:r>
          </a:p>
        </p:txBody>
      </p:sp>
      <p:sp>
        <p:nvSpPr>
          <p:cNvPr id="1026" name="To learn more:"/>
          <p:cNvSpPr txBox="1"/>
          <p:nvPr/>
        </p:nvSpPr>
        <p:spPr>
          <a:xfrm>
            <a:off x="4339289" y="51042"/>
            <a:ext cx="3513422" cy="7264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lgn="ctr" defTabSz="1219200">
              <a:defRPr sz="4200" i="1">
                <a:latin typeface="McGill Sans"/>
                <a:ea typeface="McGill Sans"/>
                <a:cs typeface="McGill Sans"/>
                <a:sym typeface="McGill Sans"/>
              </a:defRPr>
            </a:lvl1pPr>
          </a:lstStyle>
          <a:p>
            <a:r>
              <a:t>To learn more:</a:t>
            </a:r>
          </a:p>
        </p:txBody>
      </p:sp>
    </p:spTree>
  </p:cSld>
  <p:clrMapOvr>
    <a:masterClrMapping/>
  </p:clrMapOvr>
  <mc:AlternateContent xmlns:mc="http://schemas.openxmlformats.org/markup-compatibility/2006" xmlns:p14="http://schemas.microsoft.com/office/powerpoint/2010/main">
    <mc:Choice Requires="p14">
      <p:transition spd="slow" p14:dur="1200">
        <p:fade/>
      </p:transition>
    </mc:Choice>
    <mc:Fallback xmlns:a14="http://schemas.microsoft.com/office/drawing/2010/main" xmlns:m="http://schemas.openxmlformats.org/officeDocument/2006/math"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red and white poster with a city skyline&#10;&#10;Description automatically generated">
            <a:extLst>
              <a:ext uri="{FF2B5EF4-FFF2-40B4-BE49-F238E27FC236}">
                <a16:creationId xmlns:a16="http://schemas.microsoft.com/office/drawing/2014/main" id="{67C44482-6DDE-F12E-D5BD-D3C08254D087}"/>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9874086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C9CCF06-48A6-DBAC-3E31-16B8EA017FAF}"/>
              </a:ext>
            </a:extLst>
          </p:cNvPr>
          <p:cNvSpPr>
            <a:spLocks noGrp="1"/>
          </p:cNvSpPr>
          <p:nvPr>
            <p:ph type="body" sz="quarter" idx="10"/>
          </p:nvPr>
        </p:nvSpPr>
        <p:spPr/>
        <p:txBody>
          <a:bodyPr/>
          <a:lstStyle/>
          <a:p>
            <a:r>
              <a:rPr lang="en-US" sz="2800" b="1" kern="100">
                <a:effectLst/>
                <a:ea typeface="Calibri" panose="020F0502020204030204" pitchFamily="34" charset="0"/>
              </a:rPr>
              <a:t>Selecting a Platform for Novel Oligonucleotide Clinical Bioanalysis: Assessing Benefits and Challenges</a:t>
            </a:r>
            <a:endParaRPr lang="en-US"/>
          </a:p>
        </p:txBody>
      </p:sp>
      <p:sp>
        <p:nvSpPr>
          <p:cNvPr id="4" name="Text Placeholder 3">
            <a:extLst>
              <a:ext uri="{FF2B5EF4-FFF2-40B4-BE49-F238E27FC236}">
                <a16:creationId xmlns:a16="http://schemas.microsoft.com/office/drawing/2014/main" id="{DCB0C51E-659A-B10D-E0EF-3A717C567D2D}"/>
              </a:ext>
            </a:extLst>
          </p:cNvPr>
          <p:cNvSpPr>
            <a:spLocks noGrp="1"/>
          </p:cNvSpPr>
          <p:nvPr>
            <p:ph type="body" sz="quarter" idx="14"/>
          </p:nvPr>
        </p:nvSpPr>
        <p:spPr>
          <a:xfrm>
            <a:off x="577868" y="3074237"/>
            <a:ext cx="4006007" cy="438150"/>
          </a:xfrm>
        </p:spPr>
        <p:txBody>
          <a:bodyPr vert="horz" lIns="0" tIns="45720" rIns="0" bIns="45720" rtlCol="0" anchor="t">
            <a:noAutofit/>
          </a:bodyPr>
          <a:lstStyle/>
          <a:p>
            <a:r>
              <a:rPr lang="en-US"/>
              <a:t>Rebecca Lescarbeau, PhD</a:t>
            </a:r>
          </a:p>
          <a:p>
            <a:endParaRPr lang="en-US"/>
          </a:p>
          <a:p>
            <a:r>
              <a:rPr lang="en-US"/>
              <a:t>OTS 2024</a:t>
            </a:r>
          </a:p>
        </p:txBody>
      </p:sp>
    </p:spTree>
    <p:extLst>
      <p:ext uri="{BB962C8B-B14F-4D97-AF65-F5344CB8AC3E}">
        <p14:creationId xmlns:p14="http://schemas.microsoft.com/office/powerpoint/2010/main" val="625837636"/>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5FB0BDAE-01A6-AEFA-8C9C-8DD0066EF1F0}"/>
              </a:ext>
            </a:extLst>
          </p:cNvPr>
          <p:cNvGrpSpPr/>
          <p:nvPr/>
        </p:nvGrpSpPr>
        <p:grpSpPr>
          <a:xfrm flipV="1">
            <a:off x="5181399" y="-795190"/>
            <a:ext cx="7022031" cy="6793798"/>
            <a:chOff x="5001078" y="0"/>
            <a:chExt cx="7190923" cy="6858000"/>
          </a:xfrm>
        </p:grpSpPr>
        <p:sp>
          <p:nvSpPr>
            <p:cNvPr id="53" name="Freeform 52">
              <a:extLst>
                <a:ext uri="{FF2B5EF4-FFF2-40B4-BE49-F238E27FC236}">
                  <a16:creationId xmlns:a16="http://schemas.microsoft.com/office/drawing/2014/main" id="{244533E5-169E-2A41-A375-AEF54F575EFD}"/>
                </a:ext>
              </a:extLst>
            </p:cNvPr>
            <p:cNvSpPr/>
            <p:nvPr/>
          </p:nvSpPr>
          <p:spPr>
            <a:xfrm>
              <a:off x="5001078" y="0"/>
              <a:ext cx="7190922" cy="6858000"/>
            </a:xfrm>
            <a:custGeom>
              <a:avLst/>
              <a:gdLst>
                <a:gd name="connsiteX0" fmla="*/ 191264 w 7190922"/>
                <a:gd name="connsiteY0" fmla="*/ 0 h 6858000"/>
                <a:gd name="connsiteX1" fmla="*/ 7190922 w 7190922"/>
                <a:gd name="connsiteY1" fmla="*/ 0 h 6858000"/>
                <a:gd name="connsiteX2" fmla="*/ 7190922 w 7190922"/>
                <a:gd name="connsiteY2" fmla="*/ 6617719 h 6858000"/>
                <a:gd name="connsiteX3" fmla="*/ 7089344 w 7190922"/>
                <a:gd name="connsiteY3" fmla="*/ 6652089 h 6858000"/>
                <a:gd name="connsiteX4" fmla="*/ 6296573 w 7190922"/>
                <a:gd name="connsiteY4" fmla="*/ 6834795 h 6858000"/>
                <a:gd name="connsiteX5" fmla="*/ 6113956 w 7190922"/>
                <a:gd name="connsiteY5" fmla="*/ 6858000 h 6858000"/>
                <a:gd name="connsiteX6" fmla="*/ 4814842 w 7190922"/>
                <a:gd name="connsiteY6" fmla="*/ 6858000 h 6858000"/>
                <a:gd name="connsiteX7" fmla="*/ 4632225 w 7190922"/>
                <a:gd name="connsiteY7" fmla="*/ 6834795 h 6858000"/>
                <a:gd name="connsiteX8" fmla="*/ 0 w 7190922"/>
                <a:gd name="connsiteY8" fmla="*/ 1433358 h 6858000"/>
                <a:gd name="connsiteX9" fmla="*/ 172034 w 7190922"/>
                <a:gd name="connsiteY9" fmla="*/ 6772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190922" h="6858000">
                  <a:moveTo>
                    <a:pt x="191264" y="0"/>
                  </a:moveTo>
                  <a:lnTo>
                    <a:pt x="7190922" y="0"/>
                  </a:lnTo>
                  <a:lnTo>
                    <a:pt x="7190922" y="6617719"/>
                  </a:lnTo>
                  <a:lnTo>
                    <a:pt x="7089344" y="6652089"/>
                  </a:lnTo>
                  <a:cubicBezTo>
                    <a:pt x="6832684" y="6731918"/>
                    <a:pt x="6567912" y="6793335"/>
                    <a:pt x="6296573" y="6834795"/>
                  </a:cubicBezTo>
                  <a:lnTo>
                    <a:pt x="6113956" y="6858000"/>
                  </a:lnTo>
                  <a:lnTo>
                    <a:pt x="4814842" y="6858000"/>
                  </a:lnTo>
                  <a:lnTo>
                    <a:pt x="4632225" y="6834795"/>
                  </a:lnTo>
                  <a:cubicBezTo>
                    <a:pt x="2009280" y="6434017"/>
                    <a:pt x="0" y="4168334"/>
                    <a:pt x="0" y="1433358"/>
                  </a:cubicBezTo>
                  <a:cubicBezTo>
                    <a:pt x="0" y="961811"/>
                    <a:pt x="59729" y="504213"/>
                    <a:pt x="172034" y="67720"/>
                  </a:cubicBezTo>
                  <a:close/>
                </a:path>
              </a:pathLst>
            </a:custGeom>
            <a:solidFill>
              <a:schemeClr val="bg1">
                <a:lumMod val="95000"/>
                <a:alpha val="4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9" name="Freeform 48">
              <a:extLst>
                <a:ext uri="{FF2B5EF4-FFF2-40B4-BE49-F238E27FC236}">
                  <a16:creationId xmlns:a16="http://schemas.microsoft.com/office/drawing/2014/main" id="{71B38E23-A667-E14E-AFD3-884124418081}"/>
                </a:ext>
              </a:extLst>
            </p:cNvPr>
            <p:cNvSpPr>
              <a:spLocks noChangeAspect="1"/>
            </p:cNvSpPr>
            <p:nvPr/>
          </p:nvSpPr>
          <p:spPr>
            <a:xfrm>
              <a:off x="6670718" y="0"/>
              <a:ext cx="5521283" cy="5228118"/>
            </a:xfrm>
            <a:custGeom>
              <a:avLst/>
              <a:gdLst>
                <a:gd name="connsiteX0" fmla="*/ 280968 w 5521283"/>
                <a:gd name="connsiteY0" fmla="*/ 0 h 5228118"/>
                <a:gd name="connsiteX1" fmla="*/ 5521283 w 5521283"/>
                <a:gd name="connsiteY1" fmla="*/ 0 h 5228118"/>
                <a:gd name="connsiteX2" fmla="*/ 5521283 w 5521283"/>
                <a:gd name="connsiteY2" fmla="*/ 4812255 h 5228118"/>
                <a:gd name="connsiteX3" fmla="*/ 5439945 w 5521283"/>
                <a:gd name="connsiteY3" fmla="*/ 4853914 h 5228118"/>
                <a:gd name="connsiteX4" fmla="*/ 3794760 w 5521283"/>
                <a:gd name="connsiteY4" fmla="*/ 5228118 h 5228118"/>
                <a:gd name="connsiteX5" fmla="*/ 0 w 5521283"/>
                <a:gd name="connsiteY5" fmla="*/ 1433358 h 5228118"/>
                <a:gd name="connsiteX6" fmla="*/ 230266 w 5521283"/>
                <a:gd name="connsiteY6" fmla="*/ 128592 h 5228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21283" h="5228118">
                  <a:moveTo>
                    <a:pt x="280968" y="0"/>
                  </a:moveTo>
                  <a:lnTo>
                    <a:pt x="5521283" y="0"/>
                  </a:lnTo>
                  <a:lnTo>
                    <a:pt x="5521283" y="4812255"/>
                  </a:lnTo>
                  <a:lnTo>
                    <a:pt x="5439945" y="4853914"/>
                  </a:lnTo>
                  <a:cubicBezTo>
                    <a:pt x="4942252" y="5093727"/>
                    <a:pt x="4384200" y="5228118"/>
                    <a:pt x="3794760" y="5228118"/>
                  </a:cubicBezTo>
                  <a:cubicBezTo>
                    <a:pt x="1698972" y="5228118"/>
                    <a:pt x="0" y="3529146"/>
                    <a:pt x="0" y="1433358"/>
                  </a:cubicBezTo>
                  <a:cubicBezTo>
                    <a:pt x="0" y="974905"/>
                    <a:pt x="81299" y="535439"/>
                    <a:pt x="230266" y="128592"/>
                  </a:cubicBezTo>
                  <a:close/>
                </a:path>
              </a:pathLst>
            </a:custGeom>
            <a:solidFill>
              <a:schemeClr val="bg1">
                <a:lumMod val="95000"/>
                <a:alpha val="6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sp>
        <p:nvSpPr>
          <p:cNvPr id="2" name="Title 1">
            <a:extLst>
              <a:ext uri="{FF2B5EF4-FFF2-40B4-BE49-F238E27FC236}">
                <a16:creationId xmlns:a16="http://schemas.microsoft.com/office/drawing/2014/main" id="{5B1F16F4-86AB-471B-B6A2-25AD94BFEBBD}"/>
              </a:ext>
            </a:extLst>
          </p:cNvPr>
          <p:cNvSpPr>
            <a:spLocks noGrp="1"/>
          </p:cNvSpPr>
          <p:nvPr>
            <p:ph type="title"/>
          </p:nvPr>
        </p:nvSpPr>
        <p:spPr>
          <a:xfrm>
            <a:off x="838200" y="266065"/>
            <a:ext cx="11017391" cy="675005"/>
          </a:xfrm>
        </p:spPr>
        <p:txBody>
          <a:bodyPr/>
          <a:lstStyle/>
          <a:p>
            <a:r>
              <a:rPr lang="en-US">
                <a:solidFill>
                  <a:schemeClr val="tx1">
                    <a:lumMod val="50000"/>
                  </a:schemeClr>
                </a:solidFill>
              </a:rPr>
              <a:t>Therapeutic Strategies to Treat Life-Threatening Diseases </a:t>
            </a:r>
            <a:br>
              <a:rPr lang="en-US">
                <a:solidFill>
                  <a:schemeClr val="tx1">
                    <a:lumMod val="50000"/>
                  </a:schemeClr>
                </a:solidFill>
              </a:rPr>
            </a:br>
            <a:r>
              <a:rPr lang="en-US">
                <a:solidFill>
                  <a:schemeClr val="tx1">
                    <a:lumMod val="50000"/>
                  </a:schemeClr>
                </a:solidFill>
              </a:rPr>
              <a:t>Have Advanced Over Time</a:t>
            </a:r>
          </a:p>
        </p:txBody>
      </p:sp>
      <p:sp>
        <p:nvSpPr>
          <p:cNvPr id="28" name="TextBox 27">
            <a:extLst>
              <a:ext uri="{FF2B5EF4-FFF2-40B4-BE49-F238E27FC236}">
                <a16:creationId xmlns:a16="http://schemas.microsoft.com/office/drawing/2014/main" id="{0A663B04-887B-DA45-B2EC-ADF1807672D6}"/>
              </a:ext>
            </a:extLst>
          </p:cNvPr>
          <p:cNvSpPr txBox="1"/>
          <p:nvPr/>
        </p:nvSpPr>
        <p:spPr>
          <a:xfrm>
            <a:off x="838200" y="1376015"/>
            <a:ext cx="3956137" cy="272358"/>
          </a:xfrm>
          <a:prstGeom prst="rect">
            <a:avLst/>
          </a:prstGeom>
          <a:noFill/>
        </p:spPr>
        <p:txBody>
          <a:bodyPr wrap="square" l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80" normalizeH="0" baseline="0" noProof="0">
                <a:ln>
                  <a:noFill/>
                </a:ln>
                <a:solidFill>
                  <a:srgbClr val="586069">
                    <a:lumMod val="60000"/>
                    <a:lumOff val="40000"/>
                  </a:srgbClr>
                </a:solidFill>
                <a:effectLst/>
                <a:uLnTx/>
                <a:uFillTx/>
                <a:latin typeface="Arial" panose="020B0604020202020204"/>
                <a:ea typeface="+mn-ea"/>
                <a:cs typeface="+mn-cs"/>
              </a:rPr>
              <a:t>INNOVATION TIMELINE</a:t>
            </a:r>
          </a:p>
        </p:txBody>
      </p:sp>
      <p:pic>
        <p:nvPicPr>
          <p:cNvPr id="37" name="Graphic 36">
            <a:extLst>
              <a:ext uri="{FF2B5EF4-FFF2-40B4-BE49-F238E27FC236}">
                <a16:creationId xmlns:a16="http://schemas.microsoft.com/office/drawing/2014/main" id="{2FD3106C-9DAD-9E46-8F30-74C1C741CE92}"/>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3648699" y="2175837"/>
            <a:ext cx="1371600" cy="1371600"/>
          </a:xfrm>
          <a:prstGeom prst="rect">
            <a:avLst/>
          </a:prstGeom>
          <a:effectLst/>
        </p:spPr>
      </p:pic>
      <p:pic>
        <p:nvPicPr>
          <p:cNvPr id="46" name="Graphic 45">
            <a:extLst>
              <a:ext uri="{FF2B5EF4-FFF2-40B4-BE49-F238E27FC236}">
                <a16:creationId xmlns:a16="http://schemas.microsoft.com/office/drawing/2014/main" id="{B1036925-331D-F54D-BEA2-0CE10C5CF6EA}"/>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7738497" y="2117110"/>
            <a:ext cx="1280160" cy="1481925"/>
          </a:xfrm>
          <a:prstGeom prst="rect">
            <a:avLst/>
          </a:prstGeom>
          <a:effectLst/>
        </p:spPr>
      </p:pic>
      <p:pic>
        <p:nvPicPr>
          <p:cNvPr id="45" name="Graphic 44">
            <a:extLst>
              <a:ext uri="{FF2B5EF4-FFF2-40B4-BE49-F238E27FC236}">
                <a16:creationId xmlns:a16="http://schemas.microsoft.com/office/drawing/2014/main" id="{32F3DFCF-B859-3040-A6F0-C2DDEFADD20C}"/>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5652302" y="1904510"/>
            <a:ext cx="1371600" cy="1661374"/>
          </a:xfrm>
          <a:prstGeom prst="rect">
            <a:avLst/>
          </a:prstGeom>
          <a:effectLst/>
        </p:spPr>
      </p:pic>
      <p:pic>
        <p:nvPicPr>
          <p:cNvPr id="47" name="Graphic 46">
            <a:extLst>
              <a:ext uri="{FF2B5EF4-FFF2-40B4-BE49-F238E27FC236}">
                <a16:creationId xmlns:a16="http://schemas.microsoft.com/office/drawing/2014/main" id="{6ACF5FC3-B53C-3643-B5CE-F3F9E0019FB4}"/>
              </a:ext>
            </a:extLst>
          </p:cNvPr>
          <p:cNvPicPr>
            <a:picLocks noChangeAspect="1"/>
          </p:cNvPicPr>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9874213" y="2120675"/>
            <a:ext cx="1463040" cy="1456595"/>
          </a:xfrm>
          <a:prstGeom prst="rect">
            <a:avLst/>
          </a:prstGeom>
          <a:effectLst/>
        </p:spPr>
      </p:pic>
      <p:sp>
        <p:nvSpPr>
          <p:cNvPr id="57" name="TextBox 56">
            <a:extLst>
              <a:ext uri="{FF2B5EF4-FFF2-40B4-BE49-F238E27FC236}">
                <a16:creationId xmlns:a16="http://schemas.microsoft.com/office/drawing/2014/main" id="{565374F7-F6BB-234F-A940-3C2146C49E4D}"/>
              </a:ext>
            </a:extLst>
          </p:cNvPr>
          <p:cNvSpPr txBox="1"/>
          <p:nvPr/>
        </p:nvSpPr>
        <p:spPr>
          <a:xfrm>
            <a:off x="3420990" y="5273131"/>
            <a:ext cx="1495036" cy="313038"/>
          </a:xfrm>
          <a:prstGeom prst="rect">
            <a:avLst/>
          </a:prstGeom>
          <a:noFill/>
        </p:spPr>
        <p:txBody>
          <a:bodyPr wrap="none" lIns="9144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75000"/>
                  </a:srgbClr>
                </a:solidFill>
                <a:effectLst/>
                <a:uLnTx/>
                <a:uFillTx/>
                <a:latin typeface="Arial" panose="020B0604020202020204"/>
                <a:ea typeface="+mn-ea"/>
                <a:cs typeface="+mn-cs"/>
              </a:rPr>
              <a:t>PROTEINS</a:t>
            </a:r>
          </a:p>
        </p:txBody>
      </p:sp>
      <p:sp>
        <p:nvSpPr>
          <p:cNvPr id="58" name="TextBox 57">
            <a:extLst>
              <a:ext uri="{FF2B5EF4-FFF2-40B4-BE49-F238E27FC236}">
                <a16:creationId xmlns:a16="http://schemas.microsoft.com/office/drawing/2014/main" id="{FF4FD326-8282-9247-9D81-78070BE45B91}"/>
              </a:ext>
            </a:extLst>
          </p:cNvPr>
          <p:cNvSpPr txBox="1"/>
          <p:nvPr/>
        </p:nvSpPr>
        <p:spPr>
          <a:xfrm>
            <a:off x="5553590" y="5252432"/>
            <a:ext cx="1642054" cy="354436"/>
          </a:xfrm>
          <a:prstGeom prst="rect">
            <a:avLst/>
          </a:prstGeom>
          <a:noFill/>
        </p:spPr>
        <p:txBody>
          <a:bodyPr wrap="none" lIns="9144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75000"/>
                  </a:srgbClr>
                </a:solidFill>
                <a:effectLst/>
                <a:uLnTx/>
                <a:uFillTx/>
                <a:latin typeface="Arial" panose="020B0604020202020204"/>
                <a:ea typeface="+mn-ea"/>
                <a:cs typeface="+mn-cs"/>
              </a:rPr>
              <a:t>RNA</a:t>
            </a:r>
          </a:p>
        </p:txBody>
      </p:sp>
      <p:sp>
        <p:nvSpPr>
          <p:cNvPr id="59" name="TextBox 58">
            <a:extLst>
              <a:ext uri="{FF2B5EF4-FFF2-40B4-BE49-F238E27FC236}">
                <a16:creationId xmlns:a16="http://schemas.microsoft.com/office/drawing/2014/main" id="{0D43C9AC-8296-3345-89EA-0EC77AE3AB6A}"/>
              </a:ext>
            </a:extLst>
          </p:cNvPr>
          <p:cNvSpPr txBox="1"/>
          <p:nvPr/>
        </p:nvSpPr>
        <p:spPr>
          <a:xfrm>
            <a:off x="7717884" y="5248118"/>
            <a:ext cx="1141109" cy="363065"/>
          </a:xfrm>
          <a:prstGeom prst="rect">
            <a:avLst/>
          </a:prstGeom>
          <a:noFill/>
        </p:spPr>
        <p:txBody>
          <a:bodyPr wrap="none" lIns="9144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75000"/>
                  </a:srgbClr>
                </a:solidFill>
                <a:effectLst/>
                <a:uLnTx/>
                <a:uFillTx/>
                <a:latin typeface="Arial" panose="020B0604020202020204"/>
                <a:ea typeface="+mn-ea"/>
                <a:cs typeface="+mn-cs"/>
              </a:rPr>
              <a:t>DNA</a:t>
            </a:r>
          </a:p>
        </p:txBody>
      </p:sp>
      <p:pic>
        <p:nvPicPr>
          <p:cNvPr id="62" name="Graphic 61">
            <a:extLst>
              <a:ext uri="{FF2B5EF4-FFF2-40B4-BE49-F238E27FC236}">
                <a16:creationId xmlns:a16="http://schemas.microsoft.com/office/drawing/2014/main" id="{D462C72A-4A87-9F45-99E9-3F3E5CF0FDE1}"/>
              </a:ext>
            </a:extLst>
          </p:cNvPr>
          <p:cNvPicPr>
            <a:picLocks noChangeAspect="1"/>
          </p:cNvPicPr>
          <p:nvPr/>
        </p:nvPicPr>
        <p:blipFill>
          <a:blip r:embed="rId11" cstate="print">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7420449" y="5154774"/>
            <a:ext cx="516638" cy="516638"/>
          </a:xfrm>
          <a:prstGeom prst="rect">
            <a:avLst/>
          </a:prstGeom>
        </p:spPr>
      </p:pic>
      <p:pic>
        <p:nvPicPr>
          <p:cNvPr id="69" name="Graphic 68">
            <a:extLst>
              <a:ext uri="{FF2B5EF4-FFF2-40B4-BE49-F238E27FC236}">
                <a16:creationId xmlns:a16="http://schemas.microsoft.com/office/drawing/2014/main" id="{33AA9B98-A798-CE4A-B564-ABA3D50B62E9}"/>
              </a:ext>
            </a:extLst>
          </p:cNvPr>
          <p:cNvPicPr>
            <a:picLocks noChangeAspect="1"/>
          </p:cNvPicPr>
          <p:nvPr/>
        </p:nvPicPr>
        <p:blipFill>
          <a:blip r:embed="rId13" cstate="print">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5499065" y="5154774"/>
            <a:ext cx="516638" cy="516638"/>
          </a:xfrm>
          <a:prstGeom prst="rect">
            <a:avLst/>
          </a:prstGeom>
        </p:spPr>
      </p:pic>
      <p:pic>
        <p:nvPicPr>
          <p:cNvPr id="72" name="Graphic 71">
            <a:extLst>
              <a:ext uri="{FF2B5EF4-FFF2-40B4-BE49-F238E27FC236}">
                <a16:creationId xmlns:a16="http://schemas.microsoft.com/office/drawing/2014/main" id="{02C58615-C87E-184C-8E4C-117E61041E97}"/>
              </a:ext>
            </a:extLst>
          </p:cNvPr>
          <p:cNvPicPr>
            <a:picLocks noChangeAspect="1"/>
          </p:cNvPicPr>
          <p:nvPr/>
        </p:nvPicPr>
        <p:blipFill>
          <a:blip r:embed="rId15" cstate="print">
            <a:extLst>
              <a:ext uri="{28A0092B-C50C-407E-A947-70E740481C1C}">
                <a14:useLocalDpi xmlns:a14="http://schemas.microsoft.com/office/drawing/2010/main"/>
              </a:ext>
              <a:ext uri="{96DAC541-7B7A-43D3-8B79-37D633B846F1}">
                <asvg:svgBlip xmlns:asvg="http://schemas.microsoft.com/office/drawing/2016/SVG/main" r:embed="rId16"/>
              </a:ext>
            </a:extLst>
          </a:blip>
          <a:stretch>
            <a:fillRect/>
          </a:stretch>
        </p:blipFill>
        <p:spPr>
          <a:xfrm>
            <a:off x="3006769" y="5154774"/>
            <a:ext cx="516638" cy="516638"/>
          </a:xfrm>
          <a:prstGeom prst="rect">
            <a:avLst/>
          </a:prstGeom>
        </p:spPr>
      </p:pic>
      <p:sp>
        <p:nvSpPr>
          <p:cNvPr id="17" name="Rectangle 16">
            <a:extLst>
              <a:ext uri="{FF2B5EF4-FFF2-40B4-BE49-F238E27FC236}">
                <a16:creationId xmlns:a16="http://schemas.microsoft.com/office/drawing/2014/main" id="{F1D75949-452A-149B-AC72-EDEFA14375F3}"/>
              </a:ext>
            </a:extLst>
          </p:cNvPr>
          <p:cNvSpPr/>
          <p:nvPr/>
        </p:nvSpPr>
        <p:spPr>
          <a:xfrm>
            <a:off x="236045" y="5916736"/>
            <a:ext cx="11955956" cy="2185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8" name="Pentagon 17">
            <a:extLst>
              <a:ext uri="{FF2B5EF4-FFF2-40B4-BE49-F238E27FC236}">
                <a16:creationId xmlns:a16="http://schemas.microsoft.com/office/drawing/2014/main" id="{D7F31407-C1CA-3A4D-8257-B300418311FB}"/>
              </a:ext>
            </a:extLst>
          </p:cNvPr>
          <p:cNvSpPr/>
          <p:nvPr/>
        </p:nvSpPr>
        <p:spPr>
          <a:xfrm>
            <a:off x="0" y="3788943"/>
            <a:ext cx="3523407" cy="567620"/>
          </a:xfrm>
          <a:prstGeom prst="homePlate">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0" name="Chevron 19">
            <a:extLst>
              <a:ext uri="{FF2B5EF4-FFF2-40B4-BE49-F238E27FC236}">
                <a16:creationId xmlns:a16="http://schemas.microsoft.com/office/drawing/2014/main" id="{08375CF1-47D5-29B9-8552-A4AB137FCEC9}"/>
              </a:ext>
            </a:extLst>
          </p:cNvPr>
          <p:cNvSpPr/>
          <p:nvPr/>
        </p:nvSpPr>
        <p:spPr>
          <a:xfrm>
            <a:off x="3310056" y="3783059"/>
            <a:ext cx="2048886" cy="574995"/>
          </a:xfrm>
          <a:prstGeom prst="chevron">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6069"/>
              </a:solidFill>
              <a:effectLst/>
              <a:uLnTx/>
              <a:uFillTx/>
              <a:latin typeface="Arial" panose="020B0604020202020204"/>
              <a:ea typeface="+mn-ea"/>
              <a:cs typeface="+mn-cs"/>
            </a:endParaRPr>
          </a:p>
        </p:txBody>
      </p:sp>
      <p:sp>
        <p:nvSpPr>
          <p:cNvPr id="21" name="Chevron 20">
            <a:extLst>
              <a:ext uri="{FF2B5EF4-FFF2-40B4-BE49-F238E27FC236}">
                <a16:creationId xmlns:a16="http://schemas.microsoft.com/office/drawing/2014/main" id="{A36FA738-E2E0-9E2C-D733-D767D2FB8C99}"/>
              </a:ext>
            </a:extLst>
          </p:cNvPr>
          <p:cNvSpPr/>
          <p:nvPr/>
        </p:nvSpPr>
        <p:spPr>
          <a:xfrm>
            <a:off x="5145591" y="3783059"/>
            <a:ext cx="2055901" cy="574995"/>
          </a:xfrm>
          <a:prstGeom prst="chevr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6069"/>
              </a:solidFill>
              <a:effectLst/>
              <a:uLnTx/>
              <a:uFillTx/>
              <a:latin typeface="Arial" panose="020B0604020202020204"/>
              <a:ea typeface="+mn-ea"/>
              <a:cs typeface="+mn-cs"/>
            </a:endParaRPr>
          </a:p>
        </p:txBody>
      </p:sp>
      <p:sp>
        <p:nvSpPr>
          <p:cNvPr id="22" name="Chevron 21">
            <a:extLst>
              <a:ext uri="{FF2B5EF4-FFF2-40B4-BE49-F238E27FC236}">
                <a16:creationId xmlns:a16="http://schemas.microsoft.com/office/drawing/2014/main" id="{900CA437-AEF7-C8A2-E832-6F65271E6444}"/>
              </a:ext>
            </a:extLst>
          </p:cNvPr>
          <p:cNvSpPr/>
          <p:nvPr/>
        </p:nvSpPr>
        <p:spPr>
          <a:xfrm>
            <a:off x="6988140" y="3783059"/>
            <a:ext cx="2516143" cy="574995"/>
          </a:xfrm>
          <a:prstGeom prst="chevron">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6069"/>
              </a:solidFill>
              <a:effectLst/>
              <a:uLnTx/>
              <a:uFillTx/>
              <a:latin typeface="Arial" panose="020B0604020202020204"/>
              <a:ea typeface="+mn-ea"/>
              <a:cs typeface="+mn-cs"/>
            </a:endParaRPr>
          </a:p>
        </p:txBody>
      </p:sp>
      <p:sp>
        <p:nvSpPr>
          <p:cNvPr id="23" name="Chevron 22">
            <a:extLst>
              <a:ext uri="{FF2B5EF4-FFF2-40B4-BE49-F238E27FC236}">
                <a16:creationId xmlns:a16="http://schemas.microsoft.com/office/drawing/2014/main" id="{365B916B-2B9F-ED42-6150-D0464A9967E4}"/>
              </a:ext>
            </a:extLst>
          </p:cNvPr>
          <p:cNvSpPr/>
          <p:nvPr/>
        </p:nvSpPr>
        <p:spPr>
          <a:xfrm>
            <a:off x="9290931" y="3783059"/>
            <a:ext cx="2564660" cy="574995"/>
          </a:xfrm>
          <a:prstGeom prst="chevro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6069"/>
              </a:solidFill>
              <a:effectLst/>
              <a:uLnTx/>
              <a:uFillTx/>
              <a:latin typeface="Arial" panose="020B0604020202020204"/>
              <a:ea typeface="+mn-ea"/>
              <a:cs typeface="+mn-cs"/>
            </a:endParaRPr>
          </a:p>
        </p:txBody>
      </p:sp>
      <p:sp>
        <p:nvSpPr>
          <p:cNvPr id="26" name="Rectangle 25">
            <a:extLst>
              <a:ext uri="{FF2B5EF4-FFF2-40B4-BE49-F238E27FC236}">
                <a16:creationId xmlns:a16="http://schemas.microsoft.com/office/drawing/2014/main" id="{E1C5C9F4-1F98-4951-B522-1F14DA9BBD39}"/>
              </a:ext>
            </a:extLst>
          </p:cNvPr>
          <p:cNvSpPr/>
          <p:nvPr/>
        </p:nvSpPr>
        <p:spPr>
          <a:xfrm>
            <a:off x="9598699" y="3787890"/>
            <a:ext cx="2069588" cy="5628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Arial" panose="020B0604020202020204"/>
                <a:ea typeface="+mn-ea"/>
                <a:cs typeface="+mn-cs"/>
              </a:rPr>
              <a:t>Genome Editing</a:t>
            </a:r>
          </a:p>
        </p:txBody>
      </p:sp>
      <p:sp>
        <p:nvSpPr>
          <p:cNvPr id="27" name="Rectangle 26">
            <a:extLst>
              <a:ext uri="{FF2B5EF4-FFF2-40B4-BE49-F238E27FC236}">
                <a16:creationId xmlns:a16="http://schemas.microsoft.com/office/drawing/2014/main" id="{1149EC67-03B7-463D-1286-0F0AA50A8C7E}"/>
              </a:ext>
            </a:extLst>
          </p:cNvPr>
          <p:cNvSpPr/>
          <p:nvPr/>
        </p:nvSpPr>
        <p:spPr>
          <a:xfrm>
            <a:off x="7434595" y="3787890"/>
            <a:ext cx="1737145" cy="5628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Arial" panose="020B0604020202020204"/>
                <a:ea typeface="+mn-ea"/>
                <a:cs typeface="+mn-cs"/>
              </a:rPr>
              <a:t>Gene Therapy</a:t>
            </a:r>
          </a:p>
        </p:txBody>
      </p:sp>
      <p:sp>
        <p:nvSpPr>
          <p:cNvPr id="29" name="Rectangle 28">
            <a:extLst>
              <a:ext uri="{FF2B5EF4-FFF2-40B4-BE49-F238E27FC236}">
                <a16:creationId xmlns:a16="http://schemas.microsoft.com/office/drawing/2014/main" id="{BD1B22D2-A996-75CF-AB11-7E791A806978}"/>
              </a:ext>
            </a:extLst>
          </p:cNvPr>
          <p:cNvSpPr/>
          <p:nvPr/>
        </p:nvSpPr>
        <p:spPr>
          <a:xfrm>
            <a:off x="5106443" y="3787890"/>
            <a:ext cx="2089201" cy="5628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FFFFFF"/>
                </a:solidFill>
                <a:effectLst/>
                <a:uLnTx/>
                <a:uFillTx/>
                <a:latin typeface="Arial" panose="020B0604020202020204"/>
                <a:ea typeface="+mn-ea"/>
                <a:cs typeface="+mn-cs"/>
              </a:rPr>
              <a:t>RNAi</a:t>
            </a:r>
          </a:p>
        </p:txBody>
      </p:sp>
      <p:sp>
        <p:nvSpPr>
          <p:cNvPr id="30" name="Rectangle 29">
            <a:extLst>
              <a:ext uri="{FF2B5EF4-FFF2-40B4-BE49-F238E27FC236}">
                <a16:creationId xmlns:a16="http://schemas.microsoft.com/office/drawing/2014/main" id="{A92605FA-224B-436F-FE9F-BF2FB6FF87BC}"/>
              </a:ext>
            </a:extLst>
          </p:cNvPr>
          <p:cNvSpPr/>
          <p:nvPr/>
        </p:nvSpPr>
        <p:spPr>
          <a:xfrm>
            <a:off x="3540179" y="3787890"/>
            <a:ext cx="1693315" cy="5628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586069">
                    <a:lumMod val="75000"/>
                  </a:srgbClr>
                </a:solidFill>
                <a:effectLst/>
                <a:uLnTx/>
                <a:uFillTx/>
                <a:latin typeface="Arial" panose="020B0604020202020204"/>
                <a:ea typeface="+mn-ea"/>
                <a:cs typeface="+mn-cs"/>
              </a:rPr>
              <a:t>Biologics</a:t>
            </a:r>
          </a:p>
        </p:txBody>
      </p:sp>
      <p:sp>
        <p:nvSpPr>
          <p:cNvPr id="31" name="Rectangle 30">
            <a:extLst>
              <a:ext uri="{FF2B5EF4-FFF2-40B4-BE49-F238E27FC236}">
                <a16:creationId xmlns:a16="http://schemas.microsoft.com/office/drawing/2014/main" id="{BD023CC9-1A0D-AF68-AE99-17F50A7AD0E9}"/>
              </a:ext>
            </a:extLst>
          </p:cNvPr>
          <p:cNvSpPr/>
          <p:nvPr/>
        </p:nvSpPr>
        <p:spPr>
          <a:xfrm>
            <a:off x="597050" y="3787890"/>
            <a:ext cx="2701269" cy="5628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586069">
                    <a:lumMod val="75000"/>
                  </a:srgbClr>
                </a:solidFill>
                <a:effectLst/>
                <a:uLnTx/>
                <a:uFillTx/>
                <a:latin typeface="Arial" panose="020B0604020202020204"/>
                <a:ea typeface="+mn-ea"/>
                <a:cs typeface="+mn-cs"/>
              </a:rPr>
              <a:t>Small Molecule Drugs</a:t>
            </a:r>
          </a:p>
        </p:txBody>
      </p:sp>
      <p:cxnSp>
        <p:nvCxnSpPr>
          <p:cNvPr id="51" name="Straight Connector 50">
            <a:extLst>
              <a:ext uri="{FF2B5EF4-FFF2-40B4-BE49-F238E27FC236}">
                <a16:creationId xmlns:a16="http://schemas.microsoft.com/office/drawing/2014/main" id="{18A5D3F3-B710-6F38-D822-2FE63A86651A}"/>
              </a:ext>
            </a:extLst>
          </p:cNvPr>
          <p:cNvCxnSpPr>
            <a:cxnSpLocks/>
          </p:cNvCxnSpPr>
          <p:nvPr/>
        </p:nvCxnSpPr>
        <p:spPr>
          <a:xfrm>
            <a:off x="3523407" y="1512194"/>
            <a:ext cx="8395711" cy="0"/>
          </a:xfrm>
          <a:prstGeom prst="line">
            <a:avLst/>
          </a:prstGeom>
          <a:ln w="28575">
            <a:gradFill flip="none" rotWithShape="1">
              <a:gsLst>
                <a:gs pos="0">
                  <a:schemeClr val="accent4">
                    <a:lumMod val="20000"/>
                    <a:lumOff val="80000"/>
                  </a:schemeClr>
                </a:gs>
                <a:gs pos="48000">
                  <a:schemeClr val="accent4"/>
                </a:gs>
                <a:gs pos="100000">
                  <a:schemeClr val="bg2"/>
                </a:gs>
              </a:gsLst>
              <a:lin ang="0" scaled="1"/>
              <a:tileRect/>
            </a:gradFill>
            <a:prstDash val="solid"/>
            <a:tailEnd type="arrow" w="lg" len="med"/>
          </a:ln>
        </p:spPr>
        <p:style>
          <a:lnRef idx="1">
            <a:schemeClr val="accent1"/>
          </a:lnRef>
          <a:fillRef idx="0">
            <a:schemeClr val="accent1"/>
          </a:fillRef>
          <a:effectRef idx="0">
            <a:schemeClr val="accent1"/>
          </a:effectRef>
          <a:fontRef idx="minor">
            <a:schemeClr val="tx1"/>
          </a:fontRef>
        </p:style>
      </p:cxnSp>
      <p:sp>
        <p:nvSpPr>
          <p:cNvPr id="3" name="Rectangle: Rounded Corners 2">
            <a:extLst>
              <a:ext uri="{FF2B5EF4-FFF2-40B4-BE49-F238E27FC236}">
                <a16:creationId xmlns:a16="http://schemas.microsoft.com/office/drawing/2014/main" id="{40D9013D-0E74-041A-61EB-CC6D193EF7AD}"/>
              </a:ext>
            </a:extLst>
          </p:cNvPr>
          <p:cNvSpPr/>
          <p:nvPr/>
        </p:nvSpPr>
        <p:spPr>
          <a:xfrm>
            <a:off x="9284030" y="1752601"/>
            <a:ext cx="2607369" cy="3918811"/>
          </a:xfrm>
          <a:prstGeom prst="roundRect">
            <a:avLst/>
          </a:prstGeom>
          <a:noFill/>
          <a:ln w="19050">
            <a:solidFill>
              <a:schemeClr val="bg2"/>
            </a:solidFill>
            <a:prstDash val="sysDot"/>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nvGrpSpPr>
          <p:cNvPr id="4" name="Group 3">
            <a:extLst>
              <a:ext uri="{FF2B5EF4-FFF2-40B4-BE49-F238E27FC236}">
                <a16:creationId xmlns:a16="http://schemas.microsoft.com/office/drawing/2014/main" id="{31E347B5-6AF1-4633-A3AE-94FA919DD1DE}"/>
              </a:ext>
            </a:extLst>
          </p:cNvPr>
          <p:cNvGrpSpPr/>
          <p:nvPr/>
        </p:nvGrpSpPr>
        <p:grpSpPr>
          <a:xfrm>
            <a:off x="1387847" y="2184171"/>
            <a:ext cx="1373024" cy="1371600"/>
            <a:chOff x="1387847" y="2184171"/>
            <a:chExt cx="1373024" cy="1371600"/>
          </a:xfrm>
        </p:grpSpPr>
        <p:sp>
          <p:nvSpPr>
            <p:cNvPr id="33" name="Freeform: Shape 32">
              <a:extLst>
                <a:ext uri="{FF2B5EF4-FFF2-40B4-BE49-F238E27FC236}">
                  <a16:creationId xmlns:a16="http://schemas.microsoft.com/office/drawing/2014/main" id="{7E8787DA-FF25-4475-8D5B-239D767E98F9}"/>
                </a:ext>
              </a:extLst>
            </p:cNvPr>
            <p:cNvSpPr/>
            <p:nvPr/>
          </p:nvSpPr>
          <p:spPr>
            <a:xfrm>
              <a:off x="1387847" y="2184171"/>
              <a:ext cx="1373024" cy="1371600"/>
            </a:xfrm>
            <a:custGeom>
              <a:avLst/>
              <a:gdLst>
                <a:gd name="connsiteX0" fmla="*/ 686515 w 1373024"/>
                <a:gd name="connsiteY0" fmla="*/ 0 h 1373024"/>
                <a:gd name="connsiteX1" fmla="*/ 1373025 w 1373024"/>
                <a:gd name="connsiteY1" fmla="*/ 0 h 1373024"/>
                <a:gd name="connsiteX2" fmla="*/ 1373025 w 1373024"/>
                <a:gd name="connsiteY2" fmla="*/ 1373025 h 1373024"/>
                <a:gd name="connsiteX3" fmla="*/ 686515 w 1373024"/>
                <a:gd name="connsiteY3" fmla="*/ 1373025 h 1373024"/>
                <a:gd name="connsiteX4" fmla="*/ 686510 w 1373024"/>
                <a:gd name="connsiteY4" fmla="*/ 1373025 h 1373024"/>
                <a:gd name="connsiteX5" fmla="*/ 0 w 1373024"/>
                <a:gd name="connsiteY5" fmla="*/ 1373025 h 1373024"/>
                <a:gd name="connsiteX6" fmla="*/ 0 w 1373024"/>
                <a:gd name="connsiteY6" fmla="*/ 0 h 1373024"/>
                <a:gd name="connsiteX7" fmla="*/ 686510 w 1373024"/>
                <a:gd name="connsiteY7" fmla="*/ 0 h 1373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3024" h="1373024">
                  <a:moveTo>
                    <a:pt x="686515" y="0"/>
                  </a:moveTo>
                  <a:cubicBezTo>
                    <a:pt x="1065664" y="0"/>
                    <a:pt x="1373025" y="0"/>
                    <a:pt x="1373025" y="0"/>
                  </a:cubicBezTo>
                  <a:lnTo>
                    <a:pt x="1373025" y="1373025"/>
                  </a:lnTo>
                  <a:cubicBezTo>
                    <a:pt x="1373025" y="1373025"/>
                    <a:pt x="1065664" y="1373025"/>
                    <a:pt x="686515" y="1373025"/>
                  </a:cubicBezTo>
                  <a:lnTo>
                    <a:pt x="686510" y="1373025"/>
                  </a:lnTo>
                  <a:cubicBezTo>
                    <a:pt x="307361" y="1373025"/>
                    <a:pt x="0" y="1373025"/>
                    <a:pt x="0" y="1373025"/>
                  </a:cubicBezTo>
                  <a:lnTo>
                    <a:pt x="0" y="0"/>
                  </a:lnTo>
                  <a:cubicBezTo>
                    <a:pt x="0" y="0"/>
                    <a:pt x="307361" y="0"/>
                    <a:pt x="686510" y="0"/>
                  </a:cubicBezTo>
                  <a:close/>
                </a:path>
              </a:pathLst>
            </a:custGeom>
            <a:solidFill>
              <a:srgbClr val="D6DEE2"/>
            </a:solidFill>
            <a:ln w="483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6069"/>
                </a:solidFill>
                <a:effectLst/>
                <a:uLnTx/>
                <a:uFillTx/>
                <a:latin typeface="Arial" panose="020B0604020202020204"/>
                <a:ea typeface="+mn-ea"/>
                <a:cs typeface="+mn-cs"/>
              </a:endParaRPr>
            </a:p>
          </p:txBody>
        </p:sp>
        <p:sp>
          <p:nvSpPr>
            <p:cNvPr id="35" name="Freeform: Shape 34">
              <a:extLst>
                <a:ext uri="{FF2B5EF4-FFF2-40B4-BE49-F238E27FC236}">
                  <a16:creationId xmlns:a16="http://schemas.microsoft.com/office/drawing/2014/main" id="{D5718CDF-A5D6-485B-A94E-E734C38A25CC}"/>
                </a:ext>
              </a:extLst>
            </p:cNvPr>
            <p:cNvSpPr/>
            <p:nvPr/>
          </p:nvSpPr>
          <p:spPr>
            <a:xfrm>
              <a:off x="2021368" y="2690653"/>
              <a:ext cx="31999" cy="32022"/>
            </a:xfrm>
            <a:custGeom>
              <a:avLst/>
              <a:gdLst>
                <a:gd name="connsiteX0" fmla="*/ 16003 w 31999"/>
                <a:gd name="connsiteY0" fmla="*/ 32054 h 32055"/>
                <a:gd name="connsiteX1" fmla="*/ 9878 w 31999"/>
                <a:gd name="connsiteY1" fmla="*/ 30865 h 32055"/>
                <a:gd name="connsiteX2" fmla="*/ 4752 w 31999"/>
                <a:gd name="connsiteY2" fmla="*/ 27384 h 32055"/>
                <a:gd name="connsiteX3" fmla="*/ 1192 w 31999"/>
                <a:gd name="connsiteY3" fmla="*/ 22156 h 32055"/>
                <a:gd name="connsiteX4" fmla="*/ 1 w 31999"/>
                <a:gd name="connsiteY4" fmla="*/ 16103 h 32055"/>
                <a:gd name="connsiteX5" fmla="*/ 370 w 31999"/>
                <a:gd name="connsiteY5" fmla="*/ 12899 h 32055"/>
                <a:gd name="connsiteX6" fmla="*/ 1281 w 31999"/>
                <a:gd name="connsiteY6" fmla="*/ 9966 h 32055"/>
                <a:gd name="connsiteX7" fmla="*/ 2743 w 31999"/>
                <a:gd name="connsiteY7" fmla="*/ 7128 h 32055"/>
                <a:gd name="connsiteX8" fmla="*/ 4752 w 31999"/>
                <a:gd name="connsiteY8" fmla="*/ 4748 h 32055"/>
                <a:gd name="connsiteX9" fmla="*/ 7135 w 31999"/>
                <a:gd name="connsiteY9" fmla="*/ 2724 h 32055"/>
                <a:gd name="connsiteX10" fmla="*/ 9878 w 31999"/>
                <a:gd name="connsiteY10" fmla="*/ 1263 h 32055"/>
                <a:gd name="connsiteX11" fmla="*/ 12896 w 31999"/>
                <a:gd name="connsiteY11" fmla="*/ 344 h 32055"/>
                <a:gd name="connsiteX12" fmla="*/ 19109 w 31999"/>
                <a:gd name="connsiteY12" fmla="*/ 344 h 32055"/>
                <a:gd name="connsiteX13" fmla="*/ 22122 w 31999"/>
                <a:gd name="connsiteY13" fmla="*/ 1263 h 32055"/>
                <a:gd name="connsiteX14" fmla="*/ 24865 w 31999"/>
                <a:gd name="connsiteY14" fmla="*/ 2724 h 32055"/>
                <a:gd name="connsiteX15" fmla="*/ 27337 w 31999"/>
                <a:gd name="connsiteY15" fmla="*/ 4748 h 32055"/>
                <a:gd name="connsiteX16" fmla="*/ 29345 w 31999"/>
                <a:gd name="connsiteY16" fmla="*/ 7128 h 32055"/>
                <a:gd name="connsiteX17" fmla="*/ 31724 w 31999"/>
                <a:gd name="connsiteY17" fmla="*/ 12899 h 32055"/>
                <a:gd name="connsiteX18" fmla="*/ 31999 w 31999"/>
                <a:gd name="connsiteY18" fmla="*/ 16103 h 32055"/>
                <a:gd name="connsiteX19" fmla="*/ 16086 w 31999"/>
                <a:gd name="connsiteY19" fmla="*/ 32054 h 32055"/>
                <a:gd name="connsiteX20" fmla="*/ 16003 w 31999"/>
                <a:gd name="connsiteY20" fmla="*/ 32054 h 32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1999" h="32055">
                  <a:moveTo>
                    <a:pt x="16003" y="32054"/>
                  </a:moveTo>
                  <a:cubicBezTo>
                    <a:pt x="13900" y="32081"/>
                    <a:pt x="11819" y="31674"/>
                    <a:pt x="9878" y="30865"/>
                  </a:cubicBezTo>
                  <a:cubicBezTo>
                    <a:pt x="7947" y="30077"/>
                    <a:pt x="6198" y="28887"/>
                    <a:pt x="4752" y="27384"/>
                  </a:cubicBezTo>
                  <a:cubicBezTo>
                    <a:pt x="3201" y="25923"/>
                    <a:pt x="1983" y="24139"/>
                    <a:pt x="1192" y="22156"/>
                  </a:cubicBezTo>
                  <a:cubicBezTo>
                    <a:pt x="427" y="20230"/>
                    <a:pt x="27" y="18180"/>
                    <a:pt x="1" y="16103"/>
                  </a:cubicBezTo>
                  <a:cubicBezTo>
                    <a:pt x="-10" y="15028"/>
                    <a:pt x="110" y="13948"/>
                    <a:pt x="370" y="12899"/>
                  </a:cubicBezTo>
                  <a:cubicBezTo>
                    <a:pt x="531" y="11881"/>
                    <a:pt x="838" y="10895"/>
                    <a:pt x="1281" y="9966"/>
                  </a:cubicBezTo>
                  <a:cubicBezTo>
                    <a:pt x="1640" y="8959"/>
                    <a:pt x="2129" y="8004"/>
                    <a:pt x="2743" y="7128"/>
                  </a:cubicBezTo>
                  <a:cubicBezTo>
                    <a:pt x="3336" y="6272"/>
                    <a:pt x="4008" y="5474"/>
                    <a:pt x="4752" y="4748"/>
                  </a:cubicBezTo>
                  <a:cubicBezTo>
                    <a:pt x="5480" y="3997"/>
                    <a:pt x="6277" y="3319"/>
                    <a:pt x="7135" y="2724"/>
                  </a:cubicBezTo>
                  <a:cubicBezTo>
                    <a:pt x="8009" y="2166"/>
                    <a:pt x="8925" y="1680"/>
                    <a:pt x="9878" y="1263"/>
                  </a:cubicBezTo>
                  <a:cubicBezTo>
                    <a:pt x="10840" y="830"/>
                    <a:pt x="11855" y="522"/>
                    <a:pt x="12896" y="344"/>
                  </a:cubicBezTo>
                  <a:cubicBezTo>
                    <a:pt x="14941" y="-115"/>
                    <a:pt x="17059" y="-115"/>
                    <a:pt x="19109" y="344"/>
                  </a:cubicBezTo>
                  <a:cubicBezTo>
                    <a:pt x="20155" y="496"/>
                    <a:pt x="21170" y="804"/>
                    <a:pt x="22122" y="1263"/>
                  </a:cubicBezTo>
                  <a:cubicBezTo>
                    <a:pt x="23090" y="1638"/>
                    <a:pt x="24011" y="2129"/>
                    <a:pt x="24865" y="2724"/>
                  </a:cubicBezTo>
                  <a:cubicBezTo>
                    <a:pt x="25765" y="3298"/>
                    <a:pt x="26598" y="3976"/>
                    <a:pt x="27337" y="4748"/>
                  </a:cubicBezTo>
                  <a:cubicBezTo>
                    <a:pt x="28055" y="5500"/>
                    <a:pt x="28726" y="6293"/>
                    <a:pt x="29345" y="7128"/>
                  </a:cubicBezTo>
                  <a:cubicBezTo>
                    <a:pt x="30469" y="8897"/>
                    <a:pt x="31276" y="10854"/>
                    <a:pt x="31724" y="12899"/>
                  </a:cubicBezTo>
                  <a:cubicBezTo>
                    <a:pt x="31906" y="13958"/>
                    <a:pt x="31999" y="15033"/>
                    <a:pt x="31999" y="16103"/>
                  </a:cubicBezTo>
                  <a:cubicBezTo>
                    <a:pt x="31999" y="24916"/>
                    <a:pt x="24870" y="32060"/>
                    <a:pt x="16086" y="32054"/>
                  </a:cubicBezTo>
                  <a:cubicBezTo>
                    <a:pt x="16060" y="32054"/>
                    <a:pt x="16029" y="32054"/>
                    <a:pt x="16003" y="32054"/>
                  </a:cubicBezTo>
                  <a:close/>
                </a:path>
              </a:pathLst>
            </a:custGeom>
            <a:solidFill>
              <a:srgbClr val="D74A29"/>
            </a:solidFill>
            <a:ln w="518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6069"/>
                </a:solidFill>
                <a:effectLst/>
                <a:uLnTx/>
                <a:uFillTx/>
                <a:latin typeface="Arial" panose="020B0604020202020204"/>
                <a:ea typeface="+mn-ea"/>
                <a:cs typeface="+mn-cs"/>
              </a:endParaRPr>
            </a:p>
          </p:txBody>
        </p:sp>
        <p:sp>
          <p:nvSpPr>
            <p:cNvPr id="36" name="Freeform: Shape 35">
              <a:extLst>
                <a:ext uri="{FF2B5EF4-FFF2-40B4-BE49-F238E27FC236}">
                  <a16:creationId xmlns:a16="http://schemas.microsoft.com/office/drawing/2014/main" id="{27F0E7FE-204D-4DCF-9EE8-15475B19915B}"/>
                </a:ext>
              </a:extLst>
            </p:cNvPr>
            <p:cNvSpPr/>
            <p:nvPr/>
          </p:nvSpPr>
          <p:spPr>
            <a:xfrm>
              <a:off x="2067099" y="2664256"/>
              <a:ext cx="32020" cy="32053"/>
            </a:xfrm>
            <a:custGeom>
              <a:avLst/>
              <a:gdLst>
                <a:gd name="connsiteX0" fmla="*/ 2176 w 32020"/>
                <a:gd name="connsiteY0" fmla="*/ 24019 h 32086"/>
                <a:gd name="connsiteX1" fmla="*/ 7890 w 32020"/>
                <a:gd name="connsiteY1" fmla="*/ 2192 h 32086"/>
                <a:gd name="connsiteX2" fmla="*/ 8020 w 32020"/>
                <a:gd name="connsiteY2" fmla="*/ 2114 h 32086"/>
                <a:gd name="connsiteX3" fmla="*/ 8020 w 32020"/>
                <a:gd name="connsiteY3" fmla="*/ 2114 h 32086"/>
                <a:gd name="connsiteX4" fmla="*/ 29866 w 32020"/>
                <a:gd name="connsiteY4" fmla="*/ 7979 h 32086"/>
                <a:gd name="connsiteX5" fmla="*/ 29866 w 32020"/>
                <a:gd name="connsiteY5" fmla="*/ 7979 h 32086"/>
                <a:gd name="connsiteX6" fmla="*/ 24054 w 32020"/>
                <a:gd name="connsiteY6" fmla="*/ 29864 h 32086"/>
                <a:gd name="connsiteX7" fmla="*/ 24017 w 32020"/>
                <a:gd name="connsiteY7" fmla="*/ 29884 h 32086"/>
                <a:gd name="connsiteX8" fmla="*/ 24017 w 32020"/>
                <a:gd name="connsiteY8" fmla="*/ 29884 h 32086"/>
                <a:gd name="connsiteX9" fmla="*/ 15977 w 32020"/>
                <a:gd name="connsiteY9" fmla="*/ 32086 h 32086"/>
                <a:gd name="connsiteX10" fmla="*/ 15977 w 32020"/>
                <a:gd name="connsiteY10" fmla="*/ 32086 h 32086"/>
                <a:gd name="connsiteX11" fmla="*/ 2176 w 32020"/>
                <a:gd name="connsiteY11" fmla="*/ 24019 h 32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020" h="32086">
                  <a:moveTo>
                    <a:pt x="2176" y="24019"/>
                  </a:moveTo>
                  <a:cubicBezTo>
                    <a:pt x="-2257" y="16411"/>
                    <a:pt x="298" y="6638"/>
                    <a:pt x="7890" y="2192"/>
                  </a:cubicBezTo>
                  <a:cubicBezTo>
                    <a:pt x="7932" y="2166"/>
                    <a:pt x="7979" y="2140"/>
                    <a:pt x="8020" y="2114"/>
                  </a:cubicBezTo>
                  <a:lnTo>
                    <a:pt x="8020" y="2114"/>
                  </a:lnTo>
                  <a:cubicBezTo>
                    <a:pt x="15675" y="-2253"/>
                    <a:pt x="25412" y="361"/>
                    <a:pt x="29866" y="7979"/>
                  </a:cubicBezTo>
                  <a:lnTo>
                    <a:pt x="29866" y="7979"/>
                  </a:lnTo>
                  <a:cubicBezTo>
                    <a:pt x="34290" y="15634"/>
                    <a:pt x="31683" y="25428"/>
                    <a:pt x="24054" y="29864"/>
                  </a:cubicBezTo>
                  <a:cubicBezTo>
                    <a:pt x="24043" y="29869"/>
                    <a:pt x="24028" y="29874"/>
                    <a:pt x="24017" y="29884"/>
                  </a:cubicBezTo>
                  <a:lnTo>
                    <a:pt x="24017" y="29884"/>
                  </a:lnTo>
                  <a:cubicBezTo>
                    <a:pt x="21577" y="31309"/>
                    <a:pt x="18803" y="32071"/>
                    <a:pt x="15977" y="32086"/>
                  </a:cubicBezTo>
                  <a:lnTo>
                    <a:pt x="15977" y="32086"/>
                  </a:lnTo>
                  <a:cubicBezTo>
                    <a:pt x="10258" y="32107"/>
                    <a:pt x="4971" y="29023"/>
                    <a:pt x="2176" y="24019"/>
                  </a:cubicBezTo>
                  <a:close/>
                </a:path>
              </a:pathLst>
            </a:custGeom>
            <a:solidFill>
              <a:srgbClr val="D74A29"/>
            </a:solidFill>
            <a:ln w="518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6069"/>
                </a:solidFill>
                <a:effectLst/>
                <a:uLnTx/>
                <a:uFillTx/>
                <a:latin typeface="Arial" panose="020B0604020202020204"/>
                <a:ea typeface="+mn-ea"/>
                <a:cs typeface="+mn-cs"/>
              </a:endParaRPr>
            </a:p>
          </p:txBody>
        </p:sp>
        <p:sp>
          <p:nvSpPr>
            <p:cNvPr id="38" name="Freeform: Shape 37">
              <a:extLst>
                <a:ext uri="{FF2B5EF4-FFF2-40B4-BE49-F238E27FC236}">
                  <a16:creationId xmlns:a16="http://schemas.microsoft.com/office/drawing/2014/main" id="{59EA6ADC-C590-439B-B47B-E56FE98D8A61}"/>
                </a:ext>
              </a:extLst>
            </p:cNvPr>
            <p:cNvSpPr/>
            <p:nvPr/>
          </p:nvSpPr>
          <p:spPr>
            <a:xfrm>
              <a:off x="2112783" y="2637799"/>
              <a:ext cx="31996" cy="32052"/>
            </a:xfrm>
            <a:custGeom>
              <a:avLst/>
              <a:gdLst>
                <a:gd name="connsiteX0" fmla="*/ 15999 w 31996"/>
                <a:gd name="connsiteY0" fmla="*/ 32084 h 32085"/>
                <a:gd name="connsiteX1" fmla="*/ 12892 w 31996"/>
                <a:gd name="connsiteY1" fmla="*/ 31803 h 32085"/>
                <a:gd name="connsiteX2" fmla="*/ 9874 w 31996"/>
                <a:gd name="connsiteY2" fmla="*/ 30889 h 32085"/>
                <a:gd name="connsiteX3" fmla="*/ 7132 w 31996"/>
                <a:gd name="connsiteY3" fmla="*/ 29423 h 32085"/>
                <a:gd name="connsiteX4" fmla="*/ 4748 w 31996"/>
                <a:gd name="connsiteY4" fmla="*/ 27409 h 32085"/>
                <a:gd name="connsiteX5" fmla="*/ 2740 w 31996"/>
                <a:gd name="connsiteY5" fmla="*/ 24930 h 32085"/>
                <a:gd name="connsiteX6" fmla="*/ 1277 w 31996"/>
                <a:gd name="connsiteY6" fmla="*/ 22181 h 32085"/>
                <a:gd name="connsiteX7" fmla="*/ 367 w 31996"/>
                <a:gd name="connsiteY7" fmla="*/ 19154 h 32085"/>
                <a:gd name="connsiteX8" fmla="*/ 2 w 31996"/>
                <a:gd name="connsiteY8" fmla="*/ 16039 h 32085"/>
                <a:gd name="connsiteX9" fmla="*/ 367 w 31996"/>
                <a:gd name="connsiteY9" fmla="*/ 12924 h 32085"/>
                <a:gd name="connsiteX10" fmla="*/ 1277 w 31996"/>
                <a:gd name="connsiteY10" fmla="*/ 9903 h 32085"/>
                <a:gd name="connsiteX11" fmla="*/ 2740 w 31996"/>
                <a:gd name="connsiteY11" fmla="*/ 7142 h 32085"/>
                <a:gd name="connsiteX12" fmla="*/ 4748 w 31996"/>
                <a:gd name="connsiteY12" fmla="*/ 4674 h 32085"/>
                <a:gd name="connsiteX13" fmla="*/ 7132 w 31996"/>
                <a:gd name="connsiteY13" fmla="*/ 2660 h 32085"/>
                <a:gd name="connsiteX14" fmla="*/ 9874 w 31996"/>
                <a:gd name="connsiteY14" fmla="*/ 1188 h 32085"/>
                <a:gd name="connsiteX15" fmla="*/ 12892 w 31996"/>
                <a:gd name="connsiteY15" fmla="*/ 270 h 32085"/>
                <a:gd name="connsiteX16" fmla="*/ 19106 w 31996"/>
                <a:gd name="connsiteY16" fmla="*/ 270 h 32085"/>
                <a:gd name="connsiteX17" fmla="*/ 22124 w 31996"/>
                <a:gd name="connsiteY17" fmla="*/ 1188 h 32085"/>
                <a:gd name="connsiteX18" fmla="*/ 24861 w 31996"/>
                <a:gd name="connsiteY18" fmla="*/ 2660 h 32085"/>
                <a:gd name="connsiteX19" fmla="*/ 27333 w 31996"/>
                <a:gd name="connsiteY19" fmla="*/ 4674 h 32085"/>
                <a:gd name="connsiteX20" fmla="*/ 29342 w 31996"/>
                <a:gd name="connsiteY20" fmla="*/ 7142 h 32085"/>
                <a:gd name="connsiteX21" fmla="*/ 30809 w 31996"/>
                <a:gd name="connsiteY21" fmla="*/ 9903 h 32085"/>
                <a:gd name="connsiteX22" fmla="*/ 31720 w 31996"/>
                <a:gd name="connsiteY22" fmla="*/ 12924 h 32085"/>
                <a:gd name="connsiteX23" fmla="*/ 31996 w 31996"/>
                <a:gd name="connsiteY23" fmla="*/ 16039 h 32085"/>
                <a:gd name="connsiteX24" fmla="*/ 31720 w 31996"/>
                <a:gd name="connsiteY24" fmla="*/ 19154 h 32085"/>
                <a:gd name="connsiteX25" fmla="*/ 30809 w 31996"/>
                <a:gd name="connsiteY25" fmla="*/ 22181 h 32085"/>
                <a:gd name="connsiteX26" fmla="*/ 29342 w 31996"/>
                <a:gd name="connsiteY26" fmla="*/ 24930 h 32085"/>
                <a:gd name="connsiteX27" fmla="*/ 27333 w 31996"/>
                <a:gd name="connsiteY27" fmla="*/ 27409 h 32085"/>
                <a:gd name="connsiteX28" fmla="*/ 22124 w 31996"/>
                <a:gd name="connsiteY28" fmla="*/ 30889 h 32085"/>
                <a:gd name="connsiteX29" fmla="*/ 15999 w 31996"/>
                <a:gd name="connsiteY29" fmla="*/ 32084 h 3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1996" h="32085">
                  <a:moveTo>
                    <a:pt x="15999" y="32084"/>
                  </a:moveTo>
                  <a:cubicBezTo>
                    <a:pt x="14958" y="32084"/>
                    <a:pt x="13918" y="31990"/>
                    <a:pt x="12892" y="31803"/>
                  </a:cubicBezTo>
                  <a:cubicBezTo>
                    <a:pt x="11883" y="31526"/>
                    <a:pt x="10873" y="31260"/>
                    <a:pt x="9874" y="30889"/>
                  </a:cubicBezTo>
                  <a:cubicBezTo>
                    <a:pt x="8953" y="30425"/>
                    <a:pt x="8042" y="29971"/>
                    <a:pt x="7132" y="29423"/>
                  </a:cubicBezTo>
                  <a:cubicBezTo>
                    <a:pt x="6299" y="28802"/>
                    <a:pt x="5503" y="28129"/>
                    <a:pt x="4748" y="27409"/>
                  </a:cubicBezTo>
                  <a:cubicBezTo>
                    <a:pt x="3957" y="26689"/>
                    <a:pt x="3281" y="25854"/>
                    <a:pt x="2740" y="24930"/>
                  </a:cubicBezTo>
                  <a:cubicBezTo>
                    <a:pt x="2110" y="24096"/>
                    <a:pt x="1616" y="23172"/>
                    <a:pt x="1277" y="22181"/>
                  </a:cubicBezTo>
                  <a:cubicBezTo>
                    <a:pt x="825" y="21226"/>
                    <a:pt x="517" y="20203"/>
                    <a:pt x="367" y="19154"/>
                  </a:cubicBezTo>
                  <a:cubicBezTo>
                    <a:pt x="101" y="18142"/>
                    <a:pt x="-18" y="17093"/>
                    <a:pt x="2" y="16039"/>
                  </a:cubicBezTo>
                  <a:cubicBezTo>
                    <a:pt x="-13" y="14990"/>
                    <a:pt x="106" y="13941"/>
                    <a:pt x="367" y="12924"/>
                  </a:cubicBezTo>
                  <a:cubicBezTo>
                    <a:pt x="544" y="11880"/>
                    <a:pt x="845" y="10868"/>
                    <a:pt x="1277" y="9903"/>
                  </a:cubicBezTo>
                  <a:cubicBezTo>
                    <a:pt x="1636" y="8916"/>
                    <a:pt x="2131" y="7993"/>
                    <a:pt x="2740" y="7142"/>
                  </a:cubicBezTo>
                  <a:cubicBezTo>
                    <a:pt x="3307" y="6239"/>
                    <a:pt x="3983" y="5410"/>
                    <a:pt x="4748" y="4674"/>
                  </a:cubicBezTo>
                  <a:cubicBezTo>
                    <a:pt x="5498" y="3949"/>
                    <a:pt x="6294" y="3276"/>
                    <a:pt x="7132" y="2660"/>
                  </a:cubicBezTo>
                  <a:cubicBezTo>
                    <a:pt x="8042" y="2102"/>
                    <a:pt x="8953" y="1648"/>
                    <a:pt x="9874" y="1188"/>
                  </a:cubicBezTo>
                  <a:cubicBezTo>
                    <a:pt x="10873" y="823"/>
                    <a:pt x="11883" y="547"/>
                    <a:pt x="12892" y="270"/>
                  </a:cubicBezTo>
                  <a:cubicBezTo>
                    <a:pt x="14948" y="-90"/>
                    <a:pt x="17050" y="-90"/>
                    <a:pt x="19106" y="270"/>
                  </a:cubicBezTo>
                  <a:cubicBezTo>
                    <a:pt x="20131" y="510"/>
                    <a:pt x="21141" y="818"/>
                    <a:pt x="22124" y="1188"/>
                  </a:cubicBezTo>
                  <a:cubicBezTo>
                    <a:pt x="23076" y="1601"/>
                    <a:pt x="23992" y="2091"/>
                    <a:pt x="24861" y="2660"/>
                  </a:cubicBezTo>
                  <a:cubicBezTo>
                    <a:pt x="25746" y="3255"/>
                    <a:pt x="26573" y="3928"/>
                    <a:pt x="27333" y="4674"/>
                  </a:cubicBezTo>
                  <a:cubicBezTo>
                    <a:pt x="28072" y="5436"/>
                    <a:pt x="28749" y="6266"/>
                    <a:pt x="29342" y="7142"/>
                  </a:cubicBezTo>
                  <a:cubicBezTo>
                    <a:pt x="29883" y="8034"/>
                    <a:pt x="30372" y="8953"/>
                    <a:pt x="30809" y="9903"/>
                  </a:cubicBezTo>
                  <a:cubicBezTo>
                    <a:pt x="31200" y="10878"/>
                    <a:pt x="31502" y="11891"/>
                    <a:pt x="31720" y="12924"/>
                  </a:cubicBezTo>
                  <a:cubicBezTo>
                    <a:pt x="31902" y="13952"/>
                    <a:pt x="31996" y="14995"/>
                    <a:pt x="31996" y="16039"/>
                  </a:cubicBezTo>
                  <a:cubicBezTo>
                    <a:pt x="32001" y="17088"/>
                    <a:pt x="31907" y="18126"/>
                    <a:pt x="31720" y="19154"/>
                  </a:cubicBezTo>
                  <a:cubicBezTo>
                    <a:pt x="31528" y="20198"/>
                    <a:pt x="31221" y="21210"/>
                    <a:pt x="30809" y="22181"/>
                  </a:cubicBezTo>
                  <a:cubicBezTo>
                    <a:pt x="30430" y="23151"/>
                    <a:pt x="29935" y="24075"/>
                    <a:pt x="29342" y="24930"/>
                  </a:cubicBezTo>
                  <a:cubicBezTo>
                    <a:pt x="28775" y="25833"/>
                    <a:pt x="28098" y="26663"/>
                    <a:pt x="27333" y="27409"/>
                  </a:cubicBezTo>
                  <a:cubicBezTo>
                    <a:pt x="25829" y="28881"/>
                    <a:pt x="24060" y="30065"/>
                    <a:pt x="22124" y="30889"/>
                  </a:cubicBezTo>
                  <a:cubicBezTo>
                    <a:pt x="20183" y="31709"/>
                    <a:pt x="18102" y="32111"/>
                    <a:pt x="15999" y="32084"/>
                  </a:cubicBezTo>
                  <a:close/>
                </a:path>
              </a:pathLst>
            </a:custGeom>
            <a:solidFill>
              <a:srgbClr val="D74A29"/>
            </a:solidFill>
            <a:ln w="518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6069"/>
                </a:solidFill>
                <a:effectLst/>
                <a:uLnTx/>
                <a:uFillTx/>
                <a:latin typeface="Arial" panose="020B0604020202020204"/>
                <a:ea typeface="+mn-ea"/>
                <a:cs typeface="+mn-cs"/>
              </a:endParaRPr>
            </a:p>
          </p:txBody>
        </p:sp>
        <p:sp>
          <p:nvSpPr>
            <p:cNvPr id="39" name="Freeform: Shape 38">
              <a:extLst>
                <a:ext uri="{FF2B5EF4-FFF2-40B4-BE49-F238E27FC236}">
                  <a16:creationId xmlns:a16="http://schemas.microsoft.com/office/drawing/2014/main" id="{017FAD3D-FE54-4655-9156-9A13F5B388D0}"/>
                </a:ext>
              </a:extLst>
            </p:cNvPr>
            <p:cNvSpPr/>
            <p:nvPr/>
          </p:nvSpPr>
          <p:spPr>
            <a:xfrm>
              <a:off x="2112785" y="2530120"/>
              <a:ext cx="31993" cy="85888"/>
            </a:xfrm>
            <a:custGeom>
              <a:avLst/>
              <a:gdLst>
                <a:gd name="connsiteX0" fmla="*/ 0 w 31993"/>
                <a:gd name="connsiteY0" fmla="*/ 69936 h 85977"/>
                <a:gd name="connsiteX1" fmla="*/ 15997 w 31993"/>
                <a:gd name="connsiteY1" fmla="*/ 53896 h 85977"/>
                <a:gd name="connsiteX2" fmla="*/ 15997 w 31993"/>
                <a:gd name="connsiteY2" fmla="*/ 53896 h 85977"/>
                <a:gd name="connsiteX3" fmla="*/ 31994 w 31993"/>
                <a:gd name="connsiteY3" fmla="*/ 69850 h 85977"/>
                <a:gd name="connsiteX4" fmla="*/ 31994 w 31993"/>
                <a:gd name="connsiteY4" fmla="*/ 69936 h 85977"/>
                <a:gd name="connsiteX5" fmla="*/ 31994 w 31993"/>
                <a:gd name="connsiteY5" fmla="*/ 69936 h 85977"/>
                <a:gd name="connsiteX6" fmla="*/ 16070 w 31993"/>
                <a:gd name="connsiteY6" fmla="*/ 85977 h 85977"/>
                <a:gd name="connsiteX7" fmla="*/ 15997 w 31993"/>
                <a:gd name="connsiteY7" fmla="*/ 85977 h 85977"/>
                <a:gd name="connsiteX8" fmla="*/ 15997 w 31993"/>
                <a:gd name="connsiteY8" fmla="*/ 85977 h 85977"/>
                <a:gd name="connsiteX9" fmla="*/ 0 w 31993"/>
                <a:gd name="connsiteY9" fmla="*/ 69936 h 85977"/>
                <a:gd name="connsiteX10" fmla="*/ 0 w 31993"/>
                <a:gd name="connsiteY10" fmla="*/ 16041 h 85977"/>
                <a:gd name="connsiteX11" fmla="*/ 15997 w 31993"/>
                <a:gd name="connsiteY11" fmla="*/ 0 h 85977"/>
                <a:gd name="connsiteX12" fmla="*/ 15997 w 31993"/>
                <a:gd name="connsiteY12" fmla="*/ 0 h 85977"/>
                <a:gd name="connsiteX13" fmla="*/ 31994 w 31993"/>
                <a:gd name="connsiteY13" fmla="*/ 15954 h 85977"/>
                <a:gd name="connsiteX14" fmla="*/ 31994 w 31993"/>
                <a:gd name="connsiteY14" fmla="*/ 16041 h 85977"/>
                <a:gd name="connsiteX15" fmla="*/ 31994 w 31993"/>
                <a:gd name="connsiteY15" fmla="*/ 16041 h 85977"/>
                <a:gd name="connsiteX16" fmla="*/ 16070 w 31993"/>
                <a:gd name="connsiteY16" fmla="*/ 32082 h 85977"/>
                <a:gd name="connsiteX17" fmla="*/ 15997 w 31993"/>
                <a:gd name="connsiteY17" fmla="*/ 32082 h 85977"/>
                <a:gd name="connsiteX18" fmla="*/ 15997 w 31993"/>
                <a:gd name="connsiteY18" fmla="*/ 32082 h 85977"/>
                <a:gd name="connsiteX19" fmla="*/ 0 w 31993"/>
                <a:gd name="connsiteY19" fmla="*/ 16041 h 85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1993" h="85977">
                  <a:moveTo>
                    <a:pt x="0" y="69936"/>
                  </a:moveTo>
                  <a:cubicBezTo>
                    <a:pt x="5" y="61080"/>
                    <a:pt x="7166" y="53903"/>
                    <a:pt x="15997" y="53896"/>
                  </a:cubicBezTo>
                  <a:lnTo>
                    <a:pt x="15997" y="53896"/>
                  </a:lnTo>
                  <a:cubicBezTo>
                    <a:pt x="24807" y="53872"/>
                    <a:pt x="31968" y="61015"/>
                    <a:pt x="31994" y="69850"/>
                  </a:cubicBezTo>
                  <a:cubicBezTo>
                    <a:pt x="31994" y="69878"/>
                    <a:pt x="31994" y="69908"/>
                    <a:pt x="31994" y="69936"/>
                  </a:cubicBezTo>
                  <a:lnTo>
                    <a:pt x="31994" y="69936"/>
                  </a:lnTo>
                  <a:cubicBezTo>
                    <a:pt x="32014" y="78775"/>
                    <a:pt x="24885" y="85956"/>
                    <a:pt x="16070" y="85977"/>
                  </a:cubicBezTo>
                  <a:cubicBezTo>
                    <a:pt x="16044" y="85977"/>
                    <a:pt x="16023" y="85977"/>
                    <a:pt x="15997" y="85977"/>
                  </a:cubicBezTo>
                  <a:lnTo>
                    <a:pt x="15997" y="85977"/>
                  </a:lnTo>
                  <a:cubicBezTo>
                    <a:pt x="7166" y="85967"/>
                    <a:pt x="10" y="78791"/>
                    <a:pt x="0" y="69936"/>
                  </a:cubicBezTo>
                  <a:close/>
                  <a:moveTo>
                    <a:pt x="0" y="16041"/>
                  </a:moveTo>
                  <a:cubicBezTo>
                    <a:pt x="5" y="7185"/>
                    <a:pt x="7166" y="7"/>
                    <a:pt x="15997" y="0"/>
                  </a:cubicBezTo>
                  <a:lnTo>
                    <a:pt x="15997" y="0"/>
                  </a:lnTo>
                  <a:cubicBezTo>
                    <a:pt x="24807" y="-24"/>
                    <a:pt x="31968" y="7118"/>
                    <a:pt x="31994" y="15954"/>
                  </a:cubicBezTo>
                  <a:cubicBezTo>
                    <a:pt x="31994" y="15983"/>
                    <a:pt x="31994" y="16012"/>
                    <a:pt x="31994" y="16041"/>
                  </a:cubicBezTo>
                  <a:lnTo>
                    <a:pt x="31994" y="16041"/>
                  </a:lnTo>
                  <a:cubicBezTo>
                    <a:pt x="32014" y="24879"/>
                    <a:pt x="24885" y="32061"/>
                    <a:pt x="16070" y="32082"/>
                  </a:cubicBezTo>
                  <a:cubicBezTo>
                    <a:pt x="16044" y="32082"/>
                    <a:pt x="16023" y="32082"/>
                    <a:pt x="15997" y="32082"/>
                  </a:cubicBezTo>
                  <a:lnTo>
                    <a:pt x="15997" y="32082"/>
                  </a:lnTo>
                  <a:cubicBezTo>
                    <a:pt x="7166" y="32071"/>
                    <a:pt x="10" y="24895"/>
                    <a:pt x="0" y="16041"/>
                  </a:cubicBezTo>
                  <a:close/>
                </a:path>
              </a:pathLst>
            </a:custGeom>
            <a:solidFill>
              <a:srgbClr val="D74A29"/>
            </a:solidFill>
            <a:ln w="518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6069"/>
                </a:solidFill>
                <a:effectLst/>
                <a:uLnTx/>
                <a:uFillTx/>
                <a:latin typeface="Arial" panose="020B0604020202020204"/>
                <a:ea typeface="+mn-ea"/>
                <a:cs typeface="+mn-cs"/>
              </a:endParaRPr>
            </a:p>
          </p:txBody>
        </p:sp>
        <p:sp>
          <p:nvSpPr>
            <p:cNvPr id="40" name="Freeform: Shape 39">
              <a:extLst>
                <a:ext uri="{FF2B5EF4-FFF2-40B4-BE49-F238E27FC236}">
                  <a16:creationId xmlns:a16="http://schemas.microsoft.com/office/drawing/2014/main" id="{20E30EAF-9178-480C-8A1F-CA8EC421B980}"/>
                </a:ext>
              </a:extLst>
            </p:cNvPr>
            <p:cNvSpPr/>
            <p:nvPr/>
          </p:nvSpPr>
          <p:spPr>
            <a:xfrm>
              <a:off x="2112783" y="2476355"/>
              <a:ext cx="31996" cy="31965"/>
            </a:xfrm>
            <a:custGeom>
              <a:avLst/>
              <a:gdLst>
                <a:gd name="connsiteX0" fmla="*/ 15999 w 31996"/>
                <a:gd name="connsiteY0" fmla="*/ 31998 h 31998"/>
                <a:gd name="connsiteX1" fmla="*/ 4660 w 31996"/>
                <a:gd name="connsiteY1" fmla="*/ 27325 h 31998"/>
                <a:gd name="connsiteX2" fmla="*/ 1189 w 31996"/>
                <a:gd name="connsiteY2" fmla="*/ 22097 h 31998"/>
                <a:gd name="connsiteX3" fmla="*/ 367 w 31996"/>
                <a:gd name="connsiteY3" fmla="*/ 19170 h 31998"/>
                <a:gd name="connsiteX4" fmla="*/ 2 w 31996"/>
                <a:gd name="connsiteY4" fmla="*/ 15957 h 31998"/>
                <a:gd name="connsiteX5" fmla="*/ 367 w 31996"/>
                <a:gd name="connsiteY5" fmla="*/ 12842 h 31998"/>
                <a:gd name="connsiteX6" fmla="*/ 1277 w 31996"/>
                <a:gd name="connsiteY6" fmla="*/ 9914 h 31998"/>
                <a:gd name="connsiteX7" fmla="*/ 2740 w 31996"/>
                <a:gd name="connsiteY7" fmla="*/ 7068 h 31998"/>
                <a:gd name="connsiteX8" fmla="*/ 4660 w 31996"/>
                <a:gd name="connsiteY8" fmla="*/ 4687 h 31998"/>
                <a:gd name="connsiteX9" fmla="*/ 19106 w 31996"/>
                <a:gd name="connsiteY9" fmla="*/ 283 h 31998"/>
                <a:gd name="connsiteX10" fmla="*/ 22124 w 31996"/>
                <a:gd name="connsiteY10" fmla="*/ 1205 h 31998"/>
                <a:gd name="connsiteX11" fmla="*/ 24861 w 31996"/>
                <a:gd name="connsiteY11" fmla="*/ 2673 h 31998"/>
                <a:gd name="connsiteX12" fmla="*/ 27333 w 31996"/>
                <a:gd name="connsiteY12" fmla="*/ 4687 h 31998"/>
                <a:gd name="connsiteX13" fmla="*/ 29342 w 31996"/>
                <a:gd name="connsiteY13" fmla="*/ 7068 h 31998"/>
                <a:gd name="connsiteX14" fmla="*/ 30809 w 31996"/>
                <a:gd name="connsiteY14" fmla="*/ 9914 h 31998"/>
                <a:gd name="connsiteX15" fmla="*/ 31720 w 31996"/>
                <a:gd name="connsiteY15" fmla="*/ 12842 h 31998"/>
                <a:gd name="connsiteX16" fmla="*/ 31996 w 31996"/>
                <a:gd name="connsiteY16" fmla="*/ 15957 h 31998"/>
                <a:gd name="connsiteX17" fmla="*/ 31720 w 31996"/>
                <a:gd name="connsiteY17" fmla="*/ 19170 h 31998"/>
                <a:gd name="connsiteX18" fmla="*/ 30809 w 31996"/>
                <a:gd name="connsiteY18" fmla="*/ 22097 h 31998"/>
                <a:gd name="connsiteX19" fmla="*/ 29342 w 31996"/>
                <a:gd name="connsiteY19" fmla="*/ 24855 h 31998"/>
                <a:gd name="connsiteX20" fmla="*/ 27333 w 31996"/>
                <a:gd name="connsiteY20" fmla="*/ 27325 h 31998"/>
                <a:gd name="connsiteX21" fmla="*/ 22124 w 31996"/>
                <a:gd name="connsiteY21" fmla="*/ 30807 h 31998"/>
                <a:gd name="connsiteX22" fmla="*/ 15999 w 31996"/>
                <a:gd name="connsiteY22" fmla="*/ 31998 h 31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1996" h="31998">
                  <a:moveTo>
                    <a:pt x="15999" y="31998"/>
                  </a:moveTo>
                  <a:cubicBezTo>
                    <a:pt x="11748" y="32022"/>
                    <a:pt x="7668" y="30339"/>
                    <a:pt x="4660" y="27325"/>
                  </a:cubicBezTo>
                  <a:cubicBezTo>
                    <a:pt x="3166" y="25834"/>
                    <a:pt x="1985" y="24056"/>
                    <a:pt x="1189" y="22097"/>
                  </a:cubicBezTo>
                  <a:cubicBezTo>
                    <a:pt x="814" y="21152"/>
                    <a:pt x="544" y="20171"/>
                    <a:pt x="367" y="19170"/>
                  </a:cubicBezTo>
                  <a:cubicBezTo>
                    <a:pt x="101" y="18120"/>
                    <a:pt x="-18" y="17039"/>
                    <a:pt x="2" y="15957"/>
                  </a:cubicBezTo>
                  <a:cubicBezTo>
                    <a:pt x="-8" y="14907"/>
                    <a:pt x="117" y="13860"/>
                    <a:pt x="367" y="12842"/>
                  </a:cubicBezTo>
                  <a:cubicBezTo>
                    <a:pt x="528" y="11827"/>
                    <a:pt x="835" y="10842"/>
                    <a:pt x="1277" y="9914"/>
                  </a:cubicBezTo>
                  <a:cubicBezTo>
                    <a:pt x="1636" y="8904"/>
                    <a:pt x="2131" y="7947"/>
                    <a:pt x="2740" y="7068"/>
                  </a:cubicBezTo>
                  <a:cubicBezTo>
                    <a:pt x="3302" y="6213"/>
                    <a:pt x="3942" y="5415"/>
                    <a:pt x="4660" y="4687"/>
                  </a:cubicBezTo>
                  <a:cubicBezTo>
                    <a:pt x="8469" y="937"/>
                    <a:pt x="13860" y="-708"/>
                    <a:pt x="19106" y="283"/>
                  </a:cubicBezTo>
                  <a:cubicBezTo>
                    <a:pt x="20152" y="439"/>
                    <a:pt x="21167" y="750"/>
                    <a:pt x="22124" y="1205"/>
                  </a:cubicBezTo>
                  <a:cubicBezTo>
                    <a:pt x="23108" y="1544"/>
                    <a:pt x="24034" y="2040"/>
                    <a:pt x="24861" y="2673"/>
                  </a:cubicBezTo>
                  <a:cubicBezTo>
                    <a:pt x="25767" y="3239"/>
                    <a:pt x="26599" y="3916"/>
                    <a:pt x="27333" y="4687"/>
                  </a:cubicBezTo>
                  <a:cubicBezTo>
                    <a:pt x="28051" y="5439"/>
                    <a:pt x="28723" y="6234"/>
                    <a:pt x="29342" y="7068"/>
                  </a:cubicBezTo>
                  <a:cubicBezTo>
                    <a:pt x="29883" y="7988"/>
                    <a:pt x="30372" y="8939"/>
                    <a:pt x="30809" y="9914"/>
                  </a:cubicBezTo>
                  <a:cubicBezTo>
                    <a:pt x="31163" y="10873"/>
                    <a:pt x="31470" y="11850"/>
                    <a:pt x="31720" y="12842"/>
                  </a:cubicBezTo>
                  <a:cubicBezTo>
                    <a:pt x="31902" y="13870"/>
                    <a:pt x="31991" y="14912"/>
                    <a:pt x="31996" y="15957"/>
                  </a:cubicBezTo>
                  <a:cubicBezTo>
                    <a:pt x="32001" y="17034"/>
                    <a:pt x="31907" y="18110"/>
                    <a:pt x="31720" y="19170"/>
                  </a:cubicBezTo>
                  <a:cubicBezTo>
                    <a:pt x="31512" y="20174"/>
                    <a:pt x="31210" y="21155"/>
                    <a:pt x="30809" y="22097"/>
                  </a:cubicBezTo>
                  <a:cubicBezTo>
                    <a:pt x="30430" y="23071"/>
                    <a:pt x="29940" y="23997"/>
                    <a:pt x="29342" y="24855"/>
                  </a:cubicBezTo>
                  <a:cubicBezTo>
                    <a:pt x="28749" y="25734"/>
                    <a:pt x="28072" y="26561"/>
                    <a:pt x="27333" y="27325"/>
                  </a:cubicBezTo>
                  <a:cubicBezTo>
                    <a:pt x="25814" y="28785"/>
                    <a:pt x="24050" y="29964"/>
                    <a:pt x="22124" y="30807"/>
                  </a:cubicBezTo>
                  <a:cubicBezTo>
                    <a:pt x="20183" y="31613"/>
                    <a:pt x="18096" y="32018"/>
                    <a:pt x="15999" y="31998"/>
                  </a:cubicBezTo>
                  <a:close/>
                </a:path>
              </a:pathLst>
            </a:custGeom>
            <a:solidFill>
              <a:srgbClr val="D74A29"/>
            </a:solidFill>
            <a:ln w="518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6069"/>
                </a:solidFill>
                <a:effectLst/>
                <a:uLnTx/>
                <a:uFillTx/>
                <a:latin typeface="Arial" panose="020B0604020202020204"/>
                <a:ea typeface="+mn-ea"/>
                <a:cs typeface="+mn-cs"/>
              </a:endParaRPr>
            </a:p>
          </p:txBody>
        </p:sp>
        <p:sp>
          <p:nvSpPr>
            <p:cNvPr id="41" name="Freeform: Shape 40">
              <a:extLst>
                <a:ext uri="{FF2B5EF4-FFF2-40B4-BE49-F238E27FC236}">
                  <a16:creationId xmlns:a16="http://schemas.microsoft.com/office/drawing/2014/main" id="{6D921E92-19EF-45FF-9DD6-2662E60B8E9C}"/>
                </a:ext>
              </a:extLst>
            </p:cNvPr>
            <p:cNvSpPr/>
            <p:nvPr/>
          </p:nvSpPr>
          <p:spPr>
            <a:xfrm>
              <a:off x="2065471" y="2448954"/>
              <a:ext cx="32034" cy="32082"/>
            </a:xfrm>
            <a:custGeom>
              <a:avLst/>
              <a:gdLst>
                <a:gd name="connsiteX0" fmla="*/ 8009 w 32034"/>
                <a:gd name="connsiteY0" fmla="*/ 29914 h 32115"/>
                <a:gd name="connsiteX1" fmla="*/ 2134 w 32034"/>
                <a:gd name="connsiteY1" fmla="*/ 8042 h 32115"/>
                <a:gd name="connsiteX2" fmla="*/ 2149 w 32034"/>
                <a:gd name="connsiteY2" fmla="*/ 8010 h 32115"/>
                <a:gd name="connsiteX3" fmla="*/ 2149 w 32034"/>
                <a:gd name="connsiteY3" fmla="*/ 8010 h 32115"/>
                <a:gd name="connsiteX4" fmla="*/ 24006 w 32034"/>
                <a:gd name="connsiteY4" fmla="*/ 2138 h 32115"/>
                <a:gd name="connsiteX5" fmla="*/ 24006 w 32034"/>
                <a:gd name="connsiteY5" fmla="*/ 2138 h 32115"/>
                <a:gd name="connsiteX6" fmla="*/ 29943 w 32034"/>
                <a:gd name="connsiteY6" fmla="*/ 23893 h 32115"/>
                <a:gd name="connsiteX7" fmla="*/ 29850 w 32034"/>
                <a:gd name="connsiteY7" fmla="*/ 24051 h 32115"/>
                <a:gd name="connsiteX8" fmla="*/ 29850 w 32034"/>
                <a:gd name="connsiteY8" fmla="*/ 24051 h 32115"/>
                <a:gd name="connsiteX9" fmla="*/ 15961 w 32034"/>
                <a:gd name="connsiteY9" fmla="*/ 32116 h 32115"/>
                <a:gd name="connsiteX10" fmla="*/ 15961 w 32034"/>
                <a:gd name="connsiteY10" fmla="*/ 32116 h 32115"/>
                <a:gd name="connsiteX11" fmla="*/ 8009 w 32034"/>
                <a:gd name="connsiteY11" fmla="*/ 29914 h 32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034" h="32115">
                  <a:moveTo>
                    <a:pt x="8009" y="29914"/>
                  </a:moveTo>
                  <a:cubicBezTo>
                    <a:pt x="359" y="25500"/>
                    <a:pt x="-2269" y="15708"/>
                    <a:pt x="2134" y="8042"/>
                  </a:cubicBezTo>
                  <a:cubicBezTo>
                    <a:pt x="2139" y="8031"/>
                    <a:pt x="2144" y="8021"/>
                    <a:pt x="2149" y="8010"/>
                  </a:cubicBezTo>
                  <a:lnTo>
                    <a:pt x="2149" y="8010"/>
                  </a:lnTo>
                  <a:cubicBezTo>
                    <a:pt x="6583" y="355"/>
                    <a:pt x="16351" y="-2269"/>
                    <a:pt x="24006" y="2138"/>
                  </a:cubicBezTo>
                  <a:lnTo>
                    <a:pt x="24006" y="2138"/>
                  </a:lnTo>
                  <a:cubicBezTo>
                    <a:pt x="31635" y="6502"/>
                    <a:pt x="34294" y="16242"/>
                    <a:pt x="29943" y="23893"/>
                  </a:cubicBezTo>
                  <a:cubicBezTo>
                    <a:pt x="29912" y="23946"/>
                    <a:pt x="29881" y="23998"/>
                    <a:pt x="29850" y="24051"/>
                  </a:cubicBezTo>
                  <a:lnTo>
                    <a:pt x="29850" y="24051"/>
                  </a:lnTo>
                  <a:cubicBezTo>
                    <a:pt x="26998" y="29040"/>
                    <a:pt x="21695" y="32117"/>
                    <a:pt x="15961" y="32116"/>
                  </a:cubicBezTo>
                  <a:lnTo>
                    <a:pt x="15961" y="32116"/>
                  </a:lnTo>
                  <a:cubicBezTo>
                    <a:pt x="13166" y="32089"/>
                    <a:pt x="10424" y="31331"/>
                    <a:pt x="8009" y="29914"/>
                  </a:cubicBezTo>
                  <a:close/>
                </a:path>
              </a:pathLst>
            </a:custGeom>
            <a:solidFill>
              <a:srgbClr val="D74A29"/>
            </a:solidFill>
            <a:ln w="518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6069"/>
                </a:solidFill>
                <a:effectLst/>
                <a:uLnTx/>
                <a:uFillTx/>
                <a:latin typeface="Arial" panose="020B0604020202020204"/>
                <a:ea typeface="+mn-ea"/>
                <a:cs typeface="+mn-cs"/>
              </a:endParaRPr>
            </a:p>
          </p:txBody>
        </p:sp>
        <p:sp>
          <p:nvSpPr>
            <p:cNvPr id="42" name="Freeform: Shape 41">
              <a:extLst>
                <a:ext uri="{FF2B5EF4-FFF2-40B4-BE49-F238E27FC236}">
                  <a16:creationId xmlns:a16="http://schemas.microsoft.com/office/drawing/2014/main" id="{C4E3DACD-8D35-457F-8432-6D63C8C6B271}"/>
                </a:ext>
              </a:extLst>
            </p:cNvPr>
            <p:cNvSpPr/>
            <p:nvPr/>
          </p:nvSpPr>
          <p:spPr>
            <a:xfrm>
              <a:off x="2018168" y="2421815"/>
              <a:ext cx="31993" cy="31840"/>
            </a:xfrm>
            <a:custGeom>
              <a:avLst/>
              <a:gdLst>
                <a:gd name="connsiteX0" fmla="*/ 15997 w 31993"/>
                <a:gd name="connsiteY0" fmla="*/ 31874 h 31873"/>
                <a:gd name="connsiteX1" fmla="*/ 9872 w 31993"/>
                <a:gd name="connsiteY1" fmla="*/ 30683 h 31873"/>
                <a:gd name="connsiteX2" fmla="*/ 4756 w 31993"/>
                <a:gd name="connsiteY2" fmla="*/ 27111 h 31873"/>
                <a:gd name="connsiteX3" fmla="*/ 2748 w 31993"/>
                <a:gd name="connsiteY3" fmla="*/ 24722 h 31873"/>
                <a:gd name="connsiteX4" fmla="*/ 1285 w 31993"/>
                <a:gd name="connsiteY4" fmla="*/ 21974 h 31873"/>
                <a:gd name="connsiteX5" fmla="*/ 364 w 31993"/>
                <a:gd name="connsiteY5" fmla="*/ 18948 h 31873"/>
                <a:gd name="connsiteX6" fmla="*/ 0 w 31993"/>
                <a:gd name="connsiteY6" fmla="*/ 15833 h 31873"/>
                <a:gd name="connsiteX7" fmla="*/ 364 w 31993"/>
                <a:gd name="connsiteY7" fmla="*/ 12718 h 31873"/>
                <a:gd name="connsiteX8" fmla="*/ 1285 w 31993"/>
                <a:gd name="connsiteY8" fmla="*/ 9692 h 31873"/>
                <a:gd name="connsiteX9" fmla="*/ 2748 w 31993"/>
                <a:gd name="connsiteY9" fmla="*/ 6944 h 31873"/>
                <a:gd name="connsiteX10" fmla="*/ 4756 w 31993"/>
                <a:gd name="connsiteY10" fmla="*/ 4465 h 31873"/>
                <a:gd name="connsiteX11" fmla="*/ 27331 w 31993"/>
                <a:gd name="connsiteY11" fmla="*/ 4465 h 31873"/>
                <a:gd name="connsiteX12" fmla="*/ 29340 w 31993"/>
                <a:gd name="connsiteY12" fmla="*/ 6944 h 31873"/>
                <a:gd name="connsiteX13" fmla="*/ 30807 w 31993"/>
                <a:gd name="connsiteY13" fmla="*/ 9692 h 31873"/>
                <a:gd name="connsiteX14" fmla="*/ 31723 w 31993"/>
                <a:gd name="connsiteY14" fmla="*/ 12718 h 31873"/>
                <a:gd name="connsiteX15" fmla="*/ 31994 w 31993"/>
                <a:gd name="connsiteY15" fmla="*/ 15833 h 31873"/>
                <a:gd name="connsiteX16" fmla="*/ 31723 w 31993"/>
                <a:gd name="connsiteY16" fmla="*/ 18948 h 31873"/>
                <a:gd name="connsiteX17" fmla="*/ 30807 w 31993"/>
                <a:gd name="connsiteY17" fmla="*/ 21974 h 31873"/>
                <a:gd name="connsiteX18" fmla="*/ 29340 w 31993"/>
                <a:gd name="connsiteY18" fmla="*/ 24722 h 31873"/>
                <a:gd name="connsiteX19" fmla="*/ 22127 w 31993"/>
                <a:gd name="connsiteY19" fmla="*/ 30683 h 31873"/>
                <a:gd name="connsiteX20" fmla="*/ 15997 w 31993"/>
                <a:gd name="connsiteY20" fmla="*/ 31874 h 31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1993" h="31873">
                  <a:moveTo>
                    <a:pt x="15997" y="31874"/>
                  </a:moveTo>
                  <a:cubicBezTo>
                    <a:pt x="13900" y="31841"/>
                    <a:pt x="11828" y="31438"/>
                    <a:pt x="9872" y="30683"/>
                  </a:cubicBezTo>
                  <a:cubicBezTo>
                    <a:pt x="7941" y="29860"/>
                    <a:pt x="6198" y="28643"/>
                    <a:pt x="4756" y="27111"/>
                  </a:cubicBezTo>
                  <a:cubicBezTo>
                    <a:pt x="3986" y="26407"/>
                    <a:pt x="3310" y="25604"/>
                    <a:pt x="2748" y="24722"/>
                  </a:cubicBezTo>
                  <a:cubicBezTo>
                    <a:pt x="2149" y="23868"/>
                    <a:pt x="1660" y="22945"/>
                    <a:pt x="1285" y="21974"/>
                  </a:cubicBezTo>
                  <a:cubicBezTo>
                    <a:pt x="843" y="21011"/>
                    <a:pt x="531" y="19993"/>
                    <a:pt x="364" y="18948"/>
                  </a:cubicBezTo>
                  <a:cubicBezTo>
                    <a:pt x="146" y="17923"/>
                    <a:pt x="26" y="16880"/>
                    <a:pt x="0" y="15833"/>
                  </a:cubicBezTo>
                  <a:cubicBezTo>
                    <a:pt x="31" y="14786"/>
                    <a:pt x="156" y="13744"/>
                    <a:pt x="364" y="12718"/>
                  </a:cubicBezTo>
                  <a:cubicBezTo>
                    <a:pt x="546" y="11675"/>
                    <a:pt x="853" y="10659"/>
                    <a:pt x="1285" y="9692"/>
                  </a:cubicBezTo>
                  <a:cubicBezTo>
                    <a:pt x="1660" y="8720"/>
                    <a:pt x="2149" y="7797"/>
                    <a:pt x="2748" y="6944"/>
                  </a:cubicBezTo>
                  <a:cubicBezTo>
                    <a:pt x="3310" y="6037"/>
                    <a:pt x="3986" y="5204"/>
                    <a:pt x="4756" y="4465"/>
                  </a:cubicBezTo>
                  <a:cubicBezTo>
                    <a:pt x="11110" y="-1488"/>
                    <a:pt x="20977" y="-1488"/>
                    <a:pt x="27331" y="4465"/>
                  </a:cubicBezTo>
                  <a:cubicBezTo>
                    <a:pt x="28101" y="5204"/>
                    <a:pt x="28778" y="6037"/>
                    <a:pt x="29340" y="6944"/>
                  </a:cubicBezTo>
                  <a:cubicBezTo>
                    <a:pt x="29938" y="7797"/>
                    <a:pt x="30432" y="8720"/>
                    <a:pt x="30807" y="9692"/>
                  </a:cubicBezTo>
                  <a:cubicBezTo>
                    <a:pt x="31192" y="10674"/>
                    <a:pt x="31499" y="11686"/>
                    <a:pt x="31723" y="12718"/>
                  </a:cubicBezTo>
                  <a:cubicBezTo>
                    <a:pt x="31900" y="13746"/>
                    <a:pt x="31994" y="14789"/>
                    <a:pt x="31994" y="15833"/>
                  </a:cubicBezTo>
                  <a:cubicBezTo>
                    <a:pt x="31999" y="16877"/>
                    <a:pt x="31905" y="17920"/>
                    <a:pt x="31723" y="18948"/>
                  </a:cubicBezTo>
                  <a:cubicBezTo>
                    <a:pt x="31515" y="19984"/>
                    <a:pt x="31208" y="20996"/>
                    <a:pt x="30807" y="21974"/>
                  </a:cubicBezTo>
                  <a:cubicBezTo>
                    <a:pt x="30391" y="22928"/>
                    <a:pt x="29902" y="23847"/>
                    <a:pt x="29340" y="24722"/>
                  </a:cubicBezTo>
                  <a:cubicBezTo>
                    <a:pt x="27518" y="27328"/>
                    <a:pt x="25026" y="29389"/>
                    <a:pt x="22127" y="30683"/>
                  </a:cubicBezTo>
                  <a:cubicBezTo>
                    <a:pt x="20176" y="31455"/>
                    <a:pt x="18094" y="31859"/>
                    <a:pt x="15997" y="31874"/>
                  </a:cubicBezTo>
                  <a:close/>
                </a:path>
              </a:pathLst>
            </a:custGeom>
            <a:solidFill>
              <a:srgbClr val="D74A29"/>
            </a:solidFill>
            <a:ln w="518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6069"/>
                </a:solidFill>
                <a:effectLst/>
                <a:uLnTx/>
                <a:uFillTx/>
                <a:latin typeface="Arial" panose="020B0604020202020204"/>
                <a:ea typeface="+mn-ea"/>
                <a:cs typeface="+mn-cs"/>
              </a:endParaRPr>
            </a:p>
          </p:txBody>
        </p:sp>
        <p:sp>
          <p:nvSpPr>
            <p:cNvPr id="43" name="Freeform: Shape 42">
              <a:extLst>
                <a:ext uri="{FF2B5EF4-FFF2-40B4-BE49-F238E27FC236}">
                  <a16:creationId xmlns:a16="http://schemas.microsoft.com/office/drawing/2014/main" id="{C8FF08F0-0F8D-426C-A305-1B7C8AB4F4C2}"/>
                </a:ext>
              </a:extLst>
            </p:cNvPr>
            <p:cNvSpPr/>
            <p:nvPr/>
          </p:nvSpPr>
          <p:spPr>
            <a:xfrm>
              <a:off x="2168639" y="2943104"/>
              <a:ext cx="107689" cy="69043"/>
            </a:xfrm>
            <a:custGeom>
              <a:avLst/>
              <a:gdLst>
                <a:gd name="connsiteX0" fmla="*/ 8009 w 107689"/>
                <a:gd name="connsiteY0" fmla="*/ 69116 h 69115"/>
                <a:gd name="connsiteX1" fmla="*/ 0 w 107689"/>
                <a:gd name="connsiteY1" fmla="*/ 61106 h 69115"/>
                <a:gd name="connsiteX2" fmla="*/ 4002 w 107689"/>
                <a:gd name="connsiteY2" fmla="*/ 54150 h 69115"/>
                <a:gd name="connsiteX3" fmla="*/ 95674 w 107689"/>
                <a:gd name="connsiteY3" fmla="*/ 1088 h 69115"/>
                <a:gd name="connsiteX4" fmla="*/ 106607 w 107689"/>
                <a:gd name="connsiteY4" fmla="*/ 3994 h 69115"/>
                <a:gd name="connsiteX5" fmla="*/ 103709 w 107689"/>
                <a:gd name="connsiteY5" fmla="*/ 14958 h 69115"/>
                <a:gd name="connsiteX6" fmla="*/ 103672 w 107689"/>
                <a:gd name="connsiteY6" fmla="*/ 14978 h 69115"/>
                <a:gd name="connsiteX7" fmla="*/ 12000 w 107689"/>
                <a:gd name="connsiteY7" fmla="*/ 68041 h 69115"/>
                <a:gd name="connsiteX8" fmla="*/ 8009 w 107689"/>
                <a:gd name="connsiteY8" fmla="*/ 69116 h 69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689" h="69115">
                  <a:moveTo>
                    <a:pt x="8009" y="69116"/>
                  </a:moveTo>
                  <a:cubicBezTo>
                    <a:pt x="3591" y="69121"/>
                    <a:pt x="5" y="65536"/>
                    <a:pt x="0" y="61106"/>
                  </a:cubicBezTo>
                  <a:cubicBezTo>
                    <a:pt x="0" y="58236"/>
                    <a:pt x="1525" y="55585"/>
                    <a:pt x="4002" y="54150"/>
                  </a:cubicBezTo>
                  <a:lnTo>
                    <a:pt x="95674" y="1088"/>
                  </a:lnTo>
                  <a:cubicBezTo>
                    <a:pt x="99493" y="-1140"/>
                    <a:pt x="104390" y="164"/>
                    <a:pt x="106607" y="3994"/>
                  </a:cubicBezTo>
                  <a:cubicBezTo>
                    <a:pt x="108824" y="7824"/>
                    <a:pt x="107528" y="12729"/>
                    <a:pt x="103709" y="14958"/>
                  </a:cubicBezTo>
                  <a:cubicBezTo>
                    <a:pt x="103698" y="14963"/>
                    <a:pt x="103683" y="14973"/>
                    <a:pt x="103672" y="14978"/>
                  </a:cubicBezTo>
                  <a:lnTo>
                    <a:pt x="12000" y="68041"/>
                  </a:lnTo>
                  <a:cubicBezTo>
                    <a:pt x="10788" y="68745"/>
                    <a:pt x="9409" y="69116"/>
                    <a:pt x="8009" y="69116"/>
                  </a:cubicBezTo>
                  <a:close/>
                </a:path>
              </a:pathLst>
            </a:custGeom>
            <a:solidFill>
              <a:srgbClr val="D74A29"/>
            </a:solidFill>
            <a:ln w="518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6069"/>
                </a:solidFill>
                <a:effectLst/>
                <a:uLnTx/>
                <a:uFillTx/>
                <a:latin typeface="Arial" panose="020B0604020202020204"/>
                <a:ea typeface="+mn-ea"/>
                <a:cs typeface="+mn-cs"/>
              </a:endParaRPr>
            </a:p>
          </p:txBody>
        </p:sp>
        <p:sp>
          <p:nvSpPr>
            <p:cNvPr id="44" name="Freeform: Shape 43">
              <a:extLst>
                <a:ext uri="{FF2B5EF4-FFF2-40B4-BE49-F238E27FC236}">
                  <a16:creationId xmlns:a16="http://schemas.microsoft.com/office/drawing/2014/main" id="{88FF1E19-E1F4-41E2-8132-A095EACBA2E4}"/>
                </a:ext>
              </a:extLst>
            </p:cNvPr>
            <p:cNvSpPr/>
            <p:nvPr/>
          </p:nvSpPr>
          <p:spPr>
            <a:xfrm>
              <a:off x="1833537" y="2395548"/>
              <a:ext cx="171633" cy="274306"/>
            </a:xfrm>
            <a:custGeom>
              <a:avLst/>
              <a:gdLst>
                <a:gd name="connsiteX0" fmla="*/ 15997 w 171633"/>
                <a:gd name="connsiteY0" fmla="*/ 274592 h 274591"/>
                <a:gd name="connsiteX1" fmla="*/ 0 w 171633"/>
                <a:gd name="connsiteY1" fmla="*/ 258562 h 274591"/>
                <a:gd name="connsiteX2" fmla="*/ 0 w 171633"/>
                <a:gd name="connsiteY2" fmla="*/ 258552 h 274591"/>
                <a:gd name="connsiteX3" fmla="*/ 0 w 171633"/>
                <a:gd name="connsiteY3" fmla="*/ 87619 h 274591"/>
                <a:gd name="connsiteX4" fmla="*/ 147636 w 171633"/>
                <a:gd name="connsiteY4" fmla="*/ 2152 h 274591"/>
                <a:gd name="connsiteX5" fmla="*/ 169487 w 171633"/>
                <a:gd name="connsiteY5" fmla="*/ 8024 h 274591"/>
                <a:gd name="connsiteX6" fmla="*/ 163633 w 171633"/>
                <a:gd name="connsiteY6" fmla="*/ 29936 h 274591"/>
                <a:gd name="connsiteX7" fmla="*/ 31994 w 171633"/>
                <a:gd name="connsiteY7" fmla="*/ 106148 h 274591"/>
                <a:gd name="connsiteX8" fmla="*/ 31994 w 171633"/>
                <a:gd name="connsiteY8" fmla="*/ 258552 h 274591"/>
                <a:gd name="connsiteX9" fmla="*/ 16004 w 171633"/>
                <a:gd name="connsiteY9" fmla="*/ 274592 h 274591"/>
                <a:gd name="connsiteX10" fmla="*/ 15997 w 171633"/>
                <a:gd name="connsiteY10" fmla="*/ 274592 h 27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1633" h="274591">
                  <a:moveTo>
                    <a:pt x="15997" y="274592"/>
                  </a:moveTo>
                  <a:cubicBezTo>
                    <a:pt x="7164" y="274597"/>
                    <a:pt x="2" y="267417"/>
                    <a:pt x="0" y="258562"/>
                  </a:cubicBezTo>
                  <a:cubicBezTo>
                    <a:pt x="0" y="258557"/>
                    <a:pt x="0" y="258557"/>
                    <a:pt x="0" y="258552"/>
                  </a:cubicBezTo>
                  <a:lnTo>
                    <a:pt x="0" y="87619"/>
                  </a:lnTo>
                  <a:lnTo>
                    <a:pt x="147636" y="2152"/>
                  </a:lnTo>
                  <a:cubicBezTo>
                    <a:pt x="155286" y="-2278"/>
                    <a:pt x="165069" y="351"/>
                    <a:pt x="169487" y="8024"/>
                  </a:cubicBezTo>
                  <a:cubicBezTo>
                    <a:pt x="173906" y="15696"/>
                    <a:pt x="171283" y="25507"/>
                    <a:pt x="163633" y="29936"/>
                  </a:cubicBezTo>
                  <a:lnTo>
                    <a:pt x="31994" y="106148"/>
                  </a:lnTo>
                  <a:lnTo>
                    <a:pt x="31994" y="258552"/>
                  </a:lnTo>
                  <a:cubicBezTo>
                    <a:pt x="31996" y="267412"/>
                    <a:pt x="24837" y="274592"/>
                    <a:pt x="16004" y="274592"/>
                  </a:cubicBezTo>
                  <a:cubicBezTo>
                    <a:pt x="16002" y="274592"/>
                    <a:pt x="15999" y="274592"/>
                    <a:pt x="15997" y="274592"/>
                  </a:cubicBezTo>
                  <a:close/>
                </a:path>
              </a:pathLst>
            </a:custGeom>
            <a:solidFill>
              <a:srgbClr val="FFFFFF"/>
            </a:solidFill>
            <a:ln w="518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6069"/>
                </a:solidFill>
                <a:effectLst/>
                <a:uLnTx/>
                <a:uFillTx/>
                <a:latin typeface="Arial" panose="020B0604020202020204"/>
                <a:ea typeface="+mn-ea"/>
                <a:cs typeface="+mn-cs"/>
              </a:endParaRPr>
            </a:p>
          </p:txBody>
        </p:sp>
        <p:sp>
          <p:nvSpPr>
            <p:cNvPr id="50" name="Freeform: Shape 49">
              <a:extLst>
                <a:ext uri="{FF2B5EF4-FFF2-40B4-BE49-F238E27FC236}">
                  <a16:creationId xmlns:a16="http://schemas.microsoft.com/office/drawing/2014/main" id="{F5B07FA8-6298-41B0-B0F5-DBE85458CA66}"/>
                </a:ext>
              </a:extLst>
            </p:cNvPr>
            <p:cNvSpPr/>
            <p:nvPr/>
          </p:nvSpPr>
          <p:spPr>
            <a:xfrm>
              <a:off x="1972675" y="3122085"/>
              <a:ext cx="171624" cy="112808"/>
            </a:xfrm>
            <a:custGeom>
              <a:avLst/>
              <a:gdLst>
                <a:gd name="connsiteX0" fmla="*/ 16012 w 171624"/>
                <a:gd name="connsiteY0" fmla="*/ 112926 h 112925"/>
                <a:gd name="connsiteX1" fmla="*/ 0 w 171624"/>
                <a:gd name="connsiteY1" fmla="*/ 96901 h 112925"/>
                <a:gd name="connsiteX2" fmla="*/ 7998 w 171624"/>
                <a:gd name="connsiteY2" fmla="*/ 82995 h 112925"/>
                <a:gd name="connsiteX3" fmla="*/ 147624 w 171624"/>
                <a:gd name="connsiteY3" fmla="*/ 2152 h 112925"/>
                <a:gd name="connsiteX4" fmla="*/ 169481 w 171624"/>
                <a:gd name="connsiteY4" fmla="*/ 8027 h 112925"/>
                <a:gd name="connsiteX5" fmla="*/ 163621 w 171624"/>
                <a:gd name="connsiteY5" fmla="*/ 29938 h 112925"/>
                <a:gd name="connsiteX6" fmla="*/ 23995 w 171624"/>
                <a:gd name="connsiteY6" fmla="*/ 110776 h 112925"/>
                <a:gd name="connsiteX7" fmla="*/ 16012 w 171624"/>
                <a:gd name="connsiteY7" fmla="*/ 112926 h 112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1624" h="112925">
                  <a:moveTo>
                    <a:pt x="16012" y="112926"/>
                  </a:moveTo>
                  <a:cubicBezTo>
                    <a:pt x="7176" y="112936"/>
                    <a:pt x="10" y="105761"/>
                    <a:pt x="0" y="96901"/>
                  </a:cubicBezTo>
                  <a:cubicBezTo>
                    <a:pt x="-10" y="91166"/>
                    <a:pt x="3039" y="85860"/>
                    <a:pt x="7998" y="82995"/>
                  </a:cubicBezTo>
                  <a:lnTo>
                    <a:pt x="147624" y="2152"/>
                  </a:lnTo>
                  <a:cubicBezTo>
                    <a:pt x="155279" y="-2278"/>
                    <a:pt x="165063" y="352"/>
                    <a:pt x="169481" y="8027"/>
                  </a:cubicBezTo>
                  <a:cubicBezTo>
                    <a:pt x="173894" y="15698"/>
                    <a:pt x="171276" y="25508"/>
                    <a:pt x="163621" y="29938"/>
                  </a:cubicBezTo>
                  <a:lnTo>
                    <a:pt x="23995" y="110776"/>
                  </a:lnTo>
                  <a:cubicBezTo>
                    <a:pt x="21570" y="112185"/>
                    <a:pt x="18817" y="112926"/>
                    <a:pt x="16012" y="112926"/>
                  </a:cubicBezTo>
                  <a:close/>
                </a:path>
              </a:pathLst>
            </a:custGeom>
            <a:solidFill>
              <a:srgbClr val="FFFFFF"/>
            </a:solidFill>
            <a:ln w="518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6069"/>
                </a:solidFill>
                <a:effectLst/>
                <a:uLnTx/>
                <a:uFillTx/>
                <a:latin typeface="Arial" panose="020B0604020202020204"/>
                <a:ea typeface="+mn-ea"/>
                <a:cs typeface="+mn-cs"/>
              </a:endParaRPr>
            </a:p>
          </p:txBody>
        </p:sp>
        <p:sp>
          <p:nvSpPr>
            <p:cNvPr id="52" name="Freeform: Shape 51">
              <a:extLst>
                <a:ext uri="{FF2B5EF4-FFF2-40B4-BE49-F238E27FC236}">
                  <a16:creationId xmlns:a16="http://schemas.microsoft.com/office/drawing/2014/main" id="{023CC5B5-59E9-4A09-AAC8-952EDE7252B3}"/>
                </a:ext>
              </a:extLst>
            </p:cNvPr>
            <p:cNvSpPr/>
            <p:nvPr/>
          </p:nvSpPr>
          <p:spPr>
            <a:xfrm>
              <a:off x="1972733" y="2880053"/>
              <a:ext cx="171636" cy="112808"/>
            </a:xfrm>
            <a:custGeom>
              <a:avLst/>
              <a:gdLst>
                <a:gd name="connsiteX0" fmla="*/ 155617 w 171636"/>
                <a:gd name="connsiteY0" fmla="*/ 112926 h 112925"/>
                <a:gd name="connsiteX1" fmla="*/ 147639 w 171636"/>
                <a:gd name="connsiteY1" fmla="*/ 110776 h 112925"/>
                <a:gd name="connsiteX2" fmla="*/ 8003 w 171636"/>
                <a:gd name="connsiteY2" fmla="*/ 29938 h 112925"/>
                <a:gd name="connsiteX3" fmla="*/ 2144 w 171636"/>
                <a:gd name="connsiteY3" fmla="*/ 8022 h 112925"/>
                <a:gd name="connsiteX4" fmla="*/ 24000 w 171636"/>
                <a:gd name="connsiteY4" fmla="*/ 2152 h 112925"/>
                <a:gd name="connsiteX5" fmla="*/ 163636 w 171636"/>
                <a:gd name="connsiteY5" fmla="*/ 82990 h 112925"/>
                <a:gd name="connsiteX6" fmla="*/ 169491 w 171636"/>
                <a:gd name="connsiteY6" fmla="*/ 104906 h 112925"/>
                <a:gd name="connsiteX7" fmla="*/ 155617 w 171636"/>
                <a:gd name="connsiteY7" fmla="*/ 112926 h 112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1636" h="112925">
                  <a:moveTo>
                    <a:pt x="155617" y="112926"/>
                  </a:moveTo>
                  <a:cubicBezTo>
                    <a:pt x="152817" y="112926"/>
                    <a:pt x="150065" y="112185"/>
                    <a:pt x="147639" y="110776"/>
                  </a:cubicBezTo>
                  <a:lnTo>
                    <a:pt x="8003" y="29938"/>
                  </a:lnTo>
                  <a:cubicBezTo>
                    <a:pt x="348" y="25508"/>
                    <a:pt x="-2269" y="15698"/>
                    <a:pt x="2144" y="8022"/>
                  </a:cubicBezTo>
                  <a:cubicBezTo>
                    <a:pt x="6562" y="352"/>
                    <a:pt x="16345" y="-2278"/>
                    <a:pt x="24000" y="2152"/>
                  </a:cubicBezTo>
                  <a:lnTo>
                    <a:pt x="163636" y="82990"/>
                  </a:lnTo>
                  <a:cubicBezTo>
                    <a:pt x="171286" y="87420"/>
                    <a:pt x="173909" y="97230"/>
                    <a:pt x="169491" y="104906"/>
                  </a:cubicBezTo>
                  <a:cubicBezTo>
                    <a:pt x="166634" y="109873"/>
                    <a:pt x="161341" y="112931"/>
                    <a:pt x="155617" y="112926"/>
                  </a:cubicBezTo>
                  <a:close/>
                </a:path>
              </a:pathLst>
            </a:custGeom>
            <a:solidFill>
              <a:srgbClr val="FFFFFF"/>
            </a:solidFill>
            <a:ln w="518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6069"/>
                </a:solidFill>
                <a:effectLst/>
                <a:uLnTx/>
                <a:uFillTx/>
                <a:latin typeface="Arial" panose="020B0604020202020204"/>
                <a:ea typeface="+mn-ea"/>
                <a:cs typeface="+mn-cs"/>
              </a:endParaRPr>
            </a:p>
          </p:txBody>
        </p:sp>
        <p:sp>
          <p:nvSpPr>
            <p:cNvPr id="54" name="Freeform: Shape 53">
              <a:extLst>
                <a:ext uri="{FF2B5EF4-FFF2-40B4-BE49-F238E27FC236}">
                  <a16:creationId xmlns:a16="http://schemas.microsoft.com/office/drawing/2014/main" id="{08F2ACF4-ABC0-4B57-95F1-9F7123F8CBC2}"/>
                </a:ext>
              </a:extLst>
            </p:cNvPr>
            <p:cNvSpPr/>
            <p:nvPr/>
          </p:nvSpPr>
          <p:spPr>
            <a:xfrm>
              <a:off x="1693534" y="2635545"/>
              <a:ext cx="311259" cy="360015"/>
            </a:xfrm>
            <a:custGeom>
              <a:avLst/>
              <a:gdLst>
                <a:gd name="connsiteX0" fmla="*/ 155625 w 311259"/>
                <a:gd name="connsiteY0" fmla="*/ 360389 h 360389"/>
                <a:gd name="connsiteX1" fmla="*/ 0 w 311259"/>
                <a:gd name="connsiteY1" fmla="*/ 270295 h 360389"/>
                <a:gd name="connsiteX2" fmla="*/ 0 w 311259"/>
                <a:gd name="connsiteY2" fmla="*/ 90095 h 360389"/>
                <a:gd name="connsiteX3" fmla="*/ 155625 w 311259"/>
                <a:gd name="connsiteY3" fmla="*/ 0 h 360389"/>
                <a:gd name="connsiteX4" fmla="*/ 311260 w 311259"/>
                <a:gd name="connsiteY4" fmla="*/ 90095 h 360389"/>
                <a:gd name="connsiteX5" fmla="*/ 311260 w 311259"/>
                <a:gd name="connsiteY5" fmla="*/ 270295 h 360389"/>
                <a:gd name="connsiteX6" fmla="*/ 31995 w 311259"/>
                <a:gd name="connsiteY6" fmla="*/ 251765 h 360389"/>
                <a:gd name="connsiteX7" fmla="*/ 155625 w 311259"/>
                <a:gd name="connsiteY7" fmla="*/ 323346 h 360389"/>
                <a:gd name="connsiteX8" fmla="*/ 279266 w 311259"/>
                <a:gd name="connsiteY8" fmla="*/ 251765 h 360389"/>
                <a:gd name="connsiteX9" fmla="*/ 279266 w 311259"/>
                <a:gd name="connsiteY9" fmla="*/ 108624 h 360389"/>
                <a:gd name="connsiteX10" fmla="*/ 155625 w 311259"/>
                <a:gd name="connsiteY10" fmla="*/ 37043 h 360389"/>
                <a:gd name="connsiteX11" fmla="*/ 31995 w 311259"/>
                <a:gd name="connsiteY11" fmla="*/ 108624 h 360389"/>
                <a:gd name="connsiteX12" fmla="*/ 295263 w 311259"/>
                <a:gd name="connsiteY12" fmla="*/ 261027 h 360389"/>
                <a:gd name="connsiteX13" fmla="*/ 295263 w 311259"/>
                <a:gd name="connsiteY13" fmla="*/ 261027 h 360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1259" h="360389">
                  <a:moveTo>
                    <a:pt x="155625" y="360389"/>
                  </a:moveTo>
                  <a:lnTo>
                    <a:pt x="0" y="270295"/>
                  </a:lnTo>
                  <a:lnTo>
                    <a:pt x="0" y="90095"/>
                  </a:lnTo>
                  <a:lnTo>
                    <a:pt x="155625" y="0"/>
                  </a:lnTo>
                  <a:lnTo>
                    <a:pt x="311260" y="90095"/>
                  </a:lnTo>
                  <a:lnTo>
                    <a:pt x="311260" y="270295"/>
                  </a:lnTo>
                  <a:close/>
                  <a:moveTo>
                    <a:pt x="31995" y="251765"/>
                  </a:moveTo>
                  <a:lnTo>
                    <a:pt x="155625" y="323346"/>
                  </a:lnTo>
                  <a:lnTo>
                    <a:pt x="279266" y="251765"/>
                  </a:lnTo>
                  <a:lnTo>
                    <a:pt x="279266" y="108624"/>
                  </a:lnTo>
                  <a:lnTo>
                    <a:pt x="155625" y="37043"/>
                  </a:lnTo>
                  <a:lnTo>
                    <a:pt x="31995" y="108624"/>
                  </a:lnTo>
                  <a:close/>
                  <a:moveTo>
                    <a:pt x="295263" y="261027"/>
                  </a:moveTo>
                  <a:lnTo>
                    <a:pt x="295263" y="261027"/>
                  </a:lnTo>
                  <a:close/>
                </a:path>
              </a:pathLst>
            </a:custGeom>
            <a:solidFill>
              <a:srgbClr val="FFFFFF"/>
            </a:solidFill>
            <a:ln w="518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6069"/>
                </a:solidFill>
                <a:effectLst/>
                <a:uLnTx/>
                <a:uFillTx/>
                <a:latin typeface="Arial" panose="020B0604020202020204"/>
                <a:ea typeface="+mn-ea"/>
                <a:cs typeface="+mn-cs"/>
              </a:endParaRPr>
            </a:p>
          </p:txBody>
        </p:sp>
        <p:sp>
          <p:nvSpPr>
            <p:cNvPr id="55" name="Freeform: Shape 54">
              <a:extLst>
                <a:ext uri="{FF2B5EF4-FFF2-40B4-BE49-F238E27FC236}">
                  <a16:creationId xmlns:a16="http://schemas.microsoft.com/office/drawing/2014/main" id="{A913EFB2-21EE-4CC3-BD8D-5943A7FF488C}"/>
                </a:ext>
              </a:extLst>
            </p:cNvPr>
            <p:cNvSpPr/>
            <p:nvPr/>
          </p:nvSpPr>
          <p:spPr>
            <a:xfrm>
              <a:off x="1749482" y="2700276"/>
              <a:ext cx="199349" cy="120359"/>
            </a:xfrm>
            <a:custGeom>
              <a:avLst/>
              <a:gdLst>
                <a:gd name="connsiteX0" fmla="*/ 191349 w 199349"/>
                <a:gd name="connsiteY0" fmla="*/ 120485 h 120484"/>
                <a:gd name="connsiteX1" fmla="*/ 183351 w 199349"/>
                <a:gd name="connsiteY1" fmla="*/ 112470 h 120484"/>
                <a:gd name="connsiteX2" fmla="*/ 183351 w 199349"/>
                <a:gd name="connsiteY2" fmla="*/ 112464 h 120484"/>
                <a:gd name="connsiteX3" fmla="*/ 183351 w 199349"/>
                <a:gd name="connsiteY3" fmla="*/ 66958 h 120484"/>
                <a:gd name="connsiteX4" fmla="*/ 99687 w 199349"/>
                <a:gd name="connsiteY4" fmla="*/ 18529 h 120484"/>
                <a:gd name="connsiteX5" fmla="*/ 12014 w 199349"/>
                <a:gd name="connsiteY5" fmla="*/ 69275 h 120484"/>
                <a:gd name="connsiteX6" fmla="*/ 1081 w 199349"/>
                <a:gd name="connsiteY6" fmla="*/ 66363 h 120484"/>
                <a:gd name="connsiteX7" fmla="*/ 3987 w 199349"/>
                <a:gd name="connsiteY7" fmla="*/ 55400 h 120484"/>
                <a:gd name="connsiteX8" fmla="*/ 4015 w 199349"/>
                <a:gd name="connsiteY8" fmla="*/ 55384 h 120484"/>
                <a:gd name="connsiteX9" fmla="*/ 99686 w 199349"/>
                <a:gd name="connsiteY9" fmla="*/ 0 h 120484"/>
                <a:gd name="connsiteX10" fmla="*/ 199349 w 199349"/>
                <a:gd name="connsiteY10" fmla="*/ 57701 h 120484"/>
                <a:gd name="connsiteX11" fmla="*/ 199349 w 199349"/>
                <a:gd name="connsiteY11" fmla="*/ 112464 h 120484"/>
                <a:gd name="connsiteX12" fmla="*/ 191353 w 199349"/>
                <a:gd name="connsiteY12" fmla="*/ 120485 h 120484"/>
                <a:gd name="connsiteX13" fmla="*/ 191349 w 199349"/>
                <a:gd name="connsiteY13" fmla="*/ 120485 h 120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9349" h="120484">
                  <a:moveTo>
                    <a:pt x="191349" y="120485"/>
                  </a:moveTo>
                  <a:cubicBezTo>
                    <a:pt x="186933" y="120485"/>
                    <a:pt x="183352" y="116900"/>
                    <a:pt x="183351" y="112470"/>
                  </a:cubicBezTo>
                  <a:cubicBezTo>
                    <a:pt x="183351" y="112470"/>
                    <a:pt x="183351" y="112464"/>
                    <a:pt x="183351" y="112464"/>
                  </a:cubicBezTo>
                  <a:lnTo>
                    <a:pt x="183351" y="66958"/>
                  </a:lnTo>
                  <a:lnTo>
                    <a:pt x="99687" y="18529"/>
                  </a:lnTo>
                  <a:lnTo>
                    <a:pt x="12014" y="69275"/>
                  </a:lnTo>
                  <a:cubicBezTo>
                    <a:pt x="8193" y="71498"/>
                    <a:pt x="3298" y="70193"/>
                    <a:pt x="1081" y="66363"/>
                  </a:cubicBezTo>
                  <a:cubicBezTo>
                    <a:pt x="-1135" y="62528"/>
                    <a:pt x="166" y="57623"/>
                    <a:pt x="3987" y="55400"/>
                  </a:cubicBezTo>
                  <a:cubicBezTo>
                    <a:pt x="3997" y="55395"/>
                    <a:pt x="4005" y="55390"/>
                    <a:pt x="4015" y="55384"/>
                  </a:cubicBezTo>
                  <a:lnTo>
                    <a:pt x="99686" y="0"/>
                  </a:lnTo>
                  <a:lnTo>
                    <a:pt x="199349" y="57701"/>
                  </a:lnTo>
                  <a:lnTo>
                    <a:pt x="199349" y="112464"/>
                  </a:lnTo>
                  <a:cubicBezTo>
                    <a:pt x="199349" y="116895"/>
                    <a:pt x="195769" y="120485"/>
                    <a:pt x="191353" y="120485"/>
                  </a:cubicBezTo>
                  <a:cubicBezTo>
                    <a:pt x="191352" y="120485"/>
                    <a:pt x="191350" y="120485"/>
                    <a:pt x="191349" y="120485"/>
                  </a:cubicBezTo>
                  <a:close/>
                </a:path>
              </a:pathLst>
            </a:custGeom>
            <a:solidFill>
              <a:srgbClr val="FFFFFF"/>
            </a:solidFill>
            <a:ln w="518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6069"/>
                </a:solidFill>
                <a:effectLst/>
                <a:uLnTx/>
                <a:uFillTx/>
                <a:latin typeface="Arial" panose="020B0604020202020204"/>
                <a:ea typeface="+mn-ea"/>
                <a:cs typeface="+mn-cs"/>
              </a:endParaRPr>
            </a:p>
          </p:txBody>
        </p:sp>
        <p:sp>
          <p:nvSpPr>
            <p:cNvPr id="56" name="Freeform: Shape 55">
              <a:extLst>
                <a:ext uri="{FF2B5EF4-FFF2-40B4-BE49-F238E27FC236}">
                  <a16:creationId xmlns:a16="http://schemas.microsoft.com/office/drawing/2014/main" id="{CD4C5C67-7EC1-49CD-801A-96CCE021A86C}"/>
                </a:ext>
              </a:extLst>
            </p:cNvPr>
            <p:cNvSpPr/>
            <p:nvPr/>
          </p:nvSpPr>
          <p:spPr>
            <a:xfrm>
              <a:off x="2112676" y="2877141"/>
              <a:ext cx="311271" cy="360015"/>
            </a:xfrm>
            <a:custGeom>
              <a:avLst/>
              <a:gdLst>
                <a:gd name="connsiteX0" fmla="*/ 155633 w 311271"/>
                <a:gd name="connsiteY0" fmla="*/ 360389 h 360389"/>
                <a:gd name="connsiteX1" fmla="*/ 0 w 311271"/>
                <a:gd name="connsiteY1" fmla="*/ 270305 h 360389"/>
                <a:gd name="connsiteX2" fmla="*/ 0 w 311271"/>
                <a:gd name="connsiteY2" fmla="*/ 90095 h 360389"/>
                <a:gd name="connsiteX3" fmla="*/ 155633 w 311271"/>
                <a:gd name="connsiteY3" fmla="*/ 0 h 360389"/>
                <a:gd name="connsiteX4" fmla="*/ 311271 w 311271"/>
                <a:gd name="connsiteY4" fmla="*/ 90095 h 360389"/>
                <a:gd name="connsiteX5" fmla="*/ 311271 w 311271"/>
                <a:gd name="connsiteY5" fmla="*/ 270305 h 360389"/>
                <a:gd name="connsiteX6" fmla="*/ 31994 w 311271"/>
                <a:gd name="connsiteY6" fmla="*/ 251776 h 360389"/>
                <a:gd name="connsiteX7" fmla="*/ 155633 w 311271"/>
                <a:gd name="connsiteY7" fmla="*/ 323346 h 360389"/>
                <a:gd name="connsiteX8" fmla="*/ 279273 w 311271"/>
                <a:gd name="connsiteY8" fmla="*/ 251776 h 360389"/>
                <a:gd name="connsiteX9" fmla="*/ 279273 w 311271"/>
                <a:gd name="connsiteY9" fmla="*/ 108624 h 360389"/>
                <a:gd name="connsiteX10" fmla="*/ 155633 w 311271"/>
                <a:gd name="connsiteY10" fmla="*/ 37043 h 360389"/>
                <a:gd name="connsiteX11" fmla="*/ 31994 w 311271"/>
                <a:gd name="connsiteY11" fmla="*/ 108624 h 360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1271" h="360389">
                  <a:moveTo>
                    <a:pt x="155633" y="360389"/>
                  </a:moveTo>
                  <a:lnTo>
                    <a:pt x="0" y="270305"/>
                  </a:lnTo>
                  <a:lnTo>
                    <a:pt x="0" y="90095"/>
                  </a:lnTo>
                  <a:lnTo>
                    <a:pt x="155633" y="0"/>
                  </a:lnTo>
                  <a:lnTo>
                    <a:pt x="311271" y="90095"/>
                  </a:lnTo>
                  <a:lnTo>
                    <a:pt x="311271" y="270305"/>
                  </a:lnTo>
                  <a:close/>
                  <a:moveTo>
                    <a:pt x="31994" y="251776"/>
                  </a:moveTo>
                  <a:lnTo>
                    <a:pt x="155633" y="323346"/>
                  </a:lnTo>
                  <a:lnTo>
                    <a:pt x="279273" y="251776"/>
                  </a:lnTo>
                  <a:lnTo>
                    <a:pt x="279273" y="108624"/>
                  </a:lnTo>
                  <a:lnTo>
                    <a:pt x="155633" y="37043"/>
                  </a:lnTo>
                  <a:lnTo>
                    <a:pt x="31994" y="108624"/>
                  </a:lnTo>
                  <a:close/>
                </a:path>
              </a:pathLst>
            </a:custGeom>
            <a:solidFill>
              <a:srgbClr val="D74A29"/>
            </a:solidFill>
            <a:ln w="518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6069"/>
                </a:solidFill>
                <a:effectLst/>
                <a:uLnTx/>
                <a:uFillTx/>
                <a:latin typeface="Arial" panose="020B0604020202020204"/>
                <a:ea typeface="+mn-ea"/>
                <a:cs typeface="+mn-cs"/>
              </a:endParaRPr>
            </a:p>
          </p:txBody>
        </p:sp>
        <p:sp>
          <p:nvSpPr>
            <p:cNvPr id="60" name="Rectangle 59">
              <a:extLst>
                <a:ext uri="{FF2B5EF4-FFF2-40B4-BE49-F238E27FC236}">
                  <a16:creationId xmlns:a16="http://schemas.microsoft.com/office/drawing/2014/main" id="{F08BCA8D-F1BF-455D-BFF8-3C7A11E114FD}"/>
                </a:ext>
              </a:extLst>
            </p:cNvPr>
            <p:cNvSpPr/>
            <p:nvPr/>
          </p:nvSpPr>
          <p:spPr>
            <a:xfrm>
              <a:off x="1472120" y="2262420"/>
              <a:ext cx="1201409" cy="1206226"/>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spTree>
    <p:extLst>
      <p:ext uri="{BB962C8B-B14F-4D97-AF65-F5344CB8AC3E}">
        <p14:creationId xmlns:p14="http://schemas.microsoft.com/office/powerpoint/2010/main" val="2676875461"/>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ounded Rectangle 27">
            <a:extLst>
              <a:ext uri="{FF2B5EF4-FFF2-40B4-BE49-F238E27FC236}">
                <a16:creationId xmlns:a16="http://schemas.microsoft.com/office/drawing/2014/main" id="{70F1BCA4-3B20-493E-A683-6280054C13F5}"/>
              </a:ext>
            </a:extLst>
          </p:cNvPr>
          <p:cNvSpPr/>
          <p:nvPr/>
        </p:nvSpPr>
        <p:spPr>
          <a:xfrm>
            <a:off x="3468110" y="2159169"/>
            <a:ext cx="5234636" cy="428464"/>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100" normalizeH="0" baseline="0" noProof="0">
              <a:ln>
                <a:noFill/>
              </a:ln>
              <a:solidFill>
                <a:srgbClr val="FFFFFF"/>
              </a:solidFill>
              <a:effectLst/>
              <a:uLnTx/>
              <a:uFillTx/>
              <a:latin typeface="Arial" panose="020B0604020202020204"/>
              <a:ea typeface="+mn-ea"/>
              <a:cs typeface="+mn-cs"/>
            </a:endParaRPr>
          </a:p>
        </p:txBody>
      </p:sp>
      <p:graphicFrame>
        <p:nvGraphicFramePr>
          <p:cNvPr id="6" name="Object 5" hidden="1">
            <a:extLst>
              <a:ext uri="{FF2B5EF4-FFF2-40B4-BE49-F238E27FC236}">
                <a16:creationId xmlns:a16="http://schemas.microsoft.com/office/drawing/2014/main" id="{39DF33B9-0741-4274-A5FC-093EA37FF267}"/>
              </a:ext>
            </a:extLst>
          </p:cNvPr>
          <p:cNvGraphicFramePr>
            <a:graphicFrameLocks noChangeAspect="1"/>
          </p:cNvGraphicFramePr>
          <p:nvPr>
            <p:custDataLst>
              <p:tags r:id="rId2"/>
            </p:custDataLst>
          </p:nvPr>
        </p:nvGraphicFramePr>
        <p:xfrm>
          <a:off x="1525192" y="858442"/>
          <a:ext cx="1191" cy="1191"/>
        </p:xfrm>
        <a:graphic>
          <a:graphicData uri="http://schemas.openxmlformats.org/presentationml/2006/ole">
            <mc:AlternateContent xmlns:mc="http://schemas.openxmlformats.org/markup-compatibility/2006">
              <mc:Choice xmlns:v="urn:schemas-microsoft-com:vml" Requires="v">
                <p:oleObj spid="_x0000_s1028" name="think-cell Slide" r:id="rId6" imgW="360" imgH="360" progId="TCLayout.ActiveDocument.1">
                  <p:embed/>
                </p:oleObj>
              </mc:Choice>
              <mc:Fallback>
                <p:oleObj name="think-cell Slide" r:id="rId6" imgW="360" imgH="360" progId="TCLayout.ActiveDocument.1">
                  <p:embed/>
                  <p:pic>
                    <p:nvPicPr>
                      <p:cNvPr id="6" name="Object 5" hidden="1">
                        <a:extLst>
                          <a:ext uri="{FF2B5EF4-FFF2-40B4-BE49-F238E27FC236}">
                            <a16:creationId xmlns:a16="http://schemas.microsoft.com/office/drawing/2014/main" id="{39DF33B9-0741-4274-A5FC-093EA37FF267}"/>
                          </a:ext>
                        </a:extLst>
                      </p:cNvPr>
                      <p:cNvPicPr/>
                      <p:nvPr/>
                    </p:nvPicPr>
                    <p:blipFill>
                      <a:blip r:embed="rId7"/>
                      <a:stretch>
                        <a:fillRect/>
                      </a:stretch>
                    </p:blipFill>
                    <p:spPr>
                      <a:xfrm>
                        <a:off x="1525192" y="858442"/>
                        <a:ext cx="1191" cy="1191"/>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6BC1BEB1-3861-40E3-9768-CCCDBB5C4511}"/>
              </a:ext>
            </a:extLst>
          </p:cNvPr>
          <p:cNvSpPr/>
          <p:nvPr>
            <p:custDataLst>
              <p:tags r:id="rId3"/>
            </p:custDataLst>
          </p:nvPr>
        </p:nvSpPr>
        <p:spPr>
          <a:xfrm>
            <a:off x="1524001" y="857251"/>
            <a:ext cx="119063" cy="1190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marR="0" lvl="0" indent="0" algn="ctr" defTabSz="6858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Arial" panose="020B0604020202020204" pitchFamily="34" charset="0"/>
            </a:endParaRPr>
          </a:p>
        </p:txBody>
      </p:sp>
      <p:sp>
        <p:nvSpPr>
          <p:cNvPr id="59" name="Title 1">
            <a:extLst>
              <a:ext uri="{FF2B5EF4-FFF2-40B4-BE49-F238E27FC236}">
                <a16:creationId xmlns:a16="http://schemas.microsoft.com/office/drawing/2014/main" id="{7CA72C6E-9A77-46C1-9857-CD8A688E4AE2}"/>
              </a:ext>
            </a:extLst>
          </p:cNvPr>
          <p:cNvSpPr>
            <a:spLocks noGrp="1"/>
          </p:cNvSpPr>
          <p:nvPr>
            <p:ph type="title"/>
          </p:nvPr>
        </p:nvSpPr>
        <p:spPr/>
        <p:txBody>
          <a:bodyPr/>
          <a:lstStyle/>
          <a:p>
            <a:r>
              <a:rPr lang="en-US" dirty="0">
                <a:solidFill>
                  <a:schemeClr val="tx1">
                    <a:lumMod val="50000"/>
                  </a:schemeClr>
                </a:solidFill>
              </a:rPr>
              <a:t>Advancing a Full-Spectrum Genome Editing Company</a:t>
            </a:r>
          </a:p>
        </p:txBody>
      </p:sp>
      <p:sp>
        <p:nvSpPr>
          <p:cNvPr id="62" name="TextBox 61">
            <a:extLst>
              <a:ext uri="{FF2B5EF4-FFF2-40B4-BE49-F238E27FC236}">
                <a16:creationId xmlns:a16="http://schemas.microsoft.com/office/drawing/2014/main" id="{F78E0063-6BE8-4062-9624-53703298B329}"/>
              </a:ext>
            </a:extLst>
          </p:cNvPr>
          <p:cNvSpPr txBox="1"/>
          <p:nvPr/>
        </p:nvSpPr>
        <p:spPr>
          <a:xfrm>
            <a:off x="8245584" y="5121483"/>
            <a:ext cx="2536933" cy="726546"/>
          </a:xfrm>
          <a:prstGeom prst="rect">
            <a:avLst/>
          </a:prstGeom>
          <a:noFill/>
        </p:spPr>
        <p:txBody>
          <a:bodyPr wrap="square" rtlCol="0">
            <a:spAutoFit/>
          </a:bodyPr>
          <a:lstStyle/>
          <a:p>
            <a:pPr marL="0" marR="0" lvl="0" indent="0" algn="l" defTabSz="685800" rtl="0" eaLnBrk="1" fontAlgn="auto" latinLnBrk="0" hangingPunct="1">
              <a:lnSpc>
                <a:spcPct val="12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panose="020B0604020202020204"/>
                <a:ea typeface="+mn-ea"/>
                <a:cs typeface="+mn-cs"/>
              </a:rPr>
              <a:t>Immuno-oncology </a:t>
            </a:r>
          </a:p>
          <a:p>
            <a:pPr marL="0" marR="0" lvl="0" indent="0" algn="l" defTabSz="685800" rtl="0" eaLnBrk="1" fontAlgn="auto" latinLnBrk="0" hangingPunct="1">
              <a:lnSpc>
                <a:spcPct val="12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panose="020B0604020202020204"/>
                <a:ea typeface="+mn-ea"/>
                <a:cs typeface="+mn-cs"/>
              </a:rPr>
              <a:t>Autoimmune diseases </a:t>
            </a:r>
          </a:p>
        </p:txBody>
      </p:sp>
      <p:sp>
        <p:nvSpPr>
          <p:cNvPr id="64" name="TextBox 63">
            <a:extLst>
              <a:ext uri="{FF2B5EF4-FFF2-40B4-BE49-F238E27FC236}">
                <a16:creationId xmlns:a16="http://schemas.microsoft.com/office/drawing/2014/main" id="{1571DD6A-E50B-441E-B12C-B43BE412A9BE}"/>
              </a:ext>
            </a:extLst>
          </p:cNvPr>
          <p:cNvSpPr txBox="1"/>
          <p:nvPr/>
        </p:nvSpPr>
        <p:spPr>
          <a:xfrm>
            <a:off x="1570212" y="5121483"/>
            <a:ext cx="2042144" cy="372766"/>
          </a:xfrm>
          <a:prstGeom prst="rect">
            <a:avLst/>
          </a:prstGeom>
          <a:noFill/>
        </p:spPr>
        <p:txBody>
          <a:bodyPr wrap="square" rtlCol="0">
            <a:spAutoFit/>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panose="020B0604020202020204"/>
                <a:ea typeface="+mn-ea"/>
                <a:cs typeface="+mn-cs"/>
              </a:rPr>
              <a:t>Genetic diseases</a:t>
            </a:r>
          </a:p>
        </p:txBody>
      </p:sp>
      <p:sp>
        <p:nvSpPr>
          <p:cNvPr id="20" name="TextBox 19">
            <a:extLst>
              <a:ext uri="{FF2B5EF4-FFF2-40B4-BE49-F238E27FC236}">
                <a16:creationId xmlns:a16="http://schemas.microsoft.com/office/drawing/2014/main" id="{ED3248AB-E4D1-4A66-9860-C4BE05F3DC59}"/>
              </a:ext>
            </a:extLst>
          </p:cNvPr>
          <p:cNvSpPr txBox="1"/>
          <p:nvPr/>
        </p:nvSpPr>
        <p:spPr>
          <a:xfrm>
            <a:off x="414881" y="3616916"/>
            <a:ext cx="3251815" cy="830997"/>
          </a:xfrm>
          <a:prstGeom prst="rect">
            <a:avLst/>
          </a:prstGeom>
          <a:noFill/>
        </p:spPr>
        <p:txBody>
          <a:bodyPr wrap="square" rtlCol="0">
            <a:spAutoFit/>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993924"/>
                </a:solidFill>
                <a:effectLst/>
                <a:uLnTx/>
                <a:uFillTx/>
                <a:latin typeface="Arial" panose="020B0604020202020204"/>
                <a:ea typeface="+mn-ea"/>
                <a:cs typeface="+mn-cs"/>
              </a:rPr>
              <a:t>CRISPR </a:t>
            </a:r>
            <a:r>
              <a:rPr kumimoji="0" lang="en-US" sz="2400" b="1" i="1" u="sng" strike="noStrike" kern="1200" cap="none" spc="0" normalizeH="0" baseline="0" noProof="0">
                <a:ln>
                  <a:noFill/>
                </a:ln>
                <a:solidFill>
                  <a:srgbClr val="993924"/>
                </a:solidFill>
                <a:effectLst/>
                <a:uLnTx/>
                <a:uFillTx/>
                <a:latin typeface="Arial" panose="020B0604020202020204"/>
                <a:ea typeface="+mn-ea"/>
                <a:cs typeface="+mn-cs"/>
              </a:rPr>
              <a:t>is</a:t>
            </a:r>
            <a:r>
              <a:rPr kumimoji="0" lang="en-US" sz="2400" b="1" i="1" u="none" strike="noStrike" kern="1200" cap="none" spc="0" normalizeH="0" baseline="0" noProof="0">
                <a:ln>
                  <a:noFill/>
                </a:ln>
                <a:solidFill>
                  <a:srgbClr val="993924"/>
                </a:solidFill>
                <a:effectLst/>
                <a:uLnTx/>
                <a:uFillTx/>
                <a:latin typeface="Arial" panose="020B0604020202020204"/>
                <a:ea typeface="+mn-ea"/>
                <a:cs typeface="+mn-cs"/>
              </a:rPr>
              <a:t> </a:t>
            </a:r>
            <a:br>
              <a:rPr kumimoji="0" lang="en-US" sz="2400" b="1" i="1" u="none" strike="noStrike" kern="1200" cap="none" spc="0" normalizeH="0" baseline="0" noProof="0">
                <a:ln>
                  <a:noFill/>
                </a:ln>
                <a:solidFill>
                  <a:srgbClr val="993924"/>
                </a:solidFill>
                <a:effectLst/>
                <a:uLnTx/>
                <a:uFillTx/>
                <a:latin typeface="Arial" panose="020B0604020202020204"/>
                <a:ea typeface="+mn-ea"/>
                <a:cs typeface="+mn-cs"/>
              </a:rPr>
            </a:br>
            <a:r>
              <a:rPr kumimoji="0" lang="en-US" sz="2400" b="1" i="0" u="none" strike="noStrike" kern="1200" cap="none" spc="0" normalizeH="0" baseline="0" noProof="0">
                <a:ln>
                  <a:noFill/>
                </a:ln>
                <a:solidFill>
                  <a:srgbClr val="993924"/>
                </a:solidFill>
                <a:effectLst/>
                <a:uLnTx/>
                <a:uFillTx/>
                <a:latin typeface="Arial" panose="020B0604020202020204"/>
                <a:ea typeface="+mn-ea"/>
                <a:cs typeface="+mn-cs"/>
              </a:rPr>
              <a:t>the therapy</a:t>
            </a:r>
          </a:p>
        </p:txBody>
      </p:sp>
      <p:sp>
        <p:nvSpPr>
          <p:cNvPr id="21" name="TextBox 20">
            <a:extLst>
              <a:ext uri="{FF2B5EF4-FFF2-40B4-BE49-F238E27FC236}">
                <a16:creationId xmlns:a16="http://schemas.microsoft.com/office/drawing/2014/main" id="{02413BBF-8744-4951-8B69-3110555AE645}"/>
              </a:ext>
            </a:extLst>
          </p:cNvPr>
          <p:cNvSpPr txBox="1"/>
          <p:nvPr/>
        </p:nvSpPr>
        <p:spPr>
          <a:xfrm>
            <a:off x="8245584" y="3616916"/>
            <a:ext cx="2961793" cy="830997"/>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30AAB9">
                    <a:lumMod val="75000"/>
                  </a:srgbClr>
                </a:solidFill>
                <a:effectLst/>
                <a:uLnTx/>
                <a:uFillTx/>
                <a:latin typeface="Arial" panose="020B0604020202020204"/>
                <a:ea typeface="+mn-ea"/>
                <a:cs typeface="+mn-cs"/>
              </a:rPr>
              <a:t>CRISPR</a:t>
            </a:r>
            <a:r>
              <a:rPr kumimoji="0" lang="en-US" sz="2400" b="1" i="1" u="none" strike="noStrike" kern="1200" cap="none" spc="0" normalizeH="0" baseline="0" noProof="0">
                <a:ln>
                  <a:noFill/>
                </a:ln>
                <a:solidFill>
                  <a:srgbClr val="30AAB9">
                    <a:lumMod val="75000"/>
                  </a:srgbClr>
                </a:solidFill>
                <a:effectLst/>
                <a:uLnTx/>
                <a:uFillTx/>
                <a:latin typeface="Arial" panose="020B0604020202020204"/>
                <a:ea typeface="+mn-ea"/>
                <a:cs typeface="+mn-cs"/>
              </a:rPr>
              <a:t> </a:t>
            </a:r>
            <a:r>
              <a:rPr kumimoji="0" lang="en-US" sz="2400" b="1" i="1" u="sng" strike="noStrike" kern="1200" cap="none" spc="0" normalizeH="0" baseline="0" noProof="0">
                <a:ln>
                  <a:noFill/>
                </a:ln>
                <a:solidFill>
                  <a:srgbClr val="30AAB9">
                    <a:lumMod val="75000"/>
                  </a:srgbClr>
                </a:solidFill>
                <a:effectLst/>
                <a:uLnTx/>
                <a:uFillTx/>
                <a:latin typeface="Arial" panose="020B0604020202020204"/>
                <a:ea typeface="+mn-ea"/>
                <a:cs typeface="+mn-cs"/>
              </a:rPr>
              <a:t>creates</a:t>
            </a:r>
            <a:r>
              <a:rPr kumimoji="0" lang="en-US" sz="2400" b="1" i="1" u="none" strike="noStrike" kern="1200" cap="none" spc="0" normalizeH="0" baseline="0" noProof="0">
                <a:ln>
                  <a:noFill/>
                </a:ln>
                <a:solidFill>
                  <a:srgbClr val="30AAB9">
                    <a:lumMod val="75000"/>
                  </a:srgbClr>
                </a:solidFill>
                <a:effectLst/>
                <a:uLnTx/>
                <a:uFillTx/>
                <a:latin typeface="Arial" panose="020B0604020202020204"/>
                <a:ea typeface="+mn-ea"/>
                <a:cs typeface="+mn-cs"/>
              </a:rPr>
              <a:t> </a:t>
            </a:r>
            <a:br>
              <a:rPr kumimoji="0" lang="en-US" sz="2400" b="1" i="1" u="none" strike="noStrike" kern="1200" cap="none" spc="0" normalizeH="0" baseline="0" noProof="0">
                <a:ln>
                  <a:noFill/>
                </a:ln>
                <a:solidFill>
                  <a:srgbClr val="30AAB9">
                    <a:lumMod val="75000"/>
                  </a:srgbClr>
                </a:solidFill>
                <a:effectLst/>
                <a:uLnTx/>
                <a:uFillTx/>
                <a:latin typeface="Arial" panose="020B0604020202020204"/>
                <a:ea typeface="+mn-ea"/>
                <a:cs typeface="+mn-cs"/>
              </a:rPr>
            </a:br>
            <a:r>
              <a:rPr kumimoji="0" lang="en-US" sz="2400" b="1" i="0" u="none" strike="noStrike" kern="1200" cap="none" spc="0" normalizeH="0" baseline="0" noProof="0">
                <a:ln>
                  <a:noFill/>
                </a:ln>
                <a:solidFill>
                  <a:srgbClr val="30AAB9">
                    <a:lumMod val="75000"/>
                  </a:srgbClr>
                </a:solidFill>
                <a:effectLst/>
                <a:uLnTx/>
                <a:uFillTx/>
                <a:latin typeface="Arial" panose="020B0604020202020204"/>
                <a:ea typeface="+mn-ea"/>
                <a:cs typeface="+mn-cs"/>
              </a:rPr>
              <a:t>the therapy</a:t>
            </a:r>
          </a:p>
        </p:txBody>
      </p:sp>
      <p:sp>
        <p:nvSpPr>
          <p:cNvPr id="25" name="Rounded Rectangle 2">
            <a:extLst>
              <a:ext uri="{FF2B5EF4-FFF2-40B4-BE49-F238E27FC236}">
                <a16:creationId xmlns:a16="http://schemas.microsoft.com/office/drawing/2014/main" id="{5837183A-C56F-0149-A2B1-9AF93019EF55}"/>
              </a:ext>
            </a:extLst>
          </p:cNvPr>
          <p:cNvSpPr/>
          <p:nvPr/>
        </p:nvSpPr>
        <p:spPr>
          <a:xfrm>
            <a:off x="8300465" y="4629252"/>
            <a:ext cx="3378917" cy="425349"/>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100" normalizeH="0" baseline="0" noProof="0">
                <a:ln>
                  <a:noFill/>
                </a:ln>
                <a:solidFill>
                  <a:srgbClr val="FFFFFF"/>
                </a:solidFill>
                <a:effectLst/>
                <a:uLnTx/>
                <a:uFillTx/>
                <a:latin typeface="Arial" panose="020B0604020202020204"/>
                <a:ea typeface="+mn-ea"/>
                <a:cs typeface="+mn-cs"/>
              </a:rPr>
              <a:t>REWIRE &amp; REDIRECT CELLS</a:t>
            </a:r>
          </a:p>
        </p:txBody>
      </p:sp>
      <p:sp>
        <p:nvSpPr>
          <p:cNvPr id="28" name="Rounded Rectangle 27">
            <a:extLst>
              <a:ext uri="{FF2B5EF4-FFF2-40B4-BE49-F238E27FC236}">
                <a16:creationId xmlns:a16="http://schemas.microsoft.com/office/drawing/2014/main" id="{6FB23E20-4761-C34B-8D05-C720C4A807A2}"/>
              </a:ext>
            </a:extLst>
          </p:cNvPr>
          <p:cNvSpPr/>
          <p:nvPr/>
        </p:nvSpPr>
        <p:spPr>
          <a:xfrm>
            <a:off x="848352" y="4629252"/>
            <a:ext cx="2762835" cy="425349"/>
          </a:xfrm>
          <a:prstGeom prst="roundRect">
            <a:avLst>
              <a:gd name="adj" fmla="val 5000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100" normalizeH="0" baseline="0" noProof="0">
                <a:ln>
                  <a:noFill/>
                </a:ln>
                <a:solidFill>
                  <a:srgbClr val="FFFFFF"/>
                </a:solidFill>
                <a:effectLst/>
                <a:uLnTx/>
                <a:uFillTx/>
                <a:latin typeface="Arial" panose="020B0604020202020204"/>
                <a:ea typeface="+mn-ea"/>
                <a:cs typeface="+mn-cs"/>
              </a:rPr>
              <a:t>FIX THE TARGET GENE</a:t>
            </a:r>
          </a:p>
        </p:txBody>
      </p:sp>
      <p:sp>
        <p:nvSpPr>
          <p:cNvPr id="32" name="TextBox 31">
            <a:extLst>
              <a:ext uri="{FF2B5EF4-FFF2-40B4-BE49-F238E27FC236}">
                <a16:creationId xmlns:a16="http://schemas.microsoft.com/office/drawing/2014/main" id="{D33D8F3F-2F16-4DBB-91D0-09C3369F9217}"/>
              </a:ext>
            </a:extLst>
          </p:cNvPr>
          <p:cNvSpPr txBox="1"/>
          <p:nvPr/>
        </p:nvSpPr>
        <p:spPr>
          <a:xfrm>
            <a:off x="3474719" y="2218265"/>
            <a:ext cx="5239512" cy="3231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100" normalizeH="0" baseline="0" noProof="0">
                <a:ln>
                  <a:noFill/>
                </a:ln>
                <a:solidFill>
                  <a:srgbClr val="FFFFFF"/>
                </a:solidFill>
                <a:effectLst/>
                <a:uLnTx/>
                <a:uFillTx/>
                <a:latin typeface="Arial" panose="020B0604020202020204"/>
                <a:ea typeface="+mn-ea"/>
                <a:cs typeface="+mn-cs"/>
              </a:rPr>
              <a:t>EMPLOY NOVEL EDITING AND DELIVERY TOOLS </a:t>
            </a:r>
          </a:p>
        </p:txBody>
      </p:sp>
      <p:sp>
        <p:nvSpPr>
          <p:cNvPr id="41" name="TextBox 40">
            <a:extLst>
              <a:ext uri="{FF2B5EF4-FFF2-40B4-BE49-F238E27FC236}">
                <a16:creationId xmlns:a16="http://schemas.microsoft.com/office/drawing/2014/main" id="{F69A7789-11B1-664B-9EEC-F6302812E3ED}"/>
              </a:ext>
            </a:extLst>
          </p:cNvPr>
          <p:cNvSpPr txBox="1"/>
          <p:nvPr/>
        </p:nvSpPr>
        <p:spPr>
          <a:xfrm>
            <a:off x="2083971" y="3274071"/>
            <a:ext cx="1582725" cy="400110"/>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1" i="1" u="none" strike="noStrike" kern="1200" cap="none" spc="0" normalizeH="0" baseline="0" noProof="0">
                <a:ln>
                  <a:noFill/>
                </a:ln>
                <a:solidFill>
                  <a:srgbClr val="D54828"/>
                </a:solidFill>
                <a:effectLst/>
                <a:uLnTx/>
                <a:uFillTx/>
                <a:latin typeface="Arial" panose="020B0604020202020204"/>
                <a:ea typeface="+mn-ea"/>
                <a:cs typeface="+mn-cs"/>
              </a:rPr>
              <a:t>In Vivo</a:t>
            </a:r>
          </a:p>
        </p:txBody>
      </p:sp>
      <p:sp>
        <p:nvSpPr>
          <p:cNvPr id="42" name="TextBox 41">
            <a:extLst>
              <a:ext uri="{FF2B5EF4-FFF2-40B4-BE49-F238E27FC236}">
                <a16:creationId xmlns:a16="http://schemas.microsoft.com/office/drawing/2014/main" id="{6D42CF0C-9F45-5F4B-BAFC-27EE249D9487}"/>
              </a:ext>
            </a:extLst>
          </p:cNvPr>
          <p:cNvSpPr txBox="1"/>
          <p:nvPr/>
        </p:nvSpPr>
        <p:spPr>
          <a:xfrm>
            <a:off x="8245584" y="3274071"/>
            <a:ext cx="1111931"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1" u="none" strike="noStrike" kern="1200" cap="none" spc="0" normalizeH="0" baseline="0" noProof="0">
                <a:ln>
                  <a:noFill/>
                </a:ln>
                <a:solidFill>
                  <a:srgbClr val="30AAB9"/>
                </a:solidFill>
                <a:effectLst/>
                <a:uLnTx/>
                <a:uFillTx/>
                <a:latin typeface="Arial" panose="020B0604020202020204"/>
                <a:ea typeface="+mn-ea"/>
                <a:cs typeface="+mn-cs"/>
              </a:rPr>
              <a:t>Ex Vivo</a:t>
            </a:r>
          </a:p>
        </p:txBody>
      </p:sp>
      <p:pic>
        <p:nvPicPr>
          <p:cNvPr id="44" name="Picture 43" descr="Graphical user interface, text, application, chat or text message&#10;&#10;Description automatically generated">
            <a:extLst>
              <a:ext uri="{FF2B5EF4-FFF2-40B4-BE49-F238E27FC236}">
                <a16:creationId xmlns:a16="http://schemas.microsoft.com/office/drawing/2014/main" id="{A217993D-A2AF-EA43-BA1C-6C194F621D0E}"/>
              </a:ext>
            </a:extLst>
          </p:cNvPr>
          <p:cNvPicPr>
            <a:picLocks noChangeAspect="1"/>
          </p:cNvPicPr>
          <p:nvPr/>
        </p:nvPicPr>
        <p:blipFill rotWithShape="1">
          <a:blip r:embed="rId8" cstate="print">
            <a:extLst>
              <a:ext uri="{28A0092B-C50C-407E-A947-70E740481C1C}">
                <a14:useLocalDpi xmlns:a14="http://schemas.microsoft.com/office/drawing/2010/main"/>
              </a:ext>
            </a:extLst>
          </a:blip>
          <a:srcRect/>
          <a:stretch/>
        </p:blipFill>
        <p:spPr>
          <a:xfrm>
            <a:off x="3592785" y="3049422"/>
            <a:ext cx="4652799" cy="3808578"/>
          </a:xfrm>
          <a:prstGeom prst="rect">
            <a:avLst/>
          </a:prstGeom>
        </p:spPr>
      </p:pic>
      <p:sp>
        <p:nvSpPr>
          <p:cNvPr id="68" name="TextBox 67">
            <a:extLst>
              <a:ext uri="{FF2B5EF4-FFF2-40B4-BE49-F238E27FC236}">
                <a16:creationId xmlns:a16="http://schemas.microsoft.com/office/drawing/2014/main" id="{070015B0-B8D6-4C0C-A37A-00A24A2F9DC8}"/>
              </a:ext>
            </a:extLst>
          </p:cNvPr>
          <p:cNvSpPr txBox="1"/>
          <p:nvPr/>
        </p:nvSpPr>
        <p:spPr>
          <a:xfrm>
            <a:off x="2555006" y="1248456"/>
            <a:ext cx="6954789" cy="830997"/>
          </a:xfrm>
          <a:prstGeom prst="rect">
            <a:avLst/>
          </a:prstGeom>
          <a:no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1F4E79"/>
                </a:solidFill>
                <a:effectLst/>
                <a:uLnTx/>
                <a:uFillTx/>
                <a:latin typeface="Arial" panose="020B0604020202020204"/>
                <a:ea typeface="+mn-ea"/>
                <a:cs typeface="+mn-cs"/>
              </a:rPr>
              <a:t>CRISPR-Based</a:t>
            </a:r>
          </a:p>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1F4E79"/>
                </a:solidFill>
                <a:effectLst/>
                <a:uLnTx/>
                <a:uFillTx/>
                <a:latin typeface="Arial" panose="020B0604020202020204"/>
                <a:ea typeface="+mn-ea"/>
                <a:cs typeface="+mn-cs"/>
              </a:rPr>
              <a:t>Modular Platform</a:t>
            </a:r>
          </a:p>
        </p:txBody>
      </p:sp>
      <p:sp>
        <p:nvSpPr>
          <p:cNvPr id="14" name="Freeform 13">
            <a:extLst>
              <a:ext uri="{FF2B5EF4-FFF2-40B4-BE49-F238E27FC236}">
                <a16:creationId xmlns:a16="http://schemas.microsoft.com/office/drawing/2014/main" id="{C23F5748-993F-3141-9858-0CE3E435B4A1}"/>
              </a:ext>
            </a:extLst>
          </p:cNvPr>
          <p:cNvSpPr/>
          <p:nvPr/>
        </p:nvSpPr>
        <p:spPr>
          <a:xfrm rot="5400000">
            <a:off x="5907412" y="2574709"/>
            <a:ext cx="249974" cy="626301"/>
          </a:xfrm>
          <a:custGeom>
            <a:avLst/>
            <a:gdLst>
              <a:gd name="connsiteX0" fmla="*/ 0 w 313151"/>
              <a:gd name="connsiteY0" fmla="*/ 0 h 626301"/>
              <a:gd name="connsiteX1" fmla="*/ 313151 w 313151"/>
              <a:gd name="connsiteY1" fmla="*/ 313150 h 626301"/>
              <a:gd name="connsiteX2" fmla="*/ 12526 w 313151"/>
              <a:gd name="connsiteY2" fmla="*/ 626301 h 626301"/>
            </a:gdLst>
            <a:ahLst/>
            <a:cxnLst>
              <a:cxn ang="0">
                <a:pos x="connsiteX0" y="connsiteY0"/>
              </a:cxn>
              <a:cxn ang="0">
                <a:pos x="connsiteX1" y="connsiteY1"/>
              </a:cxn>
              <a:cxn ang="0">
                <a:pos x="connsiteX2" y="connsiteY2"/>
              </a:cxn>
            </a:cxnLst>
            <a:rect l="l" t="t" r="r" b="b"/>
            <a:pathLst>
              <a:path w="313151" h="626301">
                <a:moveTo>
                  <a:pt x="0" y="0"/>
                </a:moveTo>
                <a:lnTo>
                  <a:pt x="313151" y="313150"/>
                </a:lnTo>
                <a:lnTo>
                  <a:pt x="12526" y="626301"/>
                </a:lnTo>
              </a:path>
            </a:pathLst>
          </a:custGeom>
          <a:noFill/>
          <a:ln w="82550" cap="rnd">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1391369080"/>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2" name="Picture 12" descr="Picture 12"/>
          <p:cNvPicPr>
            <a:picLocks noChangeAspect="1"/>
          </p:cNvPicPr>
          <p:nvPr/>
        </p:nvPicPr>
        <p:blipFill>
          <a:blip r:embed="rId2"/>
          <a:stretch>
            <a:fillRect/>
          </a:stretch>
        </p:blipFill>
        <p:spPr>
          <a:xfrm>
            <a:off x="7396009" y="4292678"/>
            <a:ext cx="1850190" cy="1731078"/>
          </a:xfrm>
          <a:prstGeom prst="rect">
            <a:avLst/>
          </a:prstGeom>
          <a:ln w="12700">
            <a:miter lim="400000"/>
          </a:ln>
        </p:spPr>
      </p:pic>
      <p:pic>
        <p:nvPicPr>
          <p:cNvPr id="413" name="Picture 21" descr="Picture 21"/>
          <p:cNvPicPr>
            <a:picLocks noChangeAspect="1"/>
          </p:cNvPicPr>
          <p:nvPr/>
        </p:nvPicPr>
        <p:blipFill>
          <a:blip r:embed="rId3"/>
          <a:srcRect l="36551" t="28812" r="31810" b="8844"/>
          <a:stretch>
            <a:fillRect/>
          </a:stretch>
        </p:blipFill>
        <p:spPr>
          <a:xfrm>
            <a:off x="9771941" y="3037505"/>
            <a:ext cx="2165502" cy="2400284"/>
          </a:xfrm>
          <a:prstGeom prst="rect">
            <a:avLst/>
          </a:prstGeom>
          <a:ln w="12700">
            <a:miter lim="400000"/>
          </a:ln>
        </p:spPr>
      </p:pic>
      <p:sp>
        <p:nvSpPr>
          <p:cNvPr id="414" name="Rectangle 1"/>
          <p:cNvSpPr/>
          <p:nvPr/>
        </p:nvSpPr>
        <p:spPr>
          <a:xfrm>
            <a:off x="-2518137" y="5955274"/>
            <a:ext cx="6359601" cy="208021"/>
          </a:xfrm>
          <a:prstGeom prst="rect">
            <a:avLst/>
          </a:prstGeom>
          <a:solidFill>
            <a:srgbClr val="FFFFFF"/>
          </a:solidFill>
          <a:ln w="12700">
            <a:miter lim="400000"/>
          </a:ln>
        </p:spPr>
        <p:txBody>
          <a:bodyPr lIns="45719" rIns="45719"/>
          <a:lstStyle/>
          <a:p>
            <a:pPr>
              <a:defRPr>
                <a:latin typeface="Arial"/>
                <a:ea typeface="Arial"/>
                <a:cs typeface="Arial"/>
                <a:sym typeface="Arial"/>
              </a:defRPr>
            </a:pPr>
            <a:endParaRPr/>
          </a:p>
        </p:txBody>
      </p:sp>
      <p:sp>
        <p:nvSpPr>
          <p:cNvPr id="415" name="Line 5"/>
          <p:cNvSpPr/>
          <p:nvPr/>
        </p:nvSpPr>
        <p:spPr>
          <a:xfrm flipV="1">
            <a:off x="847019" y="6661966"/>
            <a:ext cx="11097005" cy="10619"/>
          </a:xfrm>
          <a:prstGeom prst="line">
            <a:avLst/>
          </a:prstGeom>
          <a:ln w="3175">
            <a:solidFill>
              <a:srgbClr val="FF3300"/>
            </a:solidFill>
          </a:ln>
        </p:spPr>
        <p:txBody>
          <a:bodyPr lIns="45719" rIns="45719"/>
          <a:lstStyle/>
          <a:p>
            <a:pPr>
              <a:defRPr>
                <a:latin typeface="Calibri"/>
                <a:ea typeface="Calibri"/>
                <a:cs typeface="Calibri"/>
                <a:sym typeface="Calibri"/>
              </a:defRPr>
            </a:pPr>
            <a:endParaRPr/>
          </a:p>
        </p:txBody>
      </p:sp>
      <p:grpSp>
        <p:nvGrpSpPr>
          <p:cNvPr id="418" name="Group 4"/>
          <p:cNvGrpSpPr/>
          <p:nvPr/>
        </p:nvGrpSpPr>
        <p:grpSpPr>
          <a:xfrm>
            <a:off x="116105" y="5770810"/>
            <a:ext cx="790576" cy="960439"/>
            <a:chOff x="0" y="0"/>
            <a:chExt cx="790575" cy="960438"/>
          </a:xfrm>
        </p:grpSpPr>
        <p:pic>
          <p:nvPicPr>
            <p:cNvPr id="416" name="Picture 889" descr="Picture 889"/>
            <p:cNvPicPr>
              <a:picLocks noChangeAspect="1"/>
            </p:cNvPicPr>
            <p:nvPr/>
          </p:nvPicPr>
          <p:blipFill>
            <a:blip r:embed="rId4"/>
            <a:stretch>
              <a:fillRect/>
            </a:stretch>
          </p:blipFill>
          <p:spPr>
            <a:xfrm>
              <a:off x="0" y="-1"/>
              <a:ext cx="790575" cy="219601"/>
            </a:xfrm>
            <a:prstGeom prst="rect">
              <a:avLst/>
            </a:prstGeom>
            <a:ln w="12700" cap="flat">
              <a:noFill/>
              <a:miter lim="400000"/>
            </a:ln>
            <a:effectLst/>
          </p:spPr>
        </p:pic>
        <p:pic>
          <p:nvPicPr>
            <p:cNvPr id="417" name="Picture 888" descr="Picture 888"/>
            <p:cNvPicPr>
              <a:picLocks noChangeAspect="1"/>
            </p:cNvPicPr>
            <p:nvPr/>
          </p:nvPicPr>
          <p:blipFill>
            <a:blip r:embed="rId5"/>
            <a:stretch>
              <a:fillRect/>
            </a:stretch>
          </p:blipFill>
          <p:spPr>
            <a:xfrm>
              <a:off x="76799" y="264173"/>
              <a:ext cx="568366" cy="696266"/>
            </a:xfrm>
            <a:prstGeom prst="rect">
              <a:avLst/>
            </a:prstGeom>
            <a:ln w="12700" cap="flat">
              <a:noFill/>
              <a:miter lim="400000"/>
            </a:ln>
            <a:effectLst/>
          </p:spPr>
        </p:pic>
      </p:grpSp>
      <p:pic>
        <p:nvPicPr>
          <p:cNvPr id="419" name="Picture 4" descr="Picture 4"/>
          <p:cNvPicPr>
            <a:picLocks noChangeAspect="1"/>
          </p:cNvPicPr>
          <p:nvPr/>
        </p:nvPicPr>
        <p:blipFill>
          <a:blip r:embed="rId6"/>
          <a:stretch>
            <a:fillRect/>
          </a:stretch>
        </p:blipFill>
        <p:spPr>
          <a:xfrm>
            <a:off x="456470" y="1166101"/>
            <a:ext cx="3222459" cy="2210608"/>
          </a:xfrm>
          <a:prstGeom prst="rect">
            <a:avLst/>
          </a:prstGeom>
          <a:ln w="12700">
            <a:miter lim="400000"/>
          </a:ln>
        </p:spPr>
      </p:pic>
      <p:pic>
        <p:nvPicPr>
          <p:cNvPr id="420" name="Picture 8" descr="Picture 8"/>
          <p:cNvPicPr>
            <a:picLocks noChangeAspect="1"/>
          </p:cNvPicPr>
          <p:nvPr/>
        </p:nvPicPr>
        <p:blipFill>
          <a:blip r:embed="rId7"/>
          <a:srcRect l="19312" b="14198"/>
          <a:stretch>
            <a:fillRect/>
          </a:stretch>
        </p:blipFill>
        <p:spPr>
          <a:xfrm>
            <a:off x="807952" y="3782280"/>
            <a:ext cx="2882029" cy="2210608"/>
          </a:xfrm>
          <a:prstGeom prst="rect">
            <a:avLst/>
          </a:prstGeom>
          <a:ln w="12700">
            <a:miter lim="400000"/>
          </a:ln>
        </p:spPr>
      </p:pic>
      <p:sp>
        <p:nvSpPr>
          <p:cNvPr id="421" name="TextBox 10"/>
          <p:cNvSpPr txBox="1"/>
          <p:nvPr/>
        </p:nvSpPr>
        <p:spPr>
          <a:xfrm>
            <a:off x="-375946" y="3342474"/>
            <a:ext cx="4887291" cy="5082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ormAutofit/>
          </a:bodyPr>
          <a:lstStyle/>
          <a:p>
            <a:pPr algn="ctr">
              <a:defRPr sz="1200">
                <a:effectLst>
                  <a:outerShdw blurRad="38100" dist="38100" dir="2700000" rotWithShape="0">
                    <a:srgbClr val="000000">
                      <a:alpha val="43137"/>
                    </a:srgbClr>
                  </a:outerShdw>
                </a:effectLst>
                <a:latin typeface="McGill Sans Medium"/>
                <a:ea typeface="McGill Sans Medium"/>
                <a:cs typeface="McGill Sans Medium"/>
                <a:sym typeface="McGill Sans Medium"/>
              </a:defRPr>
            </a:pPr>
            <a:r>
              <a:t>Prof. Kelvin Ogilvie </a:t>
            </a:r>
          </a:p>
          <a:p>
            <a:pPr algn="ctr">
              <a:defRPr sz="1200">
                <a:effectLst>
                  <a:outerShdw blurRad="38100" dist="38100" dir="2700000" rotWithShape="0">
                    <a:srgbClr val="000000">
                      <a:alpha val="43137"/>
                    </a:srgbClr>
                  </a:outerShdw>
                </a:effectLst>
                <a:latin typeface="McGill Sans Medium"/>
                <a:ea typeface="McGill Sans Medium"/>
                <a:cs typeface="McGill Sans Medium"/>
                <a:sym typeface="McGill Sans Medium"/>
              </a:defRPr>
            </a:pPr>
            <a:r>
              <a:t>(1942 -…)</a:t>
            </a:r>
          </a:p>
        </p:txBody>
      </p:sp>
      <p:sp>
        <p:nvSpPr>
          <p:cNvPr id="422" name="TextBox 11"/>
          <p:cNvSpPr txBox="1"/>
          <p:nvPr/>
        </p:nvSpPr>
        <p:spPr>
          <a:xfrm>
            <a:off x="-472647" y="6082449"/>
            <a:ext cx="5443306" cy="56610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ormAutofit/>
          </a:bodyPr>
          <a:lstStyle/>
          <a:p>
            <a:pPr algn="ctr" defTabSz="822959">
              <a:defRPr sz="1079">
                <a:effectLst>
                  <a:outerShdw blurRad="34289" dist="34289" dir="2700000" rotWithShape="0">
                    <a:srgbClr val="000000">
                      <a:alpha val="43137"/>
                    </a:srgbClr>
                  </a:outerShdw>
                </a:effectLst>
                <a:latin typeface="McGill Sans Medium"/>
                <a:ea typeface="McGill Sans Medium"/>
                <a:cs typeface="McGill Sans Medium"/>
                <a:sym typeface="McGill Sans Medium"/>
              </a:defRPr>
            </a:pPr>
            <a:r>
              <a:t>Prof. Bernard Belleau, Ph.D.</a:t>
            </a:r>
          </a:p>
          <a:p>
            <a:pPr algn="ctr" defTabSz="822959">
              <a:defRPr sz="1079">
                <a:effectLst>
                  <a:outerShdw blurRad="34289" dist="34289" dir="2700000" rotWithShape="0">
                    <a:srgbClr val="000000">
                      <a:alpha val="43137"/>
                    </a:srgbClr>
                  </a:outerShdw>
                </a:effectLst>
                <a:latin typeface="McGill Sans Medium"/>
                <a:ea typeface="McGill Sans Medium"/>
                <a:cs typeface="McGill Sans Medium"/>
                <a:sym typeface="McGill Sans Medium"/>
              </a:defRPr>
            </a:pPr>
            <a:r>
              <a:t>(1925-1989)</a:t>
            </a:r>
          </a:p>
        </p:txBody>
      </p:sp>
      <p:pic>
        <p:nvPicPr>
          <p:cNvPr id="423" name="Picture 6" descr="Picture 6"/>
          <p:cNvPicPr>
            <a:picLocks noChangeAspect="1"/>
          </p:cNvPicPr>
          <p:nvPr/>
        </p:nvPicPr>
        <p:blipFill>
          <a:blip r:embed="rId8"/>
          <a:stretch>
            <a:fillRect/>
          </a:stretch>
        </p:blipFill>
        <p:spPr>
          <a:xfrm>
            <a:off x="3800571" y="3782280"/>
            <a:ext cx="2741682" cy="2243195"/>
          </a:xfrm>
          <a:prstGeom prst="rect">
            <a:avLst/>
          </a:prstGeom>
          <a:ln w="12700">
            <a:miter lim="400000"/>
          </a:ln>
        </p:spPr>
      </p:pic>
      <p:sp>
        <p:nvSpPr>
          <p:cNvPr id="424" name="TextBox 13"/>
          <p:cNvSpPr txBox="1"/>
          <p:nvPr/>
        </p:nvSpPr>
        <p:spPr>
          <a:xfrm>
            <a:off x="2438469" y="6082449"/>
            <a:ext cx="5443306" cy="56610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ormAutofit/>
          </a:bodyPr>
          <a:lstStyle/>
          <a:p>
            <a:pPr algn="ctr" defTabSz="822959">
              <a:defRPr sz="1079">
                <a:effectLst>
                  <a:outerShdw blurRad="34289" dist="34289" dir="2700000" rotWithShape="0">
                    <a:srgbClr val="000000">
                      <a:alpha val="43137"/>
                    </a:srgbClr>
                  </a:outerShdw>
                </a:effectLst>
                <a:latin typeface="McGill Sans Medium"/>
                <a:ea typeface="McGill Sans Medium"/>
                <a:cs typeface="McGill Sans Medium"/>
                <a:sym typeface="McGill Sans Medium"/>
              </a:defRPr>
            </a:pPr>
            <a:r>
              <a:t>Prof. Mark Wainberg, M.D.</a:t>
            </a:r>
          </a:p>
          <a:p>
            <a:pPr algn="ctr" defTabSz="822959">
              <a:defRPr sz="1079">
                <a:effectLst>
                  <a:outerShdw blurRad="34289" dist="34289" dir="2700000" rotWithShape="0">
                    <a:srgbClr val="000000">
                      <a:alpha val="43137"/>
                    </a:srgbClr>
                  </a:outerShdw>
                </a:effectLst>
                <a:latin typeface="McGill Sans Medium"/>
                <a:ea typeface="McGill Sans Medium"/>
                <a:cs typeface="McGill Sans Medium"/>
                <a:sym typeface="McGill Sans Medium"/>
              </a:defRPr>
            </a:pPr>
            <a:r>
              <a:t>(1946-2017)</a:t>
            </a:r>
          </a:p>
        </p:txBody>
      </p:sp>
      <p:pic>
        <p:nvPicPr>
          <p:cNvPr id="425" name="Picture 2" descr="Picture 2"/>
          <p:cNvPicPr>
            <a:picLocks noChangeAspect="1"/>
          </p:cNvPicPr>
          <p:nvPr/>
        </p:nvPicPr>
        <p:blipFill>
          <a:blip r:embed="rId9"/>
          <a:stretch>
            <a:fillRect/>
          </a:stretch>
        </p:blipFill>
        <p:spPr>
          <a:xfrm>
            <a:off x="3946137" y="1185559"/>
            <a:ext cx="4198452" cy="2165044"/>
          </a:xfrm>
          <a:prstGeom prst="rect">
            <a:avLst/>
          </a:prstGeom>
          <a:ln w="12700">
            <a:miter lim="400000"/>
          </a:ln>
        </p:spPr>
      </p:pic>
      <p:sp>
        <p:nvSpPr>
          <p:cNvPr id="426" name="TextBox 18"/>
          <p:cNvSpPr txBox="1"/>
          <p:nvPr/>
        </p:nvSpPr>
        <p:spPr>
          <a:xfrm>
            <a:off x="6892528" y="3743047"/>
            <a:ext cx="1081049" cy="554595"/>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algn="ctr">
              <a:defRPr sz="1600" b="1">
                <a:latin typeface="Calibri"/>
                <a:ea typeface="Calibri"/>
                <a:cs typeface="Calibri"/>
                <a:sym typeface="Calibri"/>
              </a:defRPr>
            </a:pPr>
            <a:r>
              <a:t>Lamivudine</a:t>
            </a:r>
          </a:p>
          <a:p>
            <a:pPr algn="ctr">
              <a:defRPr sz="1600" b="1">
                <a:latin typeface="Calibri"/>
                <a:ea typeface="Calibri"/>
                <a:cs typeface="Calibri"/>
                <a:sym typeface="Calibri"/>
              </a:defRPr>
            </a:pPr>
            <a:r>
              <a:t>(3TC)</a:t>
            </a:r>
          </a:p>
        </p:txBody>
      </p:sp>
      <p:sp>
        <p:nvSpPr>
          <p:cNvPr id="427" name="TextBox 19"/>
          <p:cNvSpPr txBox="1"/>
          <p:nvPr/>
        </p:nvSpPr>
        <p:spPr>
          <a:xfrm>
            <a:off x="9735847" y="3433535"/>
            <a:ext cx="778597" cy="300594"/>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algn="ctr">
              <a:defRPr sz="1600" b="1">
                <a:latin typeface="Calibri"/>
                <a:ea typeface="Calibri"/>
                <a:cs typeface="Calibri"/>
                <a:sym typeface="Calibri"/>
              </a:defRPr>
            </a:pPr>
            <a:r>
              <a:t>tRNA</a:t>
            </a:r>
            <a:r>
              <a:rPr baseline="30000"/>
              <a:t>Met</a:t>
            </a:r>
          </a:p>
        </p:txBody>
      </p:sp>
      <p:sp>
        <p:nvSpPr>
          <p:cNvPr id="428" name="TextBox 24"/>
          <p:cNvSpPr txBox="1"/>
          <p:nvPr/>
        </p:nvSpPr>
        <p:spPr>
          <a:xfrm>
            <a:off x="9413563" y="5535109"/>
            <a:ext cx="2882107" cy="6248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lgn="ctr">
              <a:defRPr sz="1200">
                <a:latin typeface="McGill Sans Medium"/>
                <a:ea typeface="McGill Sans Medium"/>
                <a:cs typeface="McGill Sans Medium"/>
                <a:sym typeface="McGill Sans Medium"/>
              </a:defRPr>
            </a:pPr>
            <a:r>
              <a:t>Ogilvie (Cedergren)</a:t>
            </a:r>
          </a:p>
          <a:p>
            <a:pPr algn="ctr">
              <a:defRPr sz="1200">
                <a:latin typeface="McGill Sans Medium"/>
                <a:ea typeface="McGill Sans Medium"/>
                <a:cs typeface="McGill Sans Medium"/>
                <a:sym typeface="McGill Sans Medium"/>
              </a:defRPr>
            </a:pPr>
            <a:r>
              <a:t>Total chemical synthesis of  a tRNA</a:t>
            </a:r>
          </a:p>
          <a:p>
            <a:pPr algn="ctr">
              <a:defRPr sz="1200">
                <a:latin typeface="McGill Sans Medium"/>
                <a:ea typeface="McGill Sans Medium"/>
                <a:cs typeface="McGill Sans Medium"/>
                <a:sym typeface="McGill Sans Medium"/>
              </a:defRPr>
            </a:pPr>
            <a:r>
              <a:t>PNAS </a:t>
            </a:r>
            <a:r>
              <a:rPr b="1"/>
              <a:t>1988</a:t>
            </a:r>
          </a:p>
        </p:txBody>
      </p:sp>
      <p:sp>
        <p:nvSpPr>
          <p:cNvPr id="429" name="Early Breakthroughs in Nucleic Acids Chemistry and Medicine…"/>
          <p:cNvSpPr txBox="1">
            <a:spLocks noGrp="1"/>
          </p:cNvSpPr>
          <p:nvPr>
            <p:ph type="title" idx="4294967295"/>
          </p:nvPr>
        </p:nvSpPr>
        <p:spPr>
          <a:xfrm>
            <a:off x="-1504021" y="89126"/>
            <a:ext cx="15200042" cy="1021650"/>
          </a:xfrm>
          <a:prstGeom prst="rect">
            <a:avLst/>
          </a:prstGeom>
        </p:spPr>
        <p:txBody>
          <a:bodyPr lIns="121899" tIns="121899" rIns="121899" bIns="121899" anchor="t"/>
          <a:lstStyle/>
          <a:p>
            <a:pPr algn="ctr" defTabSz="963168">
              <a:lnSpc>
                <a:spcPct val="100000"/>
              </a:lnSpc>
              <a:defRPr sz="2528">
                <a:latin typeface="McGill Sans Medium"/>
                <a:ea typeface="McGill Sans Medium"/>
                <a:cs typeface="McGill Sans Medium"/>
                <a:sym typeface="McGill Sans Medium"/>
              </a:defRPr>
            </a:pPr>
            <a:r>
              <a:t>Early Breakthroughs in Nucleic Acids Chemistry and Medicine</a:t>
            </a:r>
          </a:p>
          <a:p>
            <a:pPr algn="ctr" defTabSz="963168">
              <a:lnSpc>
                <a:spcPct val="100000"/>
              </a:lnSpc>
              <a:defRPr sz="2528">
                <a:latin typeface="McGill Sans Medium"/>
                <a:ea typeface="McGill Sans Medium"/>
                <a:cs typeface="McGill Sans Medium"/>
                <a:sym typeface="McGill Sans Medium"/>
              </a:defRPr>
            </a:pPr>
            <a:r>
              <a:t> at McGill University</a:t>
            </a:r>
          </a:p>
        </p:txBody>
      </p:sp>
      <p:grpSp>
        <p:nvGrpSpPr>
          <p:cNvPr id="432" name="Group"/>
          <p:cNvGrpSpPr/>
          <p:nvPr/>
        </p:nvGrpSpPr>
        <p:grpSpPr>
          <a:xfrm>
            <a:off x="4905933" y="3411392"/>
            <a:ext cx="2380134" cy="270776"/>
            <a:chOff x="0" y="0"/>
            <a:chExt cx="2380133" cy="270775"/>
          </a:xfrm>
        </p:grpSpPr>
        <p:sp>
          <p:nvSpPr>
            <p:cNvPr id="430" name="TextBox 3"/>
            <p:cNvSpPr txBox="1"/>
            <p:nvPr/>
          </p:nvSpPr>
          <p:spPr>
            <a:xfrm>
              <a:off x="1352440" y="0"/>
              <a:ext cx="1027694" cy="26924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tIns="45719" rIns="45719" bIns="45719" numCol="1" anchor="t">
              <a:spAutoFit/>
            </a:bodyPr>
            <a:lstStyle/>
            <a:p>
              <a:pPr>
                <a:defRPr sz="1200" i="1">
                  <a:latin typeface="McGill Sans Medium"/>
                  <a:ea typeface="McGill Sans Medium"/>
                  <a:cs typeface="McGill Sans Medium"/>
                  <a:sym typeface="McGill Sans Medium"/>
                </a:defRPr>
              </a:pPr>
              <a:r>
                <a:t>Science </a:t>
              </a:r>
              <a:r>
                <a:rPr b="1" i="0"/>
                <a:t>1981</a:t>
              </a:r>
            </a:p>
          </p:txBody>
        </p:sp>
        <p:sp>
          <p:nvSpPr>
            <p:cNvPr id="431" name="TextBox 7"/>
            <p:cNvSpPr txBox="1"/>
            <p:nvPr/>
          </p:nvSpPr>
          <p:spPr>
            <a:xfrm>
              <a:off x="0" y="6521"/>
              <a:ext cx="1646556" cy="26425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a:defRPr sz="1200">
                  <a:latin typeface="Arial"/>
                  <a:ea typeface="Arial"/>
                  <a:cs typeface="Arial"/>
                  <a:sym typeface="Arial"/>
                </a:defRPr>
              </a:lvl1pPr>
            </a:lstStyle>
            <a:p>
              <a:r>
                <a:t>The Gene Machine</a:t>
              </a:r>
            </a:p>
          </p:txBody>
        </p:sp>
      </p:grpSp>
      <p:pic>
        <p:nvPicPr>
          <p:cNvPr id="433" name="Picture 4" descr="Picture 4"/>
          <p:cNvPicPr>
            <a:picLocks noChangeAspect="1"/>
          </p:cNvPicPr>
          <p:nvPr/>
        </p:nvPicPr>
        <p:blipFill>
          <a:blip r:embed="rId10"/>
          <a:srcRect l="6905" t="33332" r="69168" b="42304"/>
          <a:stretch>
            <a:fillRect/>
          </a:stretch>
        </p:blipFill>
        <p:spPr>
          <a:xfrm>
            <a:off x="8974134" y="1209034"/>
            <a:ext cx="2439936" cy="1800992"/>
          </a:xfrm>
          <a:prstGeom prst="rect">
            <a:avLst/>
          </a:prstGeom>
          <a:ln w="12700">
            <a:miter lim="400000"/>
          </a:ln>
        </p:spPr>
      </p:pic>
      <p:sp>
        <p:nvSpPr>
          <p:cNvPr id="434" name="TextBox 16"/>
          <p:cNvSpPr txBox="1"/>
          <p:nvPr/>
        </p:nvSpPr>
        <p:spPr>
          <a:xfrm>
            <a:off x="8411885" y="963950"/>
            <a:ext cx="1646556" cy="4420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lgn="ctr">
              <a:defRPr sz="1200" b="1">
                <a:latin typeface="Arial"/>
                <a:ea typeface="Arial"/>
                <a:cs typeface="Arial"/>
                <a:sym typeface="Arial"/>
              </a:defRPr>
            </a:pPr>
            <a:r>
              <a:t>TBDMS</a:t>
            </a:r>
          </a:p>
          <a:p>
            <a:pPr algn="ctr">
              <a:defRPr sz="1200" b="1">
                <a:latin typeface="Arial"/>
                <a:ea typeface="Arial"/>
                <a:cs typeface="Arial"/>
                <a:sym typeface="Arial"/>
              </a:defRPr>
            </a:pPr>
            <a:r>
              <a:t>Chemistry</a:t>
            </a:r>
          </a:p>
        </p:txBody>
      </p:sp>
    </p:spTree>
  </p:cSld>
  <p:clrMapOvr>
    <a:masterClrMapping/>
  </p:clrMapOvr>
  <mc:AlternateContent xmlns:mc="http://schemas.openxmlformats.org/markup-compatibility/2006" xmlns:p14="http://schemas.microsoft.com/office/powerpoint/2010/main">
    <mc:Choice Requires="p14">
      <p:transition spd="slow" p14:dur="1200">
        <p:fade/>
      </p:transition>
    </mc:Choice>
    <mc:Fallback xmlns:a14="http://schemas.microsoft.com/office/drawing/2010/main" xmlns:m="http://schemas.openxmlformats.org/officeDocument/2006/math"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D69BF4BC-12E2-3F4D-9B7F-0D1C4946F0EE}"/>
              </a:ext>
            </a:extLst>
          </p:cNvPr>
          <p:cNvSpPr/>
          <p:nvPr/>
        </p:nvSpPr>
        <p:spPr>
          <a:xfrm>
            <a:off x="907157" y="1288979"/>
            <a:ext cx="4991100" cy="4763476"/>
          </a:xfrm>
          <a:prstGeom prst="rect">
            <a:avLst/>
          </a:prstGeom>
          <a:solidFill>
            <a:schemeClr val="bg1"/>
          </a:solidFill>
          <a:ln>
            <a:solidFill>
              <a:schemeClr val="bg1">
                <a:lumMod val="85000"/>
              </a:schemeClr>
            </a:solidFill>
          </a:ln>
          <a:effectLst>
            <a:outerShdw blurRad="208359"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pic>
        <p:nvPicPr>
          <p:cNvPr id="3" name="Picture 2">
            <a:extLst>
              <a:ext uri="{FF2B5EF4-FFF2-40B4-BE49-F238E27FC236}">
                <a16:creationId xmlns:a16="http://schemas.microsoft.com/office/drawing/2014/main" id="{E0BFD02F-2D4E-DC48-BD54-D50FE02F1247}"/>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148457" y="3066978"/>
            <a:ext cx="4542009" cy="2512465"/>
          </a:xfrm>
          <a:prstGeom prst="rect">
            <a:avLst/>
          </a:prstGeom>
        </p:spPr>
      </p:pic>
      <p:sp>
        <p:nvSpPr>
          <p:cNvPr id="2" name="TextBox 1">
            <a:extLst>
              <a:ext uri="{FF2B5EF4-FFF2-40B4-BE49-F238E27FC236}">
                <a16:creationId xmlns:a16="http://schemas.microsoft.com/office/drawing/2014/main" id="{01B12B92-1B3D-432D-B4D5-F853A90C3A1C}"/>
              </a:ext>
            </a:extLst>
          </p:cNvPr>
          <p:cNvSpPr txBox="1"/>
          <p:nvPr/>
        </p:nvSpPr>
        <p:spPr>
          <a:xfrm>
            <a:off x="2585833" y="2639009"/>
            <a:ext cx="1667257"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1" u="none" strike="noStrike" kern="1200" cap="none" spc="0" normalizeH="0" baseline="0" noProof="0">
                <a:ln>
                  <a:noFill/>
                </a:ln>
                <a:solidFill>
                  <a:srgbClr val="586069"/>
                </a:solidFill>
                <a:effectLst/>
                <a:uLnTx/>
                <a:uFillTx/>
                <a:latin typeface="Times New Roman" panose="02020603050405020304" pitchFamily="18" charset="0"/>
                <a:ea typeface="+mn-ea"/>
                <a:cs typeface="Times New Roman" panose="02020603050405020304" pitchFamily="18" charset="0"/>
              </a:rPr>
              <a:t>August 5, 2021</a:t>
            </a:r>
          </a:p>
        </p:txBody>
      </p:sp>
      <p:pic>
        <p:nvPicPr>
          <p:cNvPr id="6146" name="Picture 2">
            <a:extLst>
              <a:ext uri="{FF2B5EF4-FFF2-40B4-BE49-F238E27FC236}">
                <a16:creationId xmlns:a16="http://schemas.microsoft.com/office/drawing/2014/main" id="{2BA66502-34D3-F04E-880E-EA034CBAFC70}"/>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1301736" y="1607900"/>
            <a:ext cx="4235450" cy="703151"/>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a:extLst>
              <a:ext uri="{FF2B5EF4-FFF2-40B4-BE49-F238E27FC236}">
                <a16:creationId xmlns:a16="http://schemas.microsoft.com/office/drawing/2014/main" id="{61F865C0-898B-4DB6-A0B7-7940C9950288}"/>
              </a:ext>
            </a:extLst>
          </p:cNvPr>
          <p:cNvSpPr>
            <a:spLocks noGrp="1"/>
          </p:cNvSpPr>
          <p:nvPr>
            <p:ph type="title"/>
          </p:nvPr>
        </p:nvSpPr>
        <p:spPr>
          <a:xfrm>
            <a:off x="838201" y="250825"/>
            <a:ext cx="10525124" cy="675005"/>
          </a:xfrm>
        </p:spPr>
        <p:txBody>
          <a:bodyPr/>
          <a:lstStyle/>
          <a:p>
            <a:r>
              <a:rPr lang="en-US" i="1" dirty="0">
                <a:latin typeface="+mj-lt"/>
                <a:cs typeface="Calibri" panose="020F0502020204030204" pitchFamily="34" charset="0"/>
              </a:rPr>
              <a:t>In Vivo </a:t>
            </a:r>
            <a:r>
              <a:rPr lang="en-US" dirty="0">
                <a:latin typeface="+mj-lt"/>
                <a:cs typeface="Calibri" panose="020F0502020204030204" pitchFamily="34" charset="0"/>
              </a:rPr>
              <a:t>Leader: First to Demonstrate Systemic CRISPR </a:t>
            </a:r>
            <a:br>
              <a:rPr lang="en-US" dirty="0">
                <a:latin typeface="+mj-lt"/>
                <a:cs typeface="Calibri" panose="020F0502020204030204" pitchFamily="34" charset="0"/>
              </a:rPr>
            </a:br>
            <a:r>
              <a:rPr lang="en-US" dirty="0">
                <a:latin typeface="+mj-lt"/>
                <a:cs typeface="Calibri" panose="020F0502020204030204" pitchFamily="34" charset="0"/>
              </a:rPr>
              <a:t>Gene Editing in Humans</a:t>
            </a:r>
          </a:p>
        </p:txBody>
      </p:sp>
      <p:sp>
        <p:nvSpPr>
          <p:cNvPr id="8" name="Rectangle 7">
            <a:extLst>
              <a:ext uri="{FF2B5EF4-FFF2-40B4-BE49-F238E27FC236}">
                <a16:creationId xmlns:a16="http://schemas.microsoft.com/office/drawing/2014/main" id="{8D85F54F-7FD2-320C-8057-1D33D597FD2F}"/>
              </a:ext>
            </a:extLst>
          </p:cNvPr>
          <p:cNvSpPr/>
          <p:nvPr/>
        </p:nvSpPr>
        <p:spPr>
          <a:xfrm>
            <a:off x="6445066" y="1288979"/>
            <a:ext cx="4991100" cy="4763476"/>
          </a:xfrm>
          <a:prstGeom prst="rect">
            <a:avLst/>
          </a:prstGeom>
          <a:solidFill>
            <a:schemeClr val="bg1"/>
          </a:solidFill>
          <a:ln>
            <a:solidFill>
              <a:schemeClr val="bg1">
                <a:lumMod val="85000"/>
              </a:schemeClr>
            </a:solidFill>
          </a:ln>
          <a:effectLst>
            <a:outerShdw blurRad="208359"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3" name="Rectangle 12">
            <a:extLst>
              <a:ext uri="{FF2B5EF4-FFF2-40B4-BE49-F238E27FC236}">
                <a16:creationId xmlns:a16="http://schemas.microsoft.com/office/drawing/2014/main" id="{715D72FA-2DA8-0F75-B6EB-0C045A2DD260}"/>
              </a:ext>
            </a:extLst>
          </p:cNvPr>
          <p:cNvSpPr/>
          <p:nvPr/>
        </p:nvSpPr>
        <p:spPr>
          <a:xfrm>
            <a:off x="755834" y="5552271"/>
            <a:ext cx="5715709" cy="675005"/>
          </a:xfrm>
          <a:prstGeom prst="rect">
            <a:avLst/>
          </a:prstGeom>
          <a:gradFill flip="none" rotWithShape="1">
            <a:gsLst>
              <a:gs pos="44000">
                <a:schemeClr val="bg1"/>
              </a:gs>
              <a:gs pos="100000">
                <a:schemeClr val="bg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7" name="Rectangle 16">
            <a:extLst>
              <a:ext uri="{FF2B5EF4-FFF2-40B4-BE49-F238E27FC236}">
                <a16:creationId xmlns:a16="http://schemas.microsoft.com/office/drawing/2014/main" id="{97D79185-53CE-0A34-D025-A3EF46B81A5F}"/>
              </a:ext>
            </a:extLst>
          </p:cNvPr>
          <p:cNvSpPr/>
          <p:nvPr/>
        </p:nvSpPr>
        <p:spPr>
          <a:xfrm>
            <a:off x="6293745" y="5552271"/>
            <a:ext cx="5715709" cy="675005"/>
          </a:xfrm>
          <a:prstGeom prst="rect">
            <a:avLst/>
          </a:prstGeom>
          <a:gradFill flip="none" rotWithShape="1">
            <a:gsLst>
              <a:gs pos="44000">
                <a:schemeClr val="bg1"/>
              </a:gs>
              <a:gs pos="100000">
                <a:schemeClr val="bg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8" name="TextBox 17">
            <a:extLst>
              <a:ext uri="{FF2B5EF4-FFF2-40B4-BE49-F238E27FC236}">
                <a16:creationId xmlns:a16="http://schemas.microsoft.com/office/drawing/2014/main" id="{6E263495-5CC0-AA06-C117-073E1D052C08}"/>
              </a:ext>
            </a:extLst>
          </p:cNvPr>
          <p:cNvSpPr txBox="1"/>
          <p:nvPr/>
        </p:nvSpPr>
        <p:spPr>
          <a:xfrm>
            <a:off x="8021433" y="2639056"/>
            <a:ext cx="1667257"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1" u="none" strike="noStrike" kern="1200" cap="none" spc="0" normalizeH="0" baseline="0" noProof="0">
                <a:ln>
                  <a:noFill/>
                </a:ln>
                <a:solidFill>
                  <a:srgbClr val="586069"/>
                </a:solidFill>
                <a:effectLst/>
                <a:uLnTx/>
                <a:uFillTx/>
                <a:latin typeface="Times New Roman" panose="02020603050405020304" pitchFamily="18" charset="0"/>
                <a:ea typeface="+mn-ea"/>
                <a:cs typeface="Times New Roman" panose="02020603050405020304" pitchFamily="18" charset="0"/>
              </a:rPr>
              <a:t>January </a:t>
            </a:r>
            <a:r>
              <a:rPr lang="en-US" sz="1600" b="1" i="1">
                <a:solidFill>
                  <a:srgbClr val="586069"/>
                </a:solidFill>
                <a:latin typeface="Times New Roman" panose="02020603050405020304" pitchFamily="18" charset="0"/>
                <a:cs typeface="Times New Roman" panose="02020603050405020304" pitchFamily="18" charset="0"/>
              </a:rPr>
              <a:t>31</a:t>
            </a:r>
            <a:r>
              <a:rPr kumimoji="0" lang="en-US" sz="1600" b="1" i="1" u="none" strike="noStrike" kern="1200" cap="none" spc="0" normalizeH="0" baseline="0" noProof="0">
                <a:ln>
                  <a:noFill/>
                </a:ln>
                <a:solidFill>
                  <a:srgbClr val="586069"/>
                </a:solidFill>
                <a:effectLst/>
                <a:uLnTx/>
                <a:uFillTx/>
                <a:latin typeface="Times New Roman" panose="02020603050405020304" pitchFamily="18" charset="0"/>
                <a:ea typeface="+mn-ea"/>
                <a:cs typeface="Times New Roman" panose="02020603050405020304" pitchFamily="18" charset="0"/>
              </a:rPr>
              <a:t>, 2024</a:t>
            </a:r>
          </a:p>
        </p:txBody>
      </p:sp>
      <p:pic>
        <p:nvPicPr>
          <p:cNvPr id="22" name="Picture 2">
            <a:extLst>
              <a:ext uri="{FF2B5EF4-FFF2-40B4-BE49-F238E27FC236}">
                <a16:creationId xmlns:a16="http://schemas.microsoft.com/office/drawing/2014/main" id="{9F43B5A7-FD18-BCA8-978E-19BC12F45A2B}"/>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6737336" y="1607947"/>
            <a:ext cx="4235450" cy="703151"/>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a:extLst>
              <a:ext uri="{FF2B5EF4-FFF2-40B4-BE49-F238E27FC236}">
                <a16:creationId xmlns:a16="http://schemas.microsoft.com/office/drawing/2014/main" id="{37EAC4F0-A800-576B-9AD2-B9E4659FC235}"/>
              </a:ext>
            </a:extLst>
          </p:cNvPr>
          <p:cNvPicPr>
            <a:picLocks noChangeAspect="1"/>
          </p:cNvPicPr>
          <p:nvPr/>
        </p:nvPicPr>
        <p:blipFill rotWithShape="1">
          <a:blip r:embed="rId5"/>
          <a:srcRect t="20459" b="50473"/>
          <a:stretch/>
        </p:blipFill>
        <p:spPr>
          <a:xfrm>
            <a:off x="6701594" y="3115556"/>
            <a:ext cx="4474903" cy="1667213"/>
          </a:xfrm>
          <a:prstGeom prst="rect">
            <a:avLst/>
          </a:prstGeom>
          <a:ln>
            <a:noFill/>
          </a:ln>
        </p:spPr>
      </p:pic>
      <p:sp>
        <p:nvSpPr>
          <p:cNvPr id="5" name="TextBox 4">
            <a:extLst>
              <a:ext uri="{FF2B5EF4-FFF2-40B4-BE49-F238E27FC236}">
                <a16:creationId xmlns:a16="http://schemas.microsoft.com/office/drawing/2014/main" id="{949C0CCD-793A-E719-3359-5441ACFC84BA}"/>
              </a:ext>
            </a:extLst>
          </p:cNvPr>
          <p:cNvSpPr txBox="1"/>
          <p:nvPr/>
        </p:nvSpPr>
        <p:spPr>
          <a:xfrm>
            <a:off x="550986" y="6389677"/>
            <a:ext cx="406969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latin typeface="Arial" panose="020B0604020202020204"/>
              </a:rPr>
              <a:t>Gillmore </a:t>
            </a:r>
            <a:r>
              <a:rPr lang="en-US" sz="900" i="1">
                <a:latin typeface="Arial" panose="020B0604020202020204"/>
              </a:rPr>
              <a:t>et al. </a:t>
            </a:r>
            <a:r>
              <a:rPr kumimoji="0" lang="en-US" sz="900" b="0" i="1" u="none" strike="noStrike" kern="1200" cap="none" spc="0" normalizeH="0" baseline="0" noProof="0">
                <a:ln>
                  <a:noFill/>
                </a:ln>
                <a:effectLst/>
                <a:uLnTx/>
                <a:uFillTx/>
                <a:latin typeface="Arial" panose="020B0604020202020204"/>
                <a:ea typeface="+mn-ea"/>
                <a:cs typeface="+mn-cs"/>
              </a:rPr>
              <a:t>New England Journal of Medicine</a:t>
            </a:r>
            <a:r>
              <a:rPr kumimoji="0" lang="en-US" sz="900" b="0" i="0" u="none" strike="noStrike" kern="1200" cap="none" spc="0" normalizeH="0" baseline="0" noProof="0">
                <a:ln>
                  <a:noFill/>
                </a:ln>
                <a:effectLst/>
                <a:uLnTx/>
                <a:uFillTx/>
                <a:latin typeface="Arial" panose="020B0604020202020204"/>
                <a:ea typeface="+mn-ea"/>
                <a:cs typeface="+mn-cs"/>
              </a:rPr>
              <a:t> </a:t>
            </a:r>
            <a:r>
              <a:rPr kumimoji="0" lang="en-US" sz="900" b="1" i="0" u="none" strike="noStrike" kern="1200" cap="none" spc="0" normalizeH="0" baseline="0" noProof="0">
                <a:ln>
                  <a:noFill/>
                </a:ln>
                <a:effectLst/>
                <a:uLnTx/>
                <a:uFillTx/>
                <a:latin typeface="Arial" panose="020B0604020202020204"/>
                <a:ea typeface="+mn-ea"/>
                <a:cs typeface="+mn-cs"/>
              </a:rPr>
              <a:t>385</a:t>
            </a:r>
            <a:r>
              <a:rPr kumimoji="0" lang="en-US" sz="900" b="0" i="0" u="none" strike="noStrike" kern="1200" cap="none" spc="0" normalizeH="0" baseline="0" noProof="0">
                <a:ln>
                  <a:noFill/>
                </a:ln>
                <a:effectLst/>
                <a:uLnTx/>
                <a:uFillTx/>
                <a:latin typeface="Arial" panose="020B0604020202020204"/>
                <a:ea typeface="+mn-ea"/>
                <a:cs typeface="+mn-cs"/>
              </a:rPr>
              <a:t>:493-502 (2021)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a:latin typeface="Arial" panose="020B0604020202020204"/>
              </a:rPr>
              <a:t>Longhurst </a:t>
            </a:r>
            <a:r>
              <a:rPr lang="en-US" sz="900" i="1">
                <a:latin typeface="Arial" panose="020B0604020202020204"/>
              </a:rPr>
              <a:t>et al. New England Journal of Medicine</a:t>
            </a:r>
            <a:r>
              <a:rPr lang="en-US" sz="900">
                <a:latin typeface="Arial" panose="020B0604020202020204"/>
              </a:rPr>
              <a:t> </a:t>
            </a:r>
            <a:r>
              <a:rPr lang="en-US" sz="900" b="1">
                <a:latin typeface="Arial" panose="020B0604020202020204"/>
              </a:rPr>
              <a:t>390</a:t>
            </a:r>
            <a:r>
              <a:rPr lang="en-US" sz="900">
                <a:latin typeface="Arial" panose="020B0604020202020204"/>
              </a:rPr>
              <a:t>: 431-441 (2024)</a:t>
            </a:r>
            <a:endParaRPr kumimoji="0" lang="en-US" sz="900" b="0" i="0" u="none" strike="noStrike" kern="1200" cap="none" spc="0" normalizeH="0" baseline="0" noProof="0">
              <a:ln>
                <a:noFill/>
              </a:ln>
              <a:effectLst/>
              <a:uLnTx/>
              <a:uFillTx/>
              <a:latin typeface="Arial" panose="020B0604020202020204"/>
              <a:ea typeface="+mn-ea"/>
              <a:cs typeface="+mn-cs"/>
            </a:endParaRPr>
          </a:p>
        </p:txBody>
      </p:sp>
    </p:spTree>
    <p:extLst>
      <p:ext uri="{BB962C8B-B14F-4D97-AF65-F5344CB8AC3E}">
        <p14:creationId xmlns:p14="http://schemas.microsoft.com/office/powerpoint/2010/main" val="857813924"/>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AE323994-BE5A-E0A6-394D-AC5E12416EA8}"/>
              </a:ext>
            </a:extLst>
          </p:cNvPr>
          <p:cNvSpPr>
            <a:spLocks noGrp="1"/>
          </p:cNvSpPr>
          <p:nvPr>
            <p:ph type="title"/>
          </p:nvPr>
        </p:nvSpPr>
        <p:spPr/>
        <p:txBody>
          <a:bodyPr/>
          <a:lstStyle/>
          <a:p>
            <a:r>
              <a:rPr lang="en-US">
                <a:latin typeface="Arial"/>
                <a:cs typeface="Arial"/>
              </a:rPr>
              <a:t>Evaluation of ADME Properties for New Therapeutic Modalities</a:t>
            </a:r>
            <a:endParaRPr lang="en-US"/>
          </a:p>
        </p:txBody>
      </p:sp>
      <p:sp>
        <p:nvSpPr>
          <p:cNvPr id="3" name="Content Placeholder 2"/>
          <p:cNvSpPr>
            <a:spLocks noGrp="1"/>
          </p:cNvSpPr>
          <p:nvPr>
            <p:ph idx="4294967295"/>
          </p:nvPr>
        </p:nvSpPr>
        <p:spPr>
          <a:xfrm>
            <a:off x="833381" y="1673713"/>
            <a:ext cx="4740275" cy="4813300"/>
          </a:xfrm>
        </p:spPr>
        <p:txBody>
          <a:bodyPr vert="horz" lIns="0" tIns="45720" rIns="0" bIns="45720" rtlCol="0" anchor="t">
            <a:noAutofit/>
          </a:bodyPr>
          <a:lstStyle/>
          <a:p>
            <a:pPr marL="0" indent="0">
              <a:buNone/>
            </a:pPr>
            <a:r>
              <a:rPr lang="en-US" sz="2400" dirty="0">
                <a:solidFill>
                  <a:srgbClr val="0070C0"/>
                </a:solidFill>
                <a:latin typeface="Arial"/>
                <a:cs typeface="Arial"/>
              </a:rPr>
              <a:t>Bioanalysis for non-clinical and clinical studies</a:t>
            </a:r>
          </a:p>
          <a:p>
            <a:r>
              <a:rPr lang="en-US" dirty="0">
                <a:latin typeface="Arial"/>
                <a:cs typeface="Arial"/>
              </a:rPr>
              <a:t>PK, PD, Immunogenicity, and Biomarkers</a:t>
            </a:r>
          </a:p>
          <a:p>
            <a:r>
              <a:rPr lang="en-US" dirty="0">
                <a:latin typeface="Arial"/>
                <a:cs typeface="Arial"/>
              </a:rPr>
              <a:t>ADME </a:t>
            </a:r>
          </a:p>
          <a:p>
            <a:pPr lvl="1"/>
            <a:r>
              <a:rPr lang="en-US" sz="2000" dirty="0">
                <a:solidFill>
                  <a:schemeClr val="accent6"/>
                </a:solidFill>
                <a:latin typeface="Arial"/>
                <a:cs typeface="Arial"/>
              </a:rPr>
              <a:t>A</a:t>
            </a:r>
            <a:r>
              <a:rPr lang="en-US" sz="2000" dirty="0">
                <a:latin typeface="Arial"/>
                <a:cs typeface="Arial"/>
              </a:rPr>
              <a:t>bsorption (bioavailability, not needed for IV dosing)</a:t>
            </a:r>
          </a:p>
          <a:p>
            <a:pPr lvl="1"/>
            <a:r>
              <a:rPr lang="en-US" sz="2000" dirty="0">
                <a:solidFill>
                  <a:schemeClr val="accent6"/>
                </a:solidFill>
                <a:latin typeface="Arial"/>
                <a:cs typeface="Arial"/>
              </a:rPr>
              <a:t>D</a:t>
            </a:r>
            <a:r>
              <a:rPr lang="en-US" sz="2000" dirty="0">
                <a:latin typeface="Arial"/>
                <a:cs typeface="Arial"/>
              </a:rPr>
              <a:t>istribution, </a:t>
            </a:r>
            <a:r>
              <a:rPr lang="en-US" sz="2000" dirty="0">
                <a:solidFill>
                  <a:schemeClr val="accent6"/>
                </a:solidFill>
                <a:latin typeface="Arial"/>
                <a:cs typeface="Arial"/>
              </a:rPr>
              <a:t>M</a:t>
            </a:r>
            <a:r>
              <a:rPr lang="en-US" sz="2000" dirty="0">
                <a:latin typeface="Arial"/>
                <a:cs typeface="Arial"/>
              </a:rPr>
              <a:t>etabolism, and </a:t>
            </a:r>
            <a:r>
              <a:rPr lang="en-US" sz="2000" dirty="0">
                <a:solidFill>
                  <a:schemeClr val="accent6"/>
                </a:solidFill>
                <a:latin typeface="Arial"/>
                <a:cs typeface="Arial"/>
              </a:rPr>
              <a:t>E</a:t>
            </a:r>
            <a:r>
              <a:rPr lang="en-US" sz="2000" dirty="0">
                <a:latin typeface="Arial"/>
                <a:cs typeface="Arial"/>
              </a:rPr>
              <a:t>xcretion</a:t>
            </a:r>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2"/>
            <a:endParaRPr lang="en-US" sz="1800" dirty="0"/>
          </a:p>
          <a:p>
            <a:endParaRPr lang="en-US" sz="1800" dirty="0"/>
          </a:p>
        </p:txBody>
      </p:sp>
      <p:grpSp>
        <p:nvGrpSpPr>
          <p:cNvPr id="5" name="Group 4">
            <a:extLst>
              <a:ext uri="{FF2B5EF4-FFF2-40B4-BE49-F238E27FC236}">
                <a16:creationId xmlns:a16="http://schemas.microsoft.com/office/drawing/2014/main" id="{00EC6272-D6A5-4A20-BD37-E2E0B661082C}"/>
              </a:ext>
            </a:extLst>
          </p:cNvPr>
          <p:cNvGrpSpPr/>
          <p:nvPr/>
        </p:nvGrpSpPr>
        <p:grpSpPr>
          <a:xfrm>
            <a:off x="6354672" y="834390"/>
            <a:ext cx="3924731" cy="5994115"/>
            <a:chOff x="8178220" y="267128"/>
            <a:chExt cx="3924731" cy="5994115"/>
          </a:xfrm>
        </p:grpSpPr>
        <p:grpSp>
          <p:nvGrpSpPr>
            <p:cNvPr id="7" name="Group 6">
              <a:extLst>
                <a:ext uri="{FF2B5EF4-FFF2-40B4-BE49-F238E27FC236}">
                  <a16:creationId xmlns:a16="http://schemas.microsoft.com/office/drawing/2014/main" id="{6FB6B2EB-D777-455A-BC82-0FB19BA06872}"/>
                </a:ext>
              </a:extLst>
            </p:cNvPr>
            <p:cNvGrpSpPr/>
            <p:nvPr/>
          </p:nvGrpSpPr>
          <p:grpSpPr>
            <a:xfrm>
              <a:off x="8178220" y="267128"/>
              <a:ext cx="3893905" cy="5994115"/>
              <a:chOff x="5486400" y="1066800"/>
              <a:chExt cx="3505200" cy="5410200"/>
            </a:xfrm>
          </p:grpSpPr>
          <p:pic>
            <p:nvPicPr>
              <p:cNvPr id="17412" name="Picture 4" descr="How the Liver Works">
                <a:extLst>
                  <a:ext uri="{FF2B5EF4-FFF2-40B4-BE49-F238E27FC236}">
                    <a16:creationId xmlns:a16="http://schemas.microsoft.com/office/drawing/2014/main" id="{B68DD1A9-28A2-492A-9B27-5E0EA745D7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59289" y="3603205"/>
                <a:ext cx="1509865" cy="1368174"/>
              </a:xfrm>
              <a:prstGeom prst="rect">
                <a:avLst/>
              </a:prstGeom>
              <a:noFill/>
              <a:extLst>
                <a:ext uri="{909E8E84-426E-40DD-AFC4-6F175D3DCCD1}">
                  <a14:hiddenFill xmlns:a14="http://schemas.microsoft.com/office/drawing/2010/main">
                    <a:solidFill>
                      <a:srgbClr val="FFFFFF"/>
                    </a:solidFill>
                  </a14:hiddenFill>
                </a:ext>
              </a:extLst>
            </p:spPr>
          </p:pic>
          <p:pic>
            <p:nvPicPr>
              <p:cNvPr id="17414" name="Picture 6" descr="7,063 Kidney Illustrations, Royalty-Free Vector Graphics &amp; Clip Art - iStock">
                <a:extLst>
                  <a:ext uri="{FF2B5EF4-FFF2-40B4-BE49-F238E27FC236}">
                    <a16:creationId xmlns:a16="http://schemas.microsoft.com/office/drawing/2014/main" id="{A44B4DD6-05DA-4068-B9BD-80D6618EFE9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86400" y="5065953"/>
                <a:ext cx="1340482" cy="1388419"/>
              </a:xfrm>
              <a:prstGeom prst="rect">
                <a:avLst/>
              </a:prstGeom>
              <a:noFill/>
              <a:extLst>
                <a:ext uri="{909E8E84-426E-40DD-AFC4-6F175D3DCCD1}">
                  <a14:hiddenFill xmlns:a14="http://schemas.microsoft.com/office/drawing/2010/main">
                    <a:solidFill>
                      <a:srgbClr val="FFFFFF"/>
                    </a:solidFill>
                  </a14:hiddenFill>
                </a:ext>
              </a:extLst>
            </p:spPr>
          </p:pic>
          <p:pic>
            <p:nvPicPr>
              <p:cNvPr id="17416" name="Picture 8" descr="ᐈ Intention stock vectors, Royalty Free intestine illustrations | download  on Depositphotos®">
                <a:extLst>
                  <a:ext uri="{FF2B5EF4-FFF2-40B4-BE49-F238E27FC236}">
                    <a16:creationId xmlns:a16="http://schemas.microsoft.com/office/drawing/2014/main" id="{1A75C821-DA14-4733-879D-D63240449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67182" y="5065953"/>
                <a:ext cx="1424418" cy="1411047"/>
              </a:xfrm>
              <a:prstGeom prst="rect">
                <a:avLst/>
              </a:prstGeom>
              <a:noFill/>
              <a:extLst>
                <a:ext uri="{909E8E84-426E-40DD-AFC4-6F175D3DCCD1}">
                  <a14:hiddenFill xmlns:a14="http://schemas.microsoft.com/office/drawing/2010/main">
                    <a:solidFill>
                      <a:srgbClr val="FFFFFF"/>
                    </a:solidFill>
                  </a14:hiddenFill>
                </a:ext>
              </a:extLst>
            </p:spPr>
          </p:pic>
          <p:sp>
            <p:nvSpPr>
              <p:cNvPr id="6" name="Arrow: Curved Right 5">
                <a:extLst>
                  <a:ext uri="{FF2B5EF4-FFF2-40B4-BE49-F238E27FC236}">
                    <a16:creationId xmlns:a16="http://schemas.microsoft.com/office/drawing/2014/main" id="{0BDD75A2-5886-4AC3-AC1B-1B685F3B3E47}"/>
                  </a:ext>
                </a:extLst>
              </p:cNvPr>
              <p:cNvSpPr/>
              <p:nvPr/>
            </p:nvSpPr>
            <p:spPr>
              <a:xfrm>
                <a:off x="5785541" y="2807551"/>
                <a:ext cx="422762" cy="1015066"/>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Arrow: Curved Right 11">
                <a:extLst>
                  <a:ext uri="{FF2B5EF4-FFF2-40B4-BE49-F238E27FC236}">
                    <a16:creationId xmlns:a16="http://schemas.microsoft.com/office/drawing/2014/main" id="{4DE330AA-8D9E-4E8E-A399-638163B5DB21}"/>
                  </a:ext>
                </a:extLst>
              </p:cNvPr>
              <p:cNvSpPr/>
              <p:nvPr/>
            </p:nvSpPr>
            <p:spPr>
              <a:xfrm rot="10800000">
                <a:off x="8084540" y="2970917"/>
                <a:ext cx="221259" cy="632287"/>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Arrow: Down 7">
                <a:extLst>
                  <a:ext uri="{FF2B5EF4-FFF2-40B4-BE49-F238E27FC236}">
                    <a16:creationId xmlns:a16="http://schemas.microsoft.com/office/drawing/2014/main" id="{ECEF0FD2-E0BA-4BF3-B896-F0EA6654E017}"/>
                  </a:ext>
                </a:extLst>
              </p:cNvPr>
              <p:cNvSpPr/>
              <p:nvPr/>
            </p:nvSpPr>
            <p:spPr>
              <a:xfrm rot="19568031">
                <a:off x="8030564" y="4610114"/>
                <a:ext cx="121931" cy="587335"/>
              </a:xfrm>
              <a:prstGeom prst="downArrow">
                <a:avLst/>
              </a:prstGeom>
              <a:ln w="127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418" name="Picture 10" descr="Syringe Images, Stock Photos &amp; Vectors | Shutterstock">
                <a:extLst>
                  <a:ext uri="{FF2B5EF4-FFF2-40B4-BE49-F238E27FC236}">
                    <a16:creationId xmlns:a16="http://schemas.microsoft.com/office/drawing/2014/main" id="{2766EC1F-73BC-4209-8B39-CA7D19064A83}"/>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608201" y="1066800"/>
                <a:ext cx="958980" cy="1000520"/>
              </a:xfrm>
              <a:prstGeom prst="rect">
                <a:avLst/>
              </a:prstGeom>
              <a:noFill/>
              <a:extLst>
                <a:ext uri="{909E8E84-426E-40DD-AFC4-6F175D3DCCD1}">
                  <a14:hiddenFill xmlns:a14="http://schemas.microsoft.com/office/drawing/2010/main">
                    <a:solidFill>
                      <a:srgbClr val="FFFFFF"/>
                    </a:solidFill>
                  </a14:hiddenFill>
                </a:ext>
              </a:extLst>
            </p:spPr>
          </p:pic>
          <p:sp>
            <p:nvSpPr>
              <p:cNvPr id="15" name="Arrow: Curved Right 14">
                <a:extLst>
                  <a:ext uri="{FF2B5EF4-FFF2-40B4-BE49-F238E27FC236}">
                    <a16:creationId xmlns:a16="http://schemas.microsoft.com/office/drawing/2014/main" id="{ADC56F6C-38A7-4D99-AB32-551F68E0670F}"/>
                  </a:ext>
                </a:extLst>
              </p:cNvPr>
              <p:cNvSpPr/>
              <p:nvPr/>
            </p:nvSpPr>
            <p:spPr>
              <a:xfrm>
                <a:off x="5646631" y="2798694"/>
                <a:ext cx="561672" cy="2395747"/>
              </a:xfrm>
              <a:prstGeom prst="curvedRightArrow">
                <a:avLst>
                  <a:gd name="adj1" fmla="val 25000"/>
                  <a:gd name="adj2" fmla="val 50000"/>
                  <a:gd name="adj3" fmla="val 2740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7420" name="Picture 12" descr="Lymphatic Circulatory System | Transport Systems In Animals | Siyavula">
                <a:extLst>
                  <a:ext uri="{FF2B5EF4-FFF2-40B4-BE49-F238E27FC236}">
                    <a16:creationId xmlns:a16="http://schemas.microsoft.com/office/drawing/2014/main" id="{178194BF-654E-42E2-8462-0D80FAB0548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34783" y="1913379"/>
                <a:ext cx="1574266" cy="1689826"/>
              </a:xfrm>
              <a:prstGeom prst="rect">
                <a:avLst/>
              </a:prstGeom>
              <a:noFill/>
              <a:extLst>
                <a:ext uri="{909E8E84-426E-40DD-AFC4-6F175D3DCCD1}">
                  <a14:hiddenFill xmlns:a14="http://schemas.microsoft.com/office/drawing/2010/main">
                    <a:solidFill>
                      <a:srgbClr val="FFFFFF"/>
                    </a:solidFill>
                  </a14:hiddenFill>
                </a:ext>
              </a:extLst>
            </p:spPr>
          </p:pic>
        </p:grpSp>
        <p:sp>
          <p:nvSpPr>
            <p:cNvPr id="4" name="TextBox 3">
              <a:extLst>
                <a:ext uri="{FF2B5EF4-FFF2-40B4-BE49-F238E27FC236}">
                  <a16:creationId xmlns:a16="http://schemas.microsoft.com/office/drawing/2014/main" id="{EE62B4A3-40BC-4162-988D-7C32FD3F03E7}"/>
                </a:ext>
              </a:extLst>
            </p:cNvPr>
            <p:cNvSpPr txBox="1"/>
            <p:nvPr/>
          </p:nvSpPr>
          <p:spPr>
            <a:xfrm>
              <a:off x="11263493" y="2495218"/>
              <a:ext cx="839458" cy="463599"/>
            </a:xfrm>
            <a:prstGeom prst="rect">
              <a:avLst/>
            </a:prstGeom>
            <a:noFill/>
          </p:spPr>
          <p:txBody>
            <a:bodyPr wrap="none" lIns="91440" rtlCol="0">
              <a:noAutofit/>
            </a:bodyPr>
            <a:lstStyle/>
            <a:p>
              <a:pPr algn="l"/>
              <a:r>
                <a:rPr lang="en-US" sz="1000"/>
                <a:t>Enterohepatic </a:t>
              </a:r>
            </a:p>
            <a:p>
              <a:pPr algn="l"/>
              <a:r>
                <a:rPr lang="en-US" sz="1000"/>
                <a:t>recirculation</a:t>
              </a:r>
            </a:p>
          </p:txBody>
        </p:sp>
        <p:sp>
          <p:nvSpPr>
            <p:cNvPr id="16" name="TextBox 15">
              <a:extLst>
                <a:ext uri="{FF2B5EF4-FFF2-40B4-BE49-F238E27FC236}">
                  <a16:creationId xmlns:a16="http://schemas.microsoft.com/office/drawing/2014/main" id="{49BF9C38-02CA-4646-9F59-132939DD0E98}"/>
                </a:ext>
              </a:extLst>
            </p:cNvPr>
            <p:cNvSpPr txBox="1"/>
            <p:nvPr/>
          </p:nvSpPr>
          <p:spPr>
            <a:xfrm>
              <a:off x="10999412" y="4054630"/>
              <a:ext cx="993140" cy="463599"/>
            </a:xfrm>
            <a:prstGeom prst="rect">
              <a:avLst/>
            </a:prstGeom>
            <a:noFill/>
          </p:spPr>
          <p:txBody>
            <a:bodyPr wrap="none" lIns="91440" rtlCol="0">
              <a:noAutofit/>
            </a:bodyPr>
            <a:lstStyle/>
            <a:p>
              <a:pPr algn="l"/>
              <a:r>
                <a:rPr lang="en-US" sz="1000"/>
                <a:t>Biliary excretion</a:t>
              </a:r>
            </a:p>
          </p:txBody>
        </p:sp>
      </p:grpSp>
    </p:spTree>
    <p:extLst>
      <p:ext uri="{BB962C8B-B14F-4D97-AF65-F5344CB8AC3E}">
        <p14:creationId xmlns:p14="http://schemas.microsoft.com/office/powerpoint/2010/main" val="42926767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658041-1298-4347-A608-59E6DE4F74D4}"/>
              </a:ext>
            </a:extLst>
          </p:cNvPr>
          <p:cNvSpPr>
            <a:spLocks noGrp="1"/>
          </p:cNvSpPr>
          <p:nvPr>
            <p:ph type="title"/>
          </p:nvPr>
        </p:nvSpPr>
        <p:spPr>
          <a:xfrm>
            <a:off x="838194" y="182357"/>
            <a:ext cx="10692543" cy="675005"/>
          </a:xfrm>
        </p:spPr>
        <p:txBody>
          <a:bodyPr/>
          <a:lstStyle/>
          <a:p>
            <a:r>
              <a:rPr lang="en-US">
                <a:solidFill>
                  <a:srgbClr val="000000"/>
                </a:solidFill>
                <a:latin typeface="+mj-lt"/>
                <a:cs typeface="Calibri" panose="020F0502020204030204" pitchFamily="34" charset="0"/>
              </a:rPr>
              <a:t>Assessing PK of </a:t>
            </a:r>
            <a:r>
              <a:rPr lang="en-US" sz="2400" b="1" kern="100">
                <a:solidFill>
                  <a:srgbClr val="000000"/>
                </a:solidFill>
                <a:effectLst/>
                <a:latin typeface="+mj-lt"/>
                <a:ea typeface="Calibri" panose="020F0502020204030204" pitchFamily="34" charset="0"/>
                <a:cs typeface="Calibri" panose="020F0502020204030204" pitchFamily="34" charset="0"/>
              </a:rPr>
              <a:t>Novel </a:t>
            </a:r>
            <a:r>
              <a:rPr lang="en-US" sz="2400" b="1" i="1" kern="100">
                <a:solidFill>
                  <a:srgbClr val="000000"/>
                </a:solidFill>
                <a:effectLst/>
                <a:latin typeface="+mj-lt"/>
                <a:ea typeface="Calibri" panose="020F0502020204030204" pitchFamily="34" charset="0"/>
                <a:cs typeface="Calibri" panose="020F0502020204030204" pitchFamily="34" charset="0"/>
              </a:rPr>
              <a:t>In Vivo</a:t>
            </a:r>
            <a:r>
              <a:rPr lang="en-US" sz="2400" b="1" kern="100">
                <a:solidFill>
                  <a:srgbClr val="000000"/>
                </a:solidFill>
                <a:effectLst/>
                <a:latin typeface="+mj-lt"/>
                <a:ea typeface="Calibri" panose="020F0502020204030204" pitchFamily="34" charset="0"/>
                <a:cs typeface="Calibri" panose="020F0502020204030204" pitchFamily="34" charset="0"/>
              </a:rPr>
              <a:t> CRISPR/Cas9 Genome Editing Therapies</a:t>
            </a:r>
            <a:endParaRPr lang="en-US">
              <a:solidFill>
                <a:srgbClr val="000000"/>
              </a:solidFill>
              <a:highlight>
                <a:srgbClr val="FFFF00"/>
              </a:highlight>
              <a:latin typeface="+mj-lt"/>
              <a:cs typeface="Calibri" panose="020F0502020204030204" pitchFamily="34" charset="0"/>
            </a:endParaRPr>
          </a:p>
        </p:txBody>
      </p:sp>
      <p:sp>
        <p:nvSpPr>
          <p:cNvPr id="5" name="Content Placeholder 3">
            <a:extLst>
              <a:ext uri="{FF2B5EF4-FFF2-40B4-BE49-F238E27FC236}">
                <a16:creationId xmlns:a16="http://schemas.microsoft.com/office/drawing/2014/main" id="{E6201F32-80E5-822C-E47C-D1A3FA81E940}"/>
              </a:ext>
            </a:extLst>
          </p:cNvPr>
          <p:cNvSpPr txBox="1">
            <a:spLocks/>
          </p:cNvSpPr>
          <p:nvPr/>
        </p:nvSpPr>
        <p:spPr>
          <a:xfrm>
            <a:off x="333834" y="1184945"/>
            <a:ext cx="11642266" cy="5393138"/>
          </a:xfrm>
          <a:prstGeom prst="rect">
            <a:avLst/>
          </a:prstGeom>
        </p:spPr>
        <p:txBody>
          <a:bodyPr numCol="2"/>
          <a:lstStyle>
            <a:lvl1pPr marL="228600" indent="-228600" algn="l" defTabSz="914400" rtl="0" eaLnBrk="1" latinLnBrk="0" hangingPunct="1">
              <a:lnSpc>
                <a:spcPct val="100000"/>
              </a:lnSpc>
              <a:spcBef>
                <a:spcPts val="10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00000"/>
              </a:lnSpc>
              <a:spcBef>
                <a:spcPts val="500"/>
              </a:spcBef>
              <a:buFont typeface="System Font Regular"/>
              <a:buChar char="–"/>
              <a:defRPr sz="1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00000"/>
              </a:lnSpc>
              <a:spcBef>
                <a:spcPts val="500"/>
              </a:spcBef>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00000"/>
              </a:lnSpc>
              <a:spcBef>
                <a:spcPts val="500"/>
              </a:spcBef>
              <a:buFont typeface="System Font Regular"/>
              <a:buChar char="–"/>
              <a:defRPr sz="14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00000"/>
              </a:lnSpc>
              <a:spcBef>
                <a:spcPts val="500"/>
              </a:spcBef>
              <a:buFont typeface="Arial" panose="020B0604020202020204" pitchFamily="34" charset="0"/>
              <a:buChar char="•"/>
              <a:defRPr sz="12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solidFill>
                  <a:srgbClr val="000000"/>
                </a:solidFill>
              </a:rPr>
              <a:t>PK of gene therapy</a:t>
            </a:r>
          </a:p>
          <a:p>
            <a:endParaRPr lang="en-US" sz="500" dirty="0">
              <a:solidFill>
                <a:srgbClr val="000000"/>
              </a:solidFill>
            </a:endParaRPr>
          </a:p>
          <a:p>
            <a:r>
              <a:rPr lang="en-US" dirty="0">
                <a:solidFill>
                  <a:srgbClr val="000000"/>
                </a:solidFill>
              </a:rPr>
              <a:t>Four components, as part of the LNP, were quantified to characterize PK </a:t>
            </a:r>
          </a:p>
          <a:p>
            <a:pPr lvl="1"/>
            <a:r>
              <a:rPr lang="en-US" dirty="0">
                <a:solidFill>
                  <a:srgbClr val="000000"/>
                </a:solidFill>
              </a:rPr>
              <a:t>Lipid PK</a:t>
            </a:r>
          </a:p>
          <a:p>
            <a:pPr lvl="1"/>
            <a:r>
              <a:rPr lang="en-US" dirty="0">
                <a:solidFill>
                  <a:srgbClr val="000000"/>
                </a:solidFill>
              </a:rPr>
              <a:t>RNA PK</a:t>
            </a:r>
          </a:p>
          <a:p>
            <a:endParaRPr lang="en-US" dirty="0">
              <a:solidFill>
                <a:srgbClr val="000000"/>
              </a:solidFill>
            </a:endParaRPr>
          </a:p>
          <a:p>
            <a:endParaRPr lang="en-US" dirty="0">
              <a:solidFill>
                <a:srgbClr val="000000"/>
              </a:solidFill>
            </a:endParaRPr>
          </a:p>
          <a:p>
            <a:pPr marL="0" indent="0">
              <a:buNone/>
            </a:pPr>
            <a:endParaRPr lang="en-US" dirty="0">
              <a:solidFill>
                <a:srgbClr val="000000"/>
              </a:solidFill>
            </a:endParaRPr>
          </a:p>
          <a:p>
            <a:endParaRPr lang="en-US" dirty="0">
              <a:solidFill>
                <a:srgbClr val="000000"/>
              </a:solidFill>
            </a:endParaRPr>
          </a:p>
          <a:p>
            <a:endParaRPr lang="en-US" dirty="0">
              <a:solidFill>
                <a:srgbClr val="000000"/>
              </a:solidFill>
            </a:endParaRPr>
          </a:p>
          <a:p>
            <a:endParaRPr lang="en-US" dirty="0">
              <a:solidFill>
                <a:srgbClr val="000000"/>
              </a:solidFill>
            </a:endParaRPr>
          </a:p>
          <a:p>
            <a:endParaRPr lang="en-US" dirty="0">
              <a:solidFill>
                <a:srgbClr val="000000"/>
              </a:solidFill>
            </a:endParaRPr>
          </a:p>
          <a:p>
            <a:pPr marL="0" indent="0">
              <a:buNone/>
            </a:pPr>
            <a:r>
              <a:rPr lang="en-US" b="1" dirty="0">
                <a:solidFill>
                  <a:srgbClr val="000000"/>
                </a:solidFill>
              </a:rPr>
              <a:t>RNA Drug Substances</a:t>
            </a:r>
          </a:p>
          <a:p>
            <a:pPr marL="457200" lvl="1" indent="0">
              <a:buNone/>
            </a:pPr>
            <a:endParaRPr lang="en-US" dirty="0">
              <a:solidFill>
                <a:srgbClr val="000000"/>
              </a:solidFill>
            </a:endParaRPr>
          </a:p>
          <a:p>
            <a:pPr lvl="1"/>
            <a:endParaRPr lang="en-US" dirty="0">
              <a:solidFill>
                <a:srgbClr val="000000"/>
              </a:solidFill>
            </a:endParaRPr>
          </a:p>
          <a:p>
            <a:pPr lvl="1"/>
            <a:endParaRPr lang="en-US" dirty="0">
              <a:solidFill>
                <a:srgbClr val="000000"/>
              </a:solidFill>
            </a:endParaRPr>
          </a:p>
          <a:p>
            <a:pPr lvl="1"/>
            <a:endParaRPr lang="en-US" dirty="0">
              <a:solidFill>
                <a:srgbClr val="000000"/>
              </a:solidFill>
            </a:endParaRPr>
          </a:p>
          <a:p>
            <a:pPr lvl="1"/>
            <a:endParaRPr lang="en-US" dirty="0">
              <a:solidFill>
                <a:srgbClr val="000000"/>
              </a:solidFill>
            </a:endParaRPr>
          </a:p>
          <a:p>
            <a:pPr lvl="1"/>
            <a:endParaRPr lang="en-US" dirty="0">
              <a:solidFill>
                <a:srgbClr val="000000"/>
              </a:solidFill>
            </a:endParaRPr>
          </a:p>
          <a:p>
            <a:pPr lvl="1"/>
            <a:endParaRPr lang="en-US" dirty="0">
              <a:solidFill>
                <a:srgbClr val="000000"/>
              </a:solidFill>
            </a:endParaRPr>
          </a:p>
          <a:p>
            <a:pPr marL="457200" lvl="1" indent="0">
              <a:buNone/>
            </a:pPr>
            <a:endParaRPr lang="en-US" dirty="0">
              <a:solidFill>
                <a:srgbClr val="000000"/>
              </a:solidFill>
            </a:endParaRPr>
          </a:p>
          <a:p>
            <a:pPr marL="914400" lvl="2" indent="0">
              <a:buNone/>
            </a:pPr>
            <a:endParaRPr lang="en-US" dirty="0">
              <a:solidFill>
                <a:srgbClr val="000000"/>
              </a:solidFill>
            </a:endParaRPr>
          </a:p>
          <a:p>
            <a:pPr marL="914400" lvl="2" indent="0">
              <a:buNone/>
            </a:pPr>
            <a:endParaRPr lang="en-US" dirty="0">
              <a:solidFill>
                <a:srgbClr val="000000"/>
              </a:solidFill>
            </a:endParaRPr>
          </a:p>
          <a:p>
            <a:pPr marL="914400" lvl="2" indent="0">
              <a:buNone/>
            </a:pPr>
            <a:endParaRPr lang="en-US" dirty="0">
              <a:solidFill>
                <a:srgbClr val="000000"/>
              </a:solidFill>
            </a:endParaRPr>
          </a:p>
          <a:p>
            <a:pPr marL="914400" lvl="2" indent="0">
              <a:buNone/>
            </a:pPr>
            <a:endParaRPr lang="en-US" dirty="0">
              <a:solidFill>
                <a:schemeClr val="tx1">
                  <a:lumMod val="50000"/>
                </a:schemeClr>
              </a:solidFill>
            </a:endParaRPr>
          </a:p>
          <a:p>
            <a:pPr marL="914400" lvl="2" indent="0">
              <a:buNone/>
            </a:pPr>
            <a:endParaRPr lang="en-US" dirty="0">
              <a:solidFill>
                <a:schemeClr val="tx1">
                  <a:lumMod val="50000"/>
                </a:schemeClr>
              </a:solidFill>
            </a:endParaRPr>
          </a:p>
          <a:p>
            <a:pPr marL="914400" lvl="2" indent="0">
              <a:buNone/>
            </a:pPr>
            <a:endParaRPr lang="en-US" dirty="0">
              <a:solidFill>
                <a:schemeClr val="tx1">
                  <a:lumMod val="50000"/>
                </a:schemeClr>
              </a:solidFill>
            </a:endParaRPr>
          </a:p>
        </p:txBody>
      </p:sp>
      <p:pic>
        <p:nvPicPr>
          <p:cNvPr id="8" name="Picture 7">
            <a:extLst>
              <a:ext uri="{FF2B5EF4-FFF2-40B4-BE49-F238E27FC236}">
                <a16:creationId xmlns:a16="http://schemas.microsoft.com/office/drawing/2014/main" id="{F83B6119-ABB3-47BE-9585-91C07DC1CE56}"/>
              </a:ext>
            </a:extLst>
          </p:cNvPr>
          <p:cNvPicPr>
            <a:picLocks noChangeAspect="1"/>
          </p:cNvPicPr>
          <p:nvPr/>
        </p:nvPicPr>
        <p:blipFill rotWithShape="1">
          <a:blip r:embed="rId3"/>
          <a:srcRect l="75" t="26" r="-1"/>
          <a:stretch/>
        </p:blipFill>
        <p:spPr>
          <a:xfrm>
            <a:off x="885655" y="3203667"/>
            <a:ext cx="3903226" cy="3145443"/>
          </a:xfrm>
          <a:prstGeom prst="rect">
            <a:avLst/>
          </a:prstGeom>
        </p:spPr>
      </p:pic>
      <p:pic>
        <p:nvPicPr>
          <p:cNvPr id="13" name="Picture 12">
            <a:extLst>
              <a:ext uri="{FF2B5EF4-FFF2-40B4-BE49-F238E27FC236}">
                <a16:creationId xmlns:a16="http://schemas.microsoft.com/office/drawing/2014/main" id="{E06A2B44-EB55-B83F-2D4D-FCD180A5CA46}"/>
              </a:ext>
            </a:extLst>
          </p:cNvPr>
          <p:cNvPicPr>
            <a:picLocks noChangeAspect="1"/>
          </p:cNvPicPr>
          <p:nvPr/>
        </p:nvPicPr>
        <p:blipFill rotWithShape="1">
          <a:blip r:embed="rId3"/>
          <a:srcRect l="53807" t="24332" r="21392" b="57359"/>
          <a:stretch/>
        </p:blipFill>
        <p:spPr>
          <a:xfrm>
            <a:off x="7053204" y="2273093"/>
            <a:ext cx="1572580" cy="935131"/>
          </a:xfrm>
          <a:prstGeom prst="rect">
            <a:avLst/>
          </a:prstGeom>
        </p:spPr>
      </p:pic>
      <p:pic>
        <p:nvPicPr>
          <p:cNvPr id="14" name="Picture 13">
            <a:extLst>
              <a:ext uri="{FF2B5EF4-FFF2-40B4-BE49-F238E27FC236}">
                <a16:creationId xmlns:a16="http://schemas.microsoft.com/office/drawing/2014/main" id="{C6CCB911-3CF9-2970-CCF0-E1C8BFA722B1}"/>
              </a:ext>
            </a:extLst>
          </p:cNvPr>
          <p:cNvPicPr>
            <a:picLocks noChangeAspect="1"/>
          </p:cNvPicPr>
          <p:nvPr/>
        </p:nvPicPr>
        <p:blipFill rotWithShape="1">
          <a:blip r:embed="rId3"/>
          <a:srcRect l="50488" t="45591" r="14606" b="32318"/>
          <a:stretch/>
        </p:blipFill>
        <p:spPr>
          <a:xfrm>
            <a:off x="7053204" y="3881514"/>
            <a:ext cx="1572580" cy="801636"/>
          </a:xfrm>
          <a:prstGeom prst="rect">
            <a:avLst/>
          </a:prstGeom>
        </p:spPr>
      </p:pic>
      <p:sp>
        <p:nvSpPr>
          <p:cNvPr id="16" name="TextBox 15">
            <a:extLst>
              <a:ext uri="{FF2B5EF4-FFF2-40B4-BE49-F238E27FC236}">
                <a16:creationId xmlns:a16="http://schemas.microsoft.com/office/drawing/2014/main" id="{8F89581D-C26C-3A6F-6198-3C0EA042223F}"/>
              </a:ext>
            </a:extLst>
          </p:cNvPr>
          <p:cNvSpPr txBox="1"/>
          <p:nvPr/>
        </p:nvSpPr>
        <p:spPr>
          <a:xfrm>
            <a:off x="6083400" y="1852417"/>
            <a:ext cx="4753004" cy="369332"/>
          </a:xfrm>
          <a:prstGeom prst="rect">
            <a:avLst/>
          </a:prstGeom>
          <a:noFill/>
        </p:spPr>
        <p:txBody>
          <a:bodyPr wrap="square" lIns="91440" tIns="45720" rIns="91440" bIns="45720" anchor="t">
            <a:spAutoFit/>
          </a:bodyPr>
          <a:lstStyle/>
          <a:p>
            <a:r>
              <a:rPr lang="en-US" dirty="0">
                <a:solidFill>
                  <a:srgbClr val="000000"/>
                </a:solidFill>
              </a:rPr>
              <a:t>Gene-specific sgRNA</a:t>
            </a:r>
          </a:p>
        </p:txBody>
      </p:sp>
      <p:sp>
        <p:nvSpPr>
          <p:cNvPr id="17" name="TextBox 16">
            <a:extLst>
              <a:ext uri="{FF2B5EF4-FFF2-40B4-BE49-F238E27FC236}">
                <a16:creationId xmlns:a16="http://schemas.microsoft.com/office/drawing/2014/main" id="{F69CB86C-A41A-2D31-70AC-7D99C7AF3473}"/>
              </a:ext>
            </a:extLst>
          </p:cNvPr>
          <p:cNvSpPr txBox="1"/>
          <p:nvPr/>
        </p:nvSpPr>
        <p:spPr>
          <a:xfrm>
            <a:off x="6083400" y="3484504"/>
            <a:ext cx="4753004" cy="369332"/>
          </a:xfrm>
          <a:prstGeom prst="rect">
            <a:avLst/>
          </a:prstGeom>
          <a:noFill/>
        </p:spPr>
        <p:txBody>
          <a:bodyPr wrap="square" lIns="91440" tIns="45720" rIns="91440" bIns="45720" anchor="t">
            <a:spAutoFit/>
          </a:bodyPr>
          <a:lstStyle/>
          <a:p>
            <a:r>
              <a:rPr lang="en-US" dirty="0">
                <a:solidFill>
                  <a:srgbClr val="000000"/>
                </a:solidFill>
              </a:rPr>
              <a:t>Cas9 mRNA</a:t>
            </a:r>
          </a:p>
        </p:txBody>
      </p:sp>
      <p:sp>
        <p:nvSpPr>
          <p:cNvPr id="3" name="TextBox 2">
            <a:extLst>
              <a:ext uri="{FF2B5EF4-FFF2-40B4-BE49-F238E27FC236}">
                <a16:creationId xmlns:a16="http://schemas.microsoft.com/office/drawing/2014/main" id="{444BAF62-C860-AF30-F350-6EF20F56CBA3}"/>
              </a:ext>
            </a:extLst>
          </p:cNvPr>
          <p:cNvSpPr txBox="1"/>
          <p:nvPr/>
        </p:nvSpPr>
        <p:spPr>
          <a:xfrm>
            <a:off x="550986" y="6389677"/>
            <a:ext cx="406969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900">
              <a:latin typeface="Arial" panose="020B060402020202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a:latin typeface="Arial" panose="020B0604020202020204"/>
              </a:rPr>
              <a:t>Gillmore </a:t>
            </a:r>
            <a:r>
              <a:rPr lang="en-US" sz="900" i="1">
                <a:latin typeface="Arial" panose="020B0604020202020204"/>
              </a:rPr>
              <a:t>et al. </a:t>
            </a:r>
            <a:r>
              <a:rPr kumimoji="0" lang="en-US" sz="900" b="0" i="1" u="none" strike="noStrike" kern="1200" cap="none" spc="0" normalizeH="0" baseline="0" noProof="0">
                <a:ln>
                  <a:noFill/>
                </a:ln>
                <a:effectLst/>
                <a:uLnTx/>
                <a:uFillTx/>
                <a:latin typeface="Arial" panose="020B0604020202020204"/>
                <a:ea typeface="+mn-ea"/>
                <a:cs typeface="+mn-cs"/>
              </a:rPr>
              <a:t>New England Journal of Medicine</a:t>
            </a:r>
            <a:r>
              <a:rPr kumimoji="0" lang="en-US" sz="900" b="0" i="0" u="none" strike="noStrike" kern="1200" cap="none" spc="0" normalizeH="0" baseline="0" noProof="0">
                <a:ln>
                  <a:noFill/>
                </a:ln>
                <a:effectLst/>
                <a:uLnTx/>
                <a:uFillTx/>
                <a:latin typeface="Arial" panose="020B0604020202020204"/>
                <a:ea typeface="+mn-ea"/>
                <a:cs typeface="+mn-cs"/>
              </a:rPr>
              <a:t> </a:t>
            </a:r>
            <a:r>
              <a:rPr kumimoji="0" lang="en-US" sz="900" b="1" i="0" u="none" strike="noStrike" kern="1200" cap="none" spc="0" normalizeH="0" baseline="0" noProof="0">
                <a:ln>
                  <a:noFill/>
                </a:ln>
                <a:effectLst/>
                <a:uLnTx/>
                <a:uFillTx/>
                <a:latin typeface="Arial" panose="020B0604020202020204"/>
                <a:ea typeface="+mn-ea"/>
                <a:cs typeface="+mn-cs"/>
              </a:rPr>
              <a:t>385</a:t>
            </a:r>
            <a:r>
              <a:rPr kumimoji="0" lang="en-US" sz="900" b="0" i="0" u="none" strike="noStrike" kern="1200" cap="none" spc="0" normalizeH="0" baseline="0" noProof="0">
                <a:ln>
                  <a:noFill/>
                </a:ln>
                <a:effectLst/>
                <a:uLnTx/>
                <a:uFillTx/>
                <a:latin typeface="Arial" panose="020B0604020202020204"/>
                <a:ea typeface="+mn-ea"/>
                <a:cs typeface="+mn-cs"/>
              </a:rPr>
              <a:t>:493-502 (2021) </a:t>
            </a:r>
          </a:p>
        </p:txBody>
      </p:sp>
    </p:spTree>
    <p:extLst>
      <p:ext uri="{BB962C8B-B14F-4D97-AF65-F5344CB8AC3E}">
        <p14:creationId xmlns:p14="http://schemas.microsoft.com/office/powerpoint/2010/main" val="112859704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D47E0E13-3537-4BAC-B0CE-D69ABFBF8F63}"/>
              </a:ext>
            </a:extLst>
          </p:cNvPr>
          <p:cNvSpPr txBox="1">
            <a:spLocks/>
          </p:cNvSpPr>
          <p:nvPr/>
        </p:nvSpPr>
        <p:spPr>
          <a:xfrm>
            <a:off x="320511" y="274290"/>
            <a:ext cx="11698664" cy="547483"/>
          </a:xfrm>
          <a:prstGeom prst="rect">
            <a:avLst/>
          </a:prstGeom>
        </p:spPr>
        <p:txBody>
          <a:bodyPr/>
          <a:lstStyle>
            <a:lvl1pPr algn="l" defTabSz="914400" rtl="0" eaLnBrk="1" latinLnBrk="0" hangingPunct="1">
              <a:lnSpc>
                <a:spcPct val="90000"/>
              </a:lnSpc>
              <a:spcBef>
                <a:spcPct val="0"/>
              </a:spcBef>
              <a:buNone/>
              <a:defRPr sz="2400" b="0" kern="1200">
                <a:solidFill>
                  <a:schemeClr val="bg1"/>
                </a:solidFill>
                <a:latin typeface="Arial" charset="0"/>
                <a:ea typeface="Arial" charset="0"/>
                <a:cs typeface="Arial" charset="0"/>
              </a:defRPr>
            </a:lvl1pPr>
          </a:lstStyle>
          <a:p>
            <a:pPr>
              <a:defRPr/>
            </a:pPr>
            <a:endParaRPr kumimoji="0" lang="en-US" sz="2000" i="0" u="none" strike="noStrike" kern="1200" cap="none" spc="0" normalizeH="0" baseline="0" noProof="0">
              <a:ln>
                <a:noFill/>
              </a:ln>
              <a:solidFill>
                <a:prstClr val="white"/>
              </a:solidFill>
              <a:effectLst/>
              <a:uLnTx/>
              <a:uFillTx/>
              <a:latin typeface="Arial" charset="0"/>
              <a:cs typeface="Arial" charset="0"/>
            </a:endParaRPr>
          </a:p>
        </p:txBody>
      </p:sp>
      <p:sp>
        <p:nvSpPr>
          <p:cNvPr id="2" name="Title 1">
            <a:extLst>
              <a:ext uri="{FF2B5EF4-FFF2-40B4-BE49-F238E27FC236}">
                <a16:creationId xmlns:a16="http://schemas.microsoft.com/office/drawing/2014/main" id="{C34DCFE4-2652-49C1-98EE-81D2023DDE8A}"/>
              </a:ext>
            </a:extLst>
          </p:cNvPr>
          <p:cNvSpPr>
            <a:spLocks noGrp="1"/>
          </p:cNvSpPr>
          <p:nvPr>
            <p:ph type="title"/>
          </p:nvPr>
        </p:nvSpPr>
        <p:spPr>
          <a:xfrm>
            <a:off x="587304" y="274290"/>
            <a:ext cx="10888000" cy="675005"/>
          </a:xfrm>
        </p:spPr>
        <p:txBody>
          <a:bodyPr>
            <a:normAutofit fontScale="90000"/>
          </a:bodyPr>
          <a:lstStyle/>
          <a:p>
            <a:r>
              <a:rPr lang="en-US">
                <a:solidFill>
                  <a:srgbClr val="000000"/>
                </a:solidFill>
                <a:latin typeface="Arial"/>
                <a:cs typeface="Arial"/>
              </a:rPr>
              <a:t>Transient Exposure to LNP and RNA Cargo After Single Administration in NHPs</a:t>
            </a:r>
          </a:p>
        </p:txBody>
      </p:sp>
      <p:pic>
        <p:nvPicPr>
          <p:cNvPr id="20" name="Picture 19" descr="72h_% Injected Dose.png">
            <a:extLst>
              <a:ext uri="{FF2B5EF4-FFF2-40B4-BE49-F238E27FC236}">
                <a16:creationId xmlns:a16="http://schemas.microsoft.com/office/drawing/2014/main" id="{5ABBA500-EA89-4DB0-A29C-BF31F52B43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7304" y="2301242"/>
            <a:ext cx="3473126" cy="3354087"/>
          </a:xfrm>
          <a:prstGeom prst="rect">
            <a:avLst/>
          </a:prstGeom>
        </p:spPr>
      </p:pic>
      <p:pic>
        <p:nvPicPr>
          <p:cNvPr id="21" name="Picture 20" descr="gRNA Cargo % Injected Dose.png">
            <a:extLst>
              <a:ext uri="{FF2B5EF4-FFF2-40B4-BE49-F238E27FC236}">
                <a16:creationId xmlns:a16="http://schemas.microsoft.com/office/drawing/2014/main" id="{6C036B21-DEDB-4A38-B17D-20EC662197F8}"/>
              </a:ext>
            </a:extLst>
          </p:cNvPr>
          <p:cNvPicPr>
            <a:picLocks noChangeAspect="1"/>
          </p:cNvPicPr>
          <p:nvPr/>
        </p:nvPicPr>
        <p:blipFill rotWithShape="1">
          <a:blip r:embed="rId4">
            <a:extLst>
              <a:ext uri="{28A0092B-C50C-407E-A947-70E740481C1C}">
                <a14:useLocalDpi xmlns:a14="http://schemas.microsoft.com/office/drawing/2010/main" val="0"/>
              </a:ext>
            </a:extLst>
          </a:blip>
          <a:srcRect t="7618"/>
          <a:stretch/>
        </p:blipFill>
        <p:spPr>
          <a:xfrm>
            <a:off x="4320007" y="2301241"/>
            <a:ext cx="3370337" cy="3358517"/>
          </a:xfrm>
          <a:prstGeom prst="rect">
            <a:avLst/>
          </a:prstGeom>
        </p:spPr>
      </p:pic>
      <p:pic>
        <p:nvPicPr>
          <p:cNvPr id="22" name="Picture 21" descr="mRNA Cargo % Injected Dose.png">
            <a:extLst>
              <a:ext uri="{FF2B5EF4-FFF2-40B4-BE49-F238E27FC236}">
                <a16:creationId xmlns:a16="http://schemas.microsoft.com/office/drawing/2014/main" id="{88FC49BC-AB7A-45D9-8F48-6FB217CC2E26}"/>
              </a:ext>
            </a:extLst>
          </p:cNvPr>
          <p:cNvPicPr>
            <a:picLocks noChangeAspect="1"/>
          </p:cNvPicPr>
          <p:nvPr/>
        </p:nvPicPr>
        <p:blipFill rotWithShape="1">
          <a:blip r:embed="rId5">
            <a:extLst>
              <a:ext uri="{28A0092B-C50C-407E-A947-70E740481C1C}">
                <a14:useLocalDpi xmlns:a14="http://schemas.microsoft.com/office/drawing/2010/main" val="0"/>
              </a:ext>
            </a:extLst>
          </a:blip>
          <a:srcRect t="7950"/>
          <a:stretch/>
        </p:blipFill>
        <p:spPr>
          <a:xfrm>
            <a:off x="8096383" y="2305790"/>
            <a:ext cx="3370337" cy="3349539"/>
          </a:xfrm>
          <a:prstGeom prst="rect">
            <a:avLst/>
          </a:prstGeom>
        </p:spPr>
      </p:pic>
      <p:sp>
        <p:nvSpPr>
          <p:cNvPr id="8" name="TextBox 7">
            <a:extLst>
              <a:ext uri="{FF2B5EF4-FFF2-40B4-BE49-F238E27FC236}">
                <a16:creationId xmlns:a16="http://schemas.microsoft.com/office/drawing/2014/main" id="{75AFA713-8804-4752-8693-63CCC1224178}"/>
              </a:ext>
            </a:extLst>
          </p:cNvPr>
          <p:cNvSpPr txBox="1"/>
          <p:nvPr/>
        </p:nvSpPr>
        <p:spPr>
          <a:xfrm>
            <a:off x="4433280" y="1492591"/>
            <a:ext cx="3473126" cy="436271"/>
          </a:xfrm>
          <a:prstGeom prst="rect">
            <a:avLst/>
          </a:prstGeom>
          <a:noFill/>
        </p:spPr>
        <p:txBody>
          <a:bodyPr wrap="square" lIns="91440" tIns="45720" rIns="91440" bIns="45720" rtlCol="0" anchor="t">
            <a:noAutofit/>
          </a:bodyPr>
          <a:lstStyle/>
          <a:p>
            <a:pPr algn="ctr"/>
            <a:r>
              <a:rPr lang="en-US" b="1" dirty="0">
                <a:solidFill>
                  <a:srgbClr val="000000"/>
                </a:solidFill>
                <a:ea typeface="+mn-lt"/>
                <a:cs typeface="+mn-lt"/>
              </a:rPr>
              <a:t>sgRNA</a:t>
            </a:r>
            <a:endParaRPr lang="en-US" b="1" dirty="0">
              <a:solidFill>
                <a:srgbClr val="000000"/>
              </a:solidFill>
            </a:endParaRPr>
          </a:p>
        </p:txBody>
      </p:sp>
      <p:sp>
        <p:nvSpPr>
          <p:cNvPr id="9" name="TextBox 8">
            <a:extLst>
              <a:ext uri="{FF2B5EF4-FFF2-40B4-BE49-F238E27FC236}">
                <a16:creationId xmlns:a16="http://schemas.microsoft.com/office/drawing/2014/main" id="{BD8B5913-41F4-40C3-ADBD-9C3AE91AAE53}"/>
              </a:ext>
            </a:extLst>
          </p:cNvPr>
          <p:cNvSpPr txBox="1"/>
          <p:nvPr/>
        </p:nvSpPr>
        <p:spPr>
          <a:xfrm>
            <a:off x="957623" y="1538421"/>
            <a:ext cx="3473126" cy="436271"/>
          </a:xfrm>
          <a:prstGeom prst="rect">
            <a:avLst/>
          </a:prstGeom>
          <a:noFill/>
        </p:spPr>
        <p:txBody>
          <a:bodyPr wrap="square" lIns="91440" tIns="45720" rIns="91440" bIns="45720" rtlCol="0" anchor="t">
            <a:noAutofit/>
          </a:bodyPr>
          <a:lstStyle/>
          <a:p>
            <a:pPr algn="ctr"/>
            <a:r>
              <a:rPr lang="en-US" b="1">
                <a:solidFill>
                  <a:srgbClr val="000000"/>
                </a:solidFill>
                <a:latin typeface="Arial"/>
              </a:rPr>
              <a:t>Ionizable Lipid</a:t>
            </a:r>
            <a:r>
              <a:rPr lang="en-US" b="1">
                <a:solidFill>
                  <a:srgbClr val="000000"/>
                </a:solidFill>
                <a:latin typeface="Arial"/>
                <a:ea typeface="Arial"/>
                <a:cs typeface="Arial"/>
              </a:rPr>
              <a:t>​</a:t>
            </a:r>
            <a:endParaRPr lang="en-US" b="1">
              <a:solidFill>
                <a:srgbClr val="000000"/>
              </a:solidFill>
              <a:cs typeface="Arial"/>
            </a:endParaRPr>
          </a:p>
        </p:txBody>
      </p:sp>
      <p:sp>
        <p:nvSpPr>
          <p:cNvPr id="10" name="TextBox 9">
            <a:extLst>
              <a:ext uri="{FF2B5EF4-FFF2-40B4-BE49-F238E27FC236}">
                <a16:creationId xmlns:a16="http://schemas.microsoft.com/office/drawing/2014/main" id="{1DA3B333-713E-4591-91FC-02BAE0884424}"/>
              </a:ext>
            </a:extLst>
          </p:cNvPr>
          <p:cNvSpPr txBox="1"/>
          <p:nvPr/>
        </p:nvSpPr>
        <p:spPr>
          <a:xfrm>
            <a:off x="8372777" y="1492590"/>
            <a:ext cx="3473126" cy="436271"/>
          </a:xfrm>
          <a:prstGeom prst="rect">
            <a:avLst/>
          </a:prstGeom>
          <a:noFill/>
        </p:spPr>
        <p:txBody>
          <a:bodyPr wrap="square" lIns="91440" tIns="45720" rIns="91440" bIns="45720" rtlCol="0" anchor="t">
            <a:noAutofit/>
          </a:bodyPr>
          <a:lstStyle/>
          <a:p>
            <a:pPr algn="ctr"/>
            <a:r>
              <a:rPr lang="en-US" b="1" dirty="0">
                <a:solidFill>
                  <a:srgbClr val="000000"/>
                </a:solidFill>
              </a:rPr>
              <a:t>Cas9 mRNA</a:t>
            </a:r>
            <a:endParaRPr lang="en-US" dirty="0"/>
          </a:p>
        </p:txBody>
      </p:sp>
      <p:sp>
        <p:nvSpPr>
          <p:cNvPr id="3" name="TextBox 2">
            <a:extLst>
              <a:ext uri="{FF2B5EF4-FFF2-40B4-BE49-F238E27FC236}">
                <a16:creationId xmlns:a16="http://schemas.microsoft.com/office/drawing/2014/main" id="{8A05CE93-7F17-4446-B08C-1E960BBBB727}"/>
              </a:ext>
            </a:extLst>
          </p:cNvPr>
          <p:cNvSpPr txBox="1"/>
          <p:nvPr/>
        </p:nvSpPr>
        <p:spPr>
          <a:xfrm>
            <a:off x="2797517" y="4232986"/>
            <a:ext cx="1392701" cy="461665"/>
          </a:xfrm>
          <a:prstGeom prst="rect">
            <a:avLst/>
          </a:prstGeom>
          <a:solidFill>
            <a:schemeClr val="bg1"/>
          </a:solidFill>
        </p:spPr>
        <p:txBody>
          <a:bodyPr wrap="square" rtlCol="0">
            <a:spAutoFit/>
          </a:bodyPr>
          <a:lstStyle/>
          <a:p>
            <a:r>
              <a:rPr lang="en-US" sz="1200">
                <a:solidFill>
                  <a:schemeClr val="tx1">
                    <a:lumMod val="50000"/>
                  </a:schemeClr>
                </a:solidFill>
              </a:rPr>
              <a:t>Lipid Plasma</a:t>
            </a:r>
          </a:p>
          <a:p>
            <a:r>
              <a:rPr lang="en-US" sz="1200">
                <a:solidFill>
                  <a:schemeClr val="tx1">
                    <a:lumMod val="50000"/>
                  </a:schemeClr>
                </a:solidFill>
              </a:rPr>
              <a:t>Lipid Liver</a:t>
            </a:r>
          </a:p>
        </p:txBody>
      </p:sp>
    </p:spTree>
    <p:extLst>
      <p:ext uri="{BB962C8B-B14F-4D97-AF65-F5344CB8AC3E}">
        <p14:creationId xmlns:p14="http://schemas.microsoft.com/office/powerpoint/2010/main" val="2374569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06F226-238F-7422-FB5C-EE4C33576EC9}"/>
              </a:ext>
            </a:extLst>
          </p:cNvPr>
          <p:cNvSpPr>
            <a:spLocks noGrp="1"/>
          </p:cNvSpPr>
          <p:nvPr>
            <p:ph type="title"/>
          </p:nvPr>
        </p:nvSpPr>
        <p:spPr/>
        <p:txBody>
          <a:bodyPr/>
          <a:lstStyle/>
          <a:p>
            <a:r>
              <a:rPr lang="en-US">
                <a:solidFill>
                  <a:srgbClr val="000000"/>
                </a:solidFill>
              </a:rPr>
              <a:t>Considerations for Quantitating Oligonucleotides for Bioanalysis</a:t>
            </a:r>
          </a:p>
        </p:txBody>
      </p:sp>
      <p:grpSp>
        <p:nvGrpSpPr>
          <p:cNvPr id="3" name="Group 2">
            <a:extLst>
              <a:ext uri="{FF2B5EF4-FFF2-40B4-BE49-F238E27FC236}">
                <a16:creationId xmlns:a16="http://schemas.microsoft.com/office/drawing/2014/main" id="{93ED2EC6-DA57-F53C-13E4-58CDE91743EA}"/>
              </a:ext>
            </a:extLst>
          </p:cNvPr>
          <p:cNvGrpSpPr/>
          <p:nvPr/>
        </p:nvGrpSpPr>
        <p:grpSpPr>
          <a:xfrm>
            <a:off x="631348" y="1279374"/>
            <a:ext cx="1405540" cy="1260814"/>
            <a:chOff x="631348" y="1279374"/>
            <a:chExt cx="1405540" cy="1260814"/>
          </a:xfrm>
        </p:grpSpPr>
        <p:sp>
          <p:nvSpPr>
            <p:cNvPr id="4" name="Oval 3">
              <a:extLst>
                <a:ext uri="{FF2B5EF4-FFF2-40B4-BE49-F238E27FC236}">
                  <a16:creationId xmlns:a16="http://schemas.microsoft.com/office/drawing/2014/main" id="{942BD704-0190-B1B0-44F6-1E267A20FECE}"/>
                </a:ext>
              </a:extLst>
            </p:cNvPr>
            <p:cNvSpPr/>
            <p:nvPr/>
          </p:nvSpPr>
          <p:spPr>
            <a:xfrm>
              <a:off x="631348" y="1279374"/>
              <a:ext cx="1405540" cy="569089"/>
            </a:xfrm>
            <a:prstGeom prst="ellipse">
              <a:avLst/>
            </a:prstGeom>
            <a:solidFill>
              <a:schemeClr val="tx2"/>
            </a:solidFill>
            <a:ln>
              <a:solidFill>
                <a:schemeClr val="tx1"/>
              </a:solidFill>
            </a:ln>
            <a:effectLst>
              <a:outerShdw blurRad="50800" dist="38100" dir="5400000" algn="t" rotWithShape="0">
                <a:prstClr val="black">
                  <a:alpha val="40000"/>
                </a:prstClr>
              </a:outerShdw>
              <a:softEdge rad="12700"/>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bg1"/>
                  </a:solidFill>
                </a:rPr>
                <a:t>Analysis Technique</a:t>
              </a:r>
            </a:p>
          </p:txBody>
        </p:sp>
        <p:sp>
          <p:nvSpPr>
            <p:cNvPr id="7" name="Arrow: Down 6">
              <a:extLst>
                <a:ext uri="{FF2B5EF4-FFF2-40B4-BE49-F238E27FC236}">
                  <a16:creationId xmlns:a16="http://schemas.microsoft.com/office/drawing/2014/main" id="{A68F0FA0-0D6B-7F31-78EB-85EB0189ACD0}"/>
                </a:ext>
              </a:extLst>
            </p:cNvPr>
            <p:cNvSpPr/>
            <p:nvPr/>
          </p:nvSpPr>
          <p:spPr>
            <a:xfrm>
              <a:off x="1177236" y="1808668"/>
              <a:ext cx="313765" cy="731520"/>
            </a:xfrm>
            <a:prstGeom prst="downArrow">
              <a:avLst/>
            </a:prstGeom>
            <a:solidFill>
              <a:schemeClr val="tx2"/>
            </a:solidFill>
            <a:ln>
              <a:solidFill>
                <a:schemeClr val="tx1"/>
              </a:solidFill>
            </a:ln>
            <a:effectLst>
              <a:outerShdw blurRad="50800" dist="38100" algn="l" rotWithShape="0">
                <a:prstClr val="black">
                  <a:alpha val="40000"/>
                </a:prstClr>
              </a:outerShdw>
              <a:softEdge rad="1270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grpSp>
      <p:grpSp>
        <p:nvGrpSpPr>
          <p:cNvPr id="23" name="Group 22">
            <a:extLst>
              <a:ext uri="{FF2B5EF4-FFF2-40B4-BE49-F238E27FC236}">
                <a16:creationId xmlns:a16="http://schemas.microsoft.com/office/drawing/2014/main" id="{9231DB4B-F7E6-E1DD-46BF-1B2B51E9C866}"/>
              </a:ext>
            </a:extLst>
          </p:cNvPr>
          <p:cNvGrpSpPr/>
          <p:nvPr/>
        </p:nvGrpSpPr>
        <p:grpSpPr>
          <a:xfrm>
            <a:off x="4484243" y="1279375"/>
            <a:ext cx="1634050" cy="1992333"/>
            <a:chOff x="4387632" y="1279375"/>
            <a:chExt cx="1634050" cy="1992333"/>
          </a:xfrm>
        </p:grpSpPr>
        <p:sp>
          <p:nvSpPr>
            <p:cNvPr id="8" name="Arrow: Down 7">
              <a:extLst>
                <a:ext uri="{FF2B5EF4-FFF2-40B4-BE49-F238E27FC236}">
                  <a16:creationId xmlns:a16="http://schemas.microsoft.com/office/drawing/2014/main" id="{20EEDA26-3320-4940-6661-76C1ABE091D5}"/>
                </a:ext>
              </a:extLst>
            </p:cNvPr>
            <p:cNvSpPr/>
            <p:nvPr/>
          </p:nvSpPr>
          <p:spPr>
            <a:xfrm>
              <a:off x="5001509" y="1808668"/>
              <a:ext cx="374958" cy="1463040"/>
            </a:xfrm>
            <a:prstGeom prst="downArrow">
              <a:avLst/>
            </a:prstGeom>
            <a:solidFill>
              <a:schemeClr val="accent2">
                <a:lumMod val="40000"/>
                <a:lumOff val="60000"/>
              </a:schemeClr>
            </a:solidFill>
            <a:effectLst>
              <a:outerShdw blurRad="50800" dist="38100" algn="l" rotWithShape="0">
                <a:prstClr val="black">
                  <a:alpha val="40000"/>
                </a:prstClr>
              </a:outerShdw>
              <a:softEdge rad="1270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13" name="Oval 12">
              <a:extLst>
                <a:ext uri="{FF2B5EF4-FFF2-40B4-BE49-F238E27FC236}">
                  <a16:creationId xmlns:a16="http://schemas.microsoft.com/office/drawing/2014/main" id="{B3285632-CB79-920F-6AA2-71D359725DCC}"/>
                </a:ext>
              </a:extLst>
            </p:cNvPr>
            <p:cNvSpPr/>
            <p:nvPr/>
          </p:nvSpPr>
          <p:spPr>
            <a:xfrm>
              <a:off x="4387632" y="1279375"/>
              <a:ext cx="1634050" cy="544686"/>
            </a:xfrm>
            <a:prstGeom prst="ellipse">
              <a:avLst/>
            </a:prstGeom>
            <a:solidFill>
              <a:schemeClr val="accent2"/>
            </a:solidFill>
            <a:effectLst>
              <a:outerShdw blurRad="50800" dist="38100" dir="2700000" algn="tl" rotWithShape="0">
                <a:prstClr val="black">
                  <a:alpha val="40000"/>
                </a:prstClr>
              </a:outerShdw>
              <a:softEdge rad="12700"/>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a:solidFill>
                    <a:schemeClr val="bg1"/>
                  </a:solidFill>
                </a:rPr>
                <a:t>Reagent Needs</a:t>
              </a:r>
            </a:p>
          </p:txBody>
        </p:sp>
      </p:grpSp>
      <p:grpSp>
        <p:nvGrpSpPr>
          <p:cNvPr id="22" name="Group 21">
            <a:extLst>
              <a:ext uri="{FF2B5EF4-FFF2-40B4-BE49-F238E27FC236}">
                <a16:creationId xmlns:a16="http://schemas.microsoft.com/office/drawing/2014/main" id="{EE3BCED9-837D-7413-6E51-7D70434D2304}"/>
              </a:ext>
            </a:extLst>
          </p:cNvPr>
          <p:cNvGrpSpPr/>
          <p:nvPr/>
        </p:nvGrpSpPr>
        <p:grpSpPr>
          <a:xfrm>
            <a:off x="2364709" y="1279375"/>
            <a:ext cx="1791713" cy="1626573"/>
            <a:chOff x="2370468" y="1279375"/>
            <a:chExt cx="1791713" cy="1626573"/>
          </a:xfrm>
        </p:grpSpPr>
        <p:sp>
          <p:nvSpPr>
            <p:cNvPr id="12" name="Oval 11">
              <a:extLst>
                <a:ext uri="{FF2B5EF4-FFF2-40B4-BE49-F238E27FC236}">
                  <a16:creationId xmlns:a16="http://schemas.microsoft.com/office/drawing/2014/main" id="{7505780E-9781-A4BC-BA5C-C67EF2FBC865}"/>
                </a:ext>
              </a:extLst>
            </p:cNvPr>
            <p:cNvSpPr/>
            <p:nvPr/>
          </p:nvSpPr>
          <p:spPr>
            <a:xfrm>
              <a:off x="2370468" y="1279375"/>
              <a:ext cx="1791713" cy="535686"/>
            </a:xfrm>
            <a:prstGeom prst="ellipse">
              <a:avLst/>
            </a:prstGeom>
            <a:ln>
              <a:solidFill>
                <a:schemeClr val="tx1"/>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a:solidFill>
                    <a:schemeClr val="bg1"/>
                  </a:solidFill>
                </a:rPr>
                <a:t>Platform Selection</a:t>
              </a:r>
            </a:p>
          </p:txBody>
        </p:sp>
        <p:sp>
          <p:nvSpPr>
            <p:cNvPr id="14" name="Arrow: Down 13">
              <a:extLst>
                <a:ext uri="{FF2B5EF4-FFF2-40B4-BE49-F238E27FC236}">
                  <a16:creationId xmlns:a16="http://schemas.microsoft.com/office/drawing/2014/main" id="{A0BA06FA-9430-3498-98EC-0CD79E612CA7}"/>
                </a:ext>
              </a:extLst>
            </p:cNvPr>
            <p:cNvSpPr/>
            <p:nvPr/>
          </p:nvSpPr>
          <p:spPr>
            <a:xfrm>
              <a:off x="3109442" y="1808668"/>
              <a:ext cx="313765" cy="1097280"/>
            </a:xfrm>
            <a:prstGeom prst="downArrow">
              <a:avLst/>
            </a:prstGeom>
            <a:solidFill>
              <a:schemeClr val="accent1">
                <a:lumMod val="20000"/>
                <a:lumOff val="80000"/>
              </a:schemeClr>
            </a:solidFill>
            <a:effectLst>
              <a:outerShdw blurRad="50800" dist="38100" algn="l" rotWithShape="0">
                <a:prstClr val="black">
                  <a:alpha val="40000"/>
                </a:prstClr>
              </a:outerShdw>
              <a:softEdge rad="1270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grpSp>
      <p:grpSp>
        <p:nvGrpSpPr>
          <p:cNvPr id="26" name="Group 25">
            <a:extLst>
              <a:ext uri="{FF2B5EF4-FFF2-40B4-BE49-F238E27FC236}">
                <a16:creationId xmlns:a16="http://schemas.microsoft.com/office/drawing/2014/main" id="{4A2ABDEE-C3B5-69DE-C039-A0C5078A099D}"/>
              </a:ext>
            </a:extLst>
          </p:cNvPr>
          <p:cNvGrpSpPr/>
          <p:nvPr/>
        </p:nvGrpSpPr>
        <p:grpSpPr>
          <a:xfrm>
            <a:off x="10407209" y="1279375"/>
            <a:ext cx="1671405" cy="3089613"/>
            <a:chOff x="10407209" y="1279375"/>
            <a:chExt cx="1671405" cy="3089613"/>
          </a:xfrm>
        </p:grpSpPr>
        <p:sp>
          <p:nvSpPr>
            <p:cNvPr id="11" name="Arrow: Down 10">
              <a:extLst>
                <a:ext uri="{FF2B5EF4-FFF2-40B4-BE49-F238E27FC236}">
                  <a16:creationId xmlns:a16="http://schemas.microsoft.com/office/drawing/2014/main" id="{620C8082-4FBD-2156-6F4D-61CB0954B3C8}"/>
                </a:ext>
              </a:extLst>
            </p:cNvPr>
            <p:cNvSpPr/>
            <p:nvPr/>
          </p:nvSpPr>
          <p:spPr>
            <a:xfrm>
              <a:off x="11080473" y="1808668"/>
              <a:ext cx="381922" cy="2560320"/>
            </a:xfrm>
            <a:prstGeom prst="downArrow">
              <a:avLst/>
            </a:prstGeom>
            <a:solidFill>
              <a:schemeClr val="accent5">
                <a:lumMod val="60000"/>
                <a:lumOff val="40000"/>
              </a:schemeClr>
            </a:solidFill>
            <a:ln>
              <a:solidFill>
                <a:schemeClr val="accent5">
                  <a:lumMod val="75000"/>
                </a:schemeClr>
              </a:solidFill>
            </a:ln>
            <a:effectLst>
              <a:outerShdw blurRad="50800" dist="38100" algn="l" rotWithShape="0">
                <a:prstClr val="black">
                  <a:alpha val="40000"/>
                </a:prstClr>
              </a:outerShdw>
              <a:softEdge rad="1270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15" name="Oval 14">
              <a:extLst>
                <a:ext uri="{FF2B5EF4-FFF2-40B4-BE49-F238E27FC236}">
                  <a16:creationId xmlns:a16="http://schemas.microsoft.com/office/drawing/2014/main" id="{F3B34B2C-273D-984C-E73C-822D238F3B10}"/>
                </a:ext>
              </a:extLst>
            </p:cNvPr>
            <p:cNvSpPr/>
            <p:nvPr/>
          </p:nvSpPr>
          <p:spPr>
            <a:xfrm>
              <a:off x="10407209" y="1279375"/>
              <a:ext cx="1671405" cy="578453"/>
            </a:xfrm>
            <a:prstGeom prst="ellipse">
              <a:avLst/>
            </a:prstGeom>
            <a:solidFill>
              <a:schemeClr val="accent5"/>
            </a:solidFill>
            <a:ln>
              <a:solidFill>
                <a:schemeClr val="accent5">
                  <a:lumMod val="60000"/>
                  <a:lumOff val="40000"/>
                </a:schemeClr>
              </a:solidFill>
            </a:ln>
            <a:effectLst>
              <a:outerShdw blurRad="50800" dist="38100" dir="5400000" algn="t" rotWithShape="0">
                <a:prstClr val="black">
                  <a:alpha val="40000"/>
                </a:prstClr>
              </a:outerShdw>
              <a:softEdge rad="12700"/>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a:solidFill>
                    <a:schemeClr val="bg1"/>
                  </a:solidFill>
                </a:rPr>
                <a:t>Limitations</a:t>
              </a:r>
            </a:p>
          </p:txBody>
        </p:sp>
      </p:grpSp>
      <p:sp>
        <p:nvSpPr>
          <p:cNvPr id="16" name="TextBox 15">
            <a:extLst>
              <a:ext uri="{FF2B5EF4-FFF2-40B4-BE49-F238E27FC236}">
                <a16:creationId xmlns:a16="http://schemas.microsoft.com/office/drawing/2014/main" id="{824009A3-7F22-E76C-23B3-744B3E6B87D5}"/>
              </a:ext>
            </a:extLst>
          </p:cNvPr>
          <p:cNvSpPr txBox="1"/>
          <p:nvPr/>
        </p:nvSpPr>
        <p:spPr>
          <a:xfrm>
            <a:off x="578419" y="2583850"/>
            <a:ext cx="1564478" cy="864207"/>
          </a:xfrm>
          <a:prstGeom prst="rect">
            <a:avLst/>
          </a:prstGeom>
          <a:noFill/>
        </p:spPr>
        <p:txBody>
          <a:bodyPr wrap="square" lIns="0" rtlCol="0">
            <a:noAutofit/>
          </a:bodyPr>
          <a:lstStyle/>
          <a:p>
            <a:pPr algn="l"/>
            <a:r>
              <a:rPr lang="en-US" sz="1400">
                <a:solidFill>
                  <a:srgbClr val="000000"/>
                </a:solidFill>
              </a:rPr>
              <a:t>What technique(s) will identify your oligonucleotide? </a:t>
            </a:r>
          </a:p>
        </p:txBody>
      </p:sp>
      <p:sp>
        <p:nvSpPr>
          <p:cNvPr id="17" name="TextBox 16">
            <a:extLst>
              <a:ext uri="{FF2B5EF4-FFF2-40B4-BE49-F238E27FC236}">
                <a16:creationId xmlns:a16="http://schemas.microsoft.com/office/drawing/2014/main" id="{D0ECDD03-D10C-C369-222F-FE76FAD551D3}"/>
              </a:ext>
            </a:extLst>
          </p:cNvPr>
          <p:cNvSpPr txBox="1"/>
          <p:nvPr/>
        </p:nvSpPr>
        <p:spPr>
          <a:xfrm>
            <a:off x="6397203" y="3697806"/>
            <a:ext cx="1752264" cy="1441235"/>
          </a:xfrm>
          <a:prstGeom prst="rect">
            <a:avLst/>
          </a:prstGeom>
          <a:noFill/>
        </p:spPr>
        <p:txBody>
          <a:bodyPr wrap="square" lIns="0" rtlCol="0">
            <a:noAutofit/>
          </a:bodyPr>
          <a:lstStyle/>
          <a:p>
            <a:pPr algn="ctr"/>
            <a:r>
              <a:rPr lang="en-US" sz="1400">
                <a:solidFill>
                  <a:srgbClr val="000000"/>
                </a:solidFill>
              </a:rPr>
              <a:t>What is your expected dynamic range? Will multiple dilution schemes be necessary?</a:t>
            </a:r>
          </a:p>
        </p:txBody>
      </p:sp>
      <p:sp>
        <p:nvSpPr>
          <p:cNvPr id="18" name="TextBox 17">
            <a:extLst>
              <a:ext uri="{FF2B5EF4-FFF2-40B4-BE49-F238E27FC236}">
                <a16:creationId xmlns:a16="http://schemas.microsoft.com/office/drawing/2014/main" id="{E1184A3A-D5DC-DCF4-DB70-4A0FF5824C58}"/>
              </a:ext>
            </a:extLst>
          </p:cNvPr>
          <p:cNvSpPr txBox="1"/>
          <p:nvPr/>
        </p:nvSpPr>
        <p:spPr>
          <a:xfrm>
            <a:off x="8303914" y="4083618"/>
            <a:ext cx="1892708" cy="1486554"/>
          </a:xfrm>
          <a:prstGeom prst="rect">
            <a:avLst/>
          </a:prstGeom>
          <a:noFill/>
        </p:spPr>
        <p:txBody>
          <a:bodyPr wrap="square" lIns="0" tIns="45720" rIns="91440" bIns="45720" rtlCol="0" anchor="t">
            <a:noAutofit/>
          </a:bodyPr>
          <a:lstStyle/>
          <a:p>
            <a:pPr algn="ctr"/>
            <a:r>
              <a:rPr lang="en-US" sz="1400" dirty="0">
                <a:solidFill>
                  <a:srgbClr val="000000"/>
                </a:solidFill>
              </a:rPr>
              <a:t>Will the technique accurately and precisely measure the analyte concentration with desired sensitivity? </a:t>
            </a:r>
          </a:p>
        </p:txBody>
      </p:sp>
      <p:sp>
        <p:nvSpPr>
          <p:cNvPr id="20" name="TextBox 19">
            <a:extLst>
              <a:ext uri="{FF2B5EF4-FFF2-40B4-BE49-F238E27FC236}">
                <a16:creationId xmlns:a16="http://schemas.microsoft.com/office/drawing/2014/main" id="{BBCD36AA-B9C3-4988-E454-921B0B197514}"/>
              </a:ext>
            </a:extLst>
          </p:cNvPr>
          <p:cNvSpPr txBox="1"/>
          <p:nvPr/>
        </p:nvSpPr>
        <p:spPr>
          <a:xfrm>
            <a:off x="4306836" y="3280119"/>
            <a:ext cx="1956996" cy="1074579"/>
          </a:xfrm>
          <a:prstGeom prst="rect">
            <a:avLst/>
          </a:prstGeom>
          <a:noFill/>
        </p:spPr>
        <p:txBody>
          <a:bodyPr wrap="square" lIns="0" rtlCol="0">
            <a:noAutofit/>
          </a:bodyPr>
          <a:lstStyle/>
          <a:p>
            <a:pPr algn="ctr"/>
            <a:r>
              <a:rPr lang="en-US" sz="1400">
                <a:solidFill>
                  <a:srgbClr val="000000"/>
                </a:solidFill>
              </a:rPr>
              <a:t>Are there platform-specific considerations for reagents (IS; probes; mobile phase additives)?</a:t>
            </a:r>
          </a:p>
        </p:txBody>
      </p:sp>
      <p:sp>
        <p:nvSpPr>
          <p:cNvPr id="21" name="TextBox 20">
            <a:extLst>
              <a:ext uri="{FF2B5EF4-FFF2-40B4-BE49-F238E27FC236}">
                <a16:creationId xmlns:a16="http://schemas.microsoft.com/office/drawing/2014/main" id="{A5681ED8-EF75-6773-8298-74EBBDA50551}"/>
              </a:ext>
            </a:extLst>
          </p:cNvPr>
          <p:cNvSpPr txBox="1"/>
          <p:nvPr/>
        </p:nvSpPr>
        <p:spPr>
          <a:xfrm>
            <a:off x="2350157" y="3002985"/>
            <a:ext cx="1847524" cy="1441235"/>
          </a:xfrm>
          <a:prstGeom prst="rect">
            <a:avLst/>
          </a:prstGeom>
          <a:noFill/>
        </p:spPr>
        <p:txBody>
          <a:bodyPr wrap="square" lIns="0" rtlCol="0">
            <a:noAutofit/>
          </a:bodyPr>
          <a:lstStyle/>
          <a:p>
            <a:pPr algn="ctr"/>
            <a:r>
              <a:rPr lang="en-US" sz="1400">
                <a:solidFill>
                  <a:srgbClr val="000000"/>
                </a:solidFill>
              </a:rPr>
              <a:t>Are there platform-specific considerations for sample preparation?</a:t>
            </a:r>
          </a:p>
        </p:txBody>
      </p:sp>
      <p:grpSp>
        <p:nvGrpSpPr>
          <p:cNvPr id="25" name="Group 24">
            <a:extLst>
              <a:ext uri="{FF2B5EF4-FFF2-40B4-BE49-F238E27FC236}">
                <a16:creationId xmlns:a16="http://schemas.microsoft.com/office/drawing/2014/main" id="{C521CDE1-8552-4A14-E437-6AA7D4225FC0}"/>
              </a:ext>
            </a:extLst>
          </p:cNvPr>
          <p:cNvGrpSpPr/>
          <p:nvPr/>
        </p:nvGrpSpPr>
        <p:grpSpPr>
          <a:xfrm>
            <a:off x="8407985" y="1279375"/>
            <a:ext cx="1671405" cy="2723853"/>
            <a:chOff x="8510353" y="1279375"/>
            <a:chExt cx="1671405" cy="2723853"/>
          </a:xfrm>
        </p:grpSpPr>
        <p:sp>
          <p:nvSpPr>
            <p:cNvPr id="10" name="Arrow: Down 9">
              <a:extLst>
                <a:ext uri="{FF2B5EF4-FFF2-40B4-BE49-F238E27FC236}">
                  <a16:creationId xmlns:a16="http://schemas.microsoft.com/office/drawing/2014/main" id="{C8DF2B2B-45F1-2152-4229-AEBCBCD6DBE8}"/>
                </a:ext>
              </a:extLst>
            </p:cNvPr>
            <p:cNvSpPr/>
            <p:nvPr/>
          </p:nvSpPr>
          <p:spPr>
            <a:xfrm>
              <a:off x="9133244" y="1808668"/>
              <a:ext cx="425622" cy="2194560"/>
            </a:xfrm>
            <a:prstGeom prst="downArrow">
              <a:avLst/>
            </a:prstGeom>
            <a:solidFill>
              <a:schemeClr val="accent4">
                <a:lumMod val="40000"/>
                <a:lumOff val="60000"/>
              </a:schemeClr>
            </a:solidFill>
            <a:effectLst>
              <a:outerShdw blurRad="50800" dist="38100" algn="l" rotWithShape="0">
                <a:prstClr val="black">
                  <a:alpha val="40000"/>
                </a:prstClr>
              </a:outerShdw>
              <a:softEdge rad="1270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6" name="Oval 5">
              <a:extLst>
                <a:ext uri="{FF2B5EF4-FFF2-40B4-BE49-F238E27FC236}">
                  <a16:creationId xmlns:a16="http://schemas.microsoft.com/office/drawing/2014/main" id="{FB76EC27-F9BC-55A2-E48E-A9005F42EB71}"/>
                </a:ext>
              </a:extLst>
            </p:cNvPr>
            <p:cNvSpPr/>
            <p:nvPr/>
          </p:nvSpPr>
          <p:spPr>
            <a:xfrm>
              <a:off x="8510353" y="1279375"/>
              <a:ext cx="1671405" cy="569090"/>
            </a:xfrm>
            <a:prstGeom prst="ellipse">
              <a:avLst/>
            </a:prstGeom>
            <a:solidFill>
              <a:schemeClr val="accent4"/>
            </a:solidFill>
            <a:effectLst>
              <a:outerShdw blurRad="50800" dist="38100" dir="2700000" algn="tl" rotWithShape="0">
                <a:prstClr val="black">
                  <a:alpha val="40000"/>
                </a:prstClr>
              </a:outerShdw>
              <a:softEdge rad="12700"/>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a:solidFill>
                    <a:schemeClr val="bg1"/>
                  </a:solidFill>
                </a:rPr>
                <a:t>Precision/ Accuracy</a:t>
              </a:r>
            </a:p>
          </p:txBody>
        </p:sp>
      </p:grpSp>
      <p:grpSp>
        <p:nvGrpSpPr>
          <p:cNvPr id="24" name="Group 23">
            <a:extLst>
              <a:ext uri="{FF2B5EF4-FFF2-40B4-BE49-F238E27FC236}">
                <a16:creationId xmlns:a16="http://schemas.microsoft.com/office/drawing/2014/main" id="{27BC4071-6415-1DB8-CDFF-ADD077F414F1}"/>
              </a:ext>
            </a:extLst>
          </p:cNvPr>
          <p:cNvGrpSpPr/>
          <p:nvPr/>
        </p:nvGrpSpPr>
        <p:grpSpPr>
          <a:xfrm>
            <a:off x="6446114" y="1279375"/>
            <a:ext cx="1634050" cy="2358093"/>
            <a:chOff x="6470763" y="1279375"/>
            <a:chExt cx="1634050" cy="2358093"/>
          </a:xfrm>
        </p:grpSpPr>
        <p:sp>
          <p:nvSpPr>
            <p:cNvPr id="9" name="Arrow: Down 8">
              <a:extLst>
                <a:ext uri="{FF2B5EF4-FFF2-40B4-BE49-F238E27FC236}">
                  <a16:creationId xmlns:a16="http://schemas.microsoft.com/office/drawing/2014/main" id="{3345875B-9D78-C7C2-9617-AB8DA34EC386}"/>
                </a:ext>
              </a:extLst>
            </p:cNvPr>
            <p:cNvSpPr/>
            <p:nvPr/>
          </p:nvSpPr>
          <p:spPr>
            <a:xfrm>
              <a:off x="7080523" y="1808668"/>
              <a:ext cx="414530" cy="1828800"/>
            </a:xfrm>
            <a:prstGeom prst="downArrow">
              <a:avLst/>
            </a:prstGeom>
            <a:solidFill>
              <a:schemeClr val="accent3">
                <a:lumMod val="60000"/>
                <a:lumOff val="40000"/>
              </a:schemeClr>
            </a:solidFill>
            <a:effectLst>
              <a:outerShdw blurRad="50800" dist="38100" algn="l" rotWithShape="0">
                <a:prstClr val="black">
                  <a:alpha val="40000"/>
                </a:prstClr>
              </a:outerShdw>
              <a:softEdge rad="1270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5" name="Oval 4">
              <a:extLst>
                <a:ext uri="{FF2B5EF4-FFF2-40B4-BE49-F238E27FC236}">
                  <a16:creationId xmlns:a16="http://schemas.microsoft.com/office/drawing/2014/main" id="{498F710A-B911-445D-C6DF-29AE98405711}"/>
                </a:ext>
              </a:extLst>
            </p:cNvPr>
            <p:cNvSpPr/>
            <p:nvPr/>
          </p:nvSpPr>
          <p:spPr>
            <a:xfrm>
              <a:off x="6470763" y="1279375"/>
              <a:ext cx="1634050" cy="560234"/>
            </a:xfrm>
            <a:prstGeom prst="ellipse">
              <a:avLst/>
            </a:prstGeom>
            <a:solidFill>
              <a:schemeClr val="accent3"/>
            </a:solidFill>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a:solidFill>
                    <a:schemeClr val="bg1"/>
                  </a:solidFill>
                </a:rPr>
                <a:t>Linearity/ Range</a:t>
              </a:r>
            </a:p>
          </p:txBody>
        </p:sp>
      </p:grpSp>
      <p:sp>
        <p:nvSpPr>
          <p:cNvPr id="19" name="TextBox 18">
            <a:extLst>
              <a:ext uri="{FF2B5EF4-FFF2-40B4-BE49-F238E27FC236}">
                <a16:creationId xmlns:a16="http://schemas.microsoft.com/office/drawing/2014/main" id="{9E4EAC1D-8A25-8810-C6AD-B17272FEA520}"/>
              </a:ext>
            </a:extLst>
          </p:cNvPr>
          <p:cNvSpPr txBox="1"/>
          <p:nvPr/>
        </p:nvSpPr>
        <p:spPr>
          <a:xfrm>
            <a:off x="10196622" y="4347629"/>
            <a:ext cx="1604906" cy="1055423"/>
          </a:xfrm>
          <a:prstGeom prst="rect">
            <a:avLst/>
          </a:prstGeom>
          <a:noFill/>
        </p:spPr>
        <p:txBody>
          <a:bodyPr wrap="square" lIns="0" rtlCol="0">
            <a:noAutofit/>
          </a:bodyPr>
          <a:lstStyle/>
          <a:p>
            <a:pPr algn="r"/>
            <a:r>
              <a:rPr lang="en-US" sz="1400" dirty="0">
                <a:solidFill>
                  <a:srgbClr val="000000"/>
                </a:solidFill>
              </a:rPr>
              <a:t>System setup;</a:t>
            </a:r>
          </a:p>
          <a:p>
            <a:pPr algn="r"/>
            <a:r>
              <a:rPr lang="en-US" sz="1400" dirty="0">
                <a:solidFill>
                  <a:srgbClr val="000000"/>
                </a:solidFill>
              </a:rPr>
              <a:t>Instrument redundancy/ downtime;</a:t>
            </a:r>
          </a:p>
          <a:p>
            <a:pPr algn="r"/>
            <a:r>
              <a:rPr lang="en-US" sz="1400" dirty="0">
                <a:solidFill>
                  <a:srgbClr val="000000"/>
                </a:solidFill>
              </a:rPr>
              <a:t>Batch/sample set up concerns</a:t>
            </a:r>
          </a:p>
        </p:txBody>
      </p:sp>
    </p:spTree>
    <p:extLst>
      <p:ext uri="{BB962C8B-B14F-4D97-AF65-F5344CB8AC3E}">
        <p14:creationId xmlns:p14="http://schemas.microsoft.com/office/powerpoint/2010/main" val="258743686"/>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E5B56A-ECCF-BD32-B8F9-EB982D3D8CA8}"/>
              </a:ext>
            </a:extLst>
          </p:cNvPr>
          <p:cNvSpPr>
            <a:spLocks noGrp="1"/>
          </p:cNvSpPr>
          <p:nvPr>
            <p:ph type="title"/>
          </p:nvPr>
        </p:nvSpPr>
        <p:spPr/>
        <p:txBody>
          <a:bodyPr/>
          <a:lstStyle/>
          <a:p>
            <a:r>
              <a:rPr lang="en-US" dirty="0">
                <a:solidFill>
                  <a:srgbClr val="000000"/>
                </a:solidFill>
              </a:rPr>
              <a:t>Oligonucleotide Quantification Method Landscape, some possibilities</a:t>
            </a:r>
          </a:p>
        </p:txBody>
      </p:sp>
      <p:graphicFrame>
        <p:nvGraphicFramePr>
          <p:cNvPr id="4" name="Content Placeholder 3">
            <a:extLst>
              <a:ext uri="{FF2B5EF4-FFF2-40B4-BE49-F238E27FC236}">
                <a16:creationId xmlns:a16="http://schemas.microsoft.com/office/drawing/2014/main" id="{9B39F9AD-E194-512E-AB7A-EE1957A3F5CE}"/>
              </a:ext>
            </a:extLst>
          </p:cNvPr>
          <p:cNvGraphicFramePr>
            <a:graphicFrameLocks noGrp="1"/>
          </p:cNvGraphicFramePr>
          <p:nvPr>
            <p:ph idx="1"/>
            <p:extLst>
              <p:ext uri="{D42A27DB-BD31-4B8C-83A1-F6EECF244321}">
                <p14:modId xmlns:p14="http://schemas.microsoft.com/office/powerpoint/2010/main" val="1368838227"/>
              </p:ext>
            </p:extLst>
          </p:nvPr>
        </p:nvGraphicFramePr>
        <p:xfrm>
          <a:off x="838200" y="1082675"/>
          <a:ext cx="11017250" cy="48863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2528731"/>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B8F9C-1AF5-087D-4E79-6C9AEB73C175}"/>
              </a:ext>
            </a:extLst>
          </p:cNvPr>
          <p:cNvSpPr>
            <a:spLocks noGrp="1"/>
          </p:cNvSpPr>
          <p:nvPr>
            <p:ph type="title"/>
          </p:nvPr>
        </p:nvSpPr>
        <p:spPr/>
        <p:txBody>
          <a:bodyPr/>
          <a:lstStyle/>
          <a:p>
            <a:r>
              <a:rPr lang="en-US">
                <a:solidFill>
                  <a:srgbClr val="000000"/>
                </a:solidFill>
              </a:rPr>
              <a:t>Polymerase Chain Reactions: Mechanism</a:t>
            </a:r>
          </a:p>
        </p:txBody>
      </p:sp>
      <p:grpSp>
        <p:nvGrpSpPr>
          <p:cNvPr id="9" name="Group 8">
            <a:extLst>
              <a:ext uri="{FF2B5EF4-FFF2-40B4-BE49-F238E27FC236}">
                <a16:creationId xmlns:a16="http://schemas.microsoft.com/office/drawing/2014/main" id="{A2AC2B2F-D8A5-7CF0-F177-F74E98E6590D}"/>
              </a:ext>
            </a:extLst>
          </p:cNvPr>
          <p:cNvGrpSpPr/>
          <p:nvPr/>
        </p:nvGrpSpPr>
        <p:grpSpPr>
          <a:xfrm>
            <a:off x="336539" y="1433566"/>
            <a:ext cx="2036792" cy="892318"/>
            <a:chOff x="11834" y="669238"/>
            <a:chExt cx="3546177" cy="892318"/>
          </a:xfrm>
          <a:solidFill>
            <a:schemeClr val="accent2"/>
          </a:solidFill>
        </p:grpSpPr>
        <p:sp>
          <p:nvSpPr>
            <p:cNvPr id="10" name="Rectangle: Rounded Corners 9">
              <a:extLst>
                <a:ext uri="{FF2B5EF4-FFF2-40B4-BE49-F238E27FC236}">
                  <a16:creationId xmlns:a16="http://schemas.microsoft.com/office/drawing/2014/main" id="{C800FD1C-5BA6-7D4E-B469-1590F0287C62}"/>
                </a:ext>
              </a:extLst>
            </p:cNvPr>
            <p:cNvSpPr/>
            <p:nvPr/>
          </p:nvSpPr>
          <p:spPr>
            <a:xfrm>
              <a:off x="11834" y="669238"/>
              <a:ext cx="3546177" cy="892318"/>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US" sz="2800"/>
            </a:p>
          </p:txBody>
        </p:sp>
        <p:sp>
          <p:nvSpPr>
            <p:cNvPr id="11" name="Rectangle: Rounded Corners 4">
              <a:extLst>
                <a:ext uri="{FF2B5EF4-FFF2-40B4-BE49-F238E27FC236}">
                  <a16:creationId xmlns:a16="http://schemas.microsoft.com/office/drawing/2014/main" id="{C53B0128-4818-CE44-18CE-E6B9F2DD6B89}"/>
                </a:ext>
              </a:extLst>
            </p:cNvPr>
            <p:cNvSpPr txBox="1"/>
            <p:nvPr/>
          </p:nvSpPr>
          <p:spPr>
            <a:xfrm>
              <a:off x="55393" y="712797"/>
              <a:ext cx="3459059" cy="805200"/>
            </a:xfrm>
            <a:prstGeom prst="rect">
              <a:avLst/>
            </a:prstGeom>
            <a:noFill/>
          </p:spPr>
          <p:style>
            <a:lnRef idx="0">
              <a:scrgbClr r="0" g="0" b="0"/>
            </a:lnRef>
            <a:fillRef idx="0">
              <a:scrgbClr r="0" g="0" b="0"/>
            </a:fillRef>
            <a:effectRef idx="0">
              <a:scrgbClr r="0" g="0" b="0"/>
            </a:effectRef>
            <a:fontRef idx="minor">
              <a:schemeClr val="lt1"/>
            </a:fontRef>
          </p:style>
          <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2400" kern="1200"/>
                <a:t>qPCR</a:t>
              </a:r>
            </a:p>
          </p:txBody>
        </p:sp>
      </p:grpSp>
      <p:grpSp>
        <p:nvGrpSpPr>
          <p:cNvPr id="12" name="Group 11">
            <a:extLst>
              <a:ext uri="{FF2B5EF4-FFF2-40B4-BE49-F238E27FC236}">
                <a16:creationId xmlns:a16="http://schemas.microsoft.com/office/drawing/2014/main" id="{65281C04-6606-BB44-59A0-B350C1AE2098}"/>
              </a:ext>
            </a:extLst>
          </p:cNvPr>
          <p:cNvGrpSpPr/>
          <p:nvPr/>
        </p:nvGrpSpPr>
        <p:grpSpPr>
          <a:xfrm>
            <a:off x="311521" y="3936781"/>
            <a:ext cx="2036792" cy="892318"/>
            <a:chOff x="11834" y="669238"/>
            <a:chExt cx="3546177" cy="892318"/>
          </a:xfrm>
          <a:solidFill>
            <a:schemeClr val="accent2"/>
          </a:solidFill>
        </p:grpSpPr>
        <p:sp>
          <p:nvSpPr>
            <p:cNvPr id="13" name="Rectangle: Rounded Corners 12">
              <a:extLst>
                <a:ext uri="{FF2B5EF4-FFF2-40B4-BE49-F238E27FC236}">
                  <a16:creationId xmlns:a16="http://schemas.microsoft.com/office/drawing/2014/main" id="{F927FA34-87AD-FF3B-6F6F-F9ED15AFC2EB}"/>
                </a:ext>
              </a:extLst>
            </p:cNvPr>
            <p:cNvSpPr/>
            <p:nvPr/>
          </p:nvSpPr>
          <p:spPr>
            <a:xfrm>
              <a:off x="11834" y="669238"/>
              <a:ext cx="3546177" cy="892318"/>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US" sz="2800"/>
            </a:p>
          </p:txBody>
        </p:sp>
        <p:sp>
          <p:nvSpPr>
            <p:cNvPr id="14" name="Rectangle: Rounded Corners 4">
              <a:extLst>
                <a:ext uri="{FF2B5EF4-FFF2-40B4-BE49-F238E27FC236}">
                  <a16:creationId xmlns:a16="http://schemas.microsoft.com/office/drawing/2014/main" id="{5E06396B-FA8A-CB77-BBDD-CDA6B768CCAA}"/>
                </a:ext>
              </a:extLst>
            </p:cNvPr>
            <p:cNvSpPr txBox="1"/>
            <p:nvPr/>
          </p:nvSpPr>
          <p:spPr>
            <a:xfrm>
              <a:off x="55393" y="712797"/>
              <a:ext cx="3459059" cy="805200"/>
            </a:xfrm>
            <a:prstGeom prst="rect">
              <a:avLst/>
            </a:prstGeom>
            <a:noFill/>
          </p:spPr>
          <p:style>
            <a:lnRef idx="0">
              <a:scrgbClr r="0" g="0" b="0"/>
            </a:lnRef>
            <a:fillRef idx="0">
              <a:scrgbClr r="0" g="0" b="0"/>
            </a:fillRef>
            <a:effectRef idx="0">
              <a:scrgbClr r="0" g="0" b="0"/>
            </a:effectRef>
            <a:fontRef idx="minor">
              <a:schemeClr val="lt1"/>
            </a:fontRef>
          </p:style>
          <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2400" kern="1200" err="1"/>
                <a:t>ddPCR</a:t>
              </a:r>
              <a:r>
                <a:rPr lang="en-US" sz="2400" kern="1200"/>
                <a:t>/</a:t>
              </a:r>
            </a:p>
            <a:p>
              <a:pPr marL="0" lvl="0" indent="0" algn="ctr" defTabSz="577850">
                <a:lnSpc>
                  <a:spcPct val="90000"/>
                </a:lnSpc>
                <a:spcBef>
                  <a:spcPct val="0"/>
                </a:spcBef>
                <a:spcAft>
                  <a:spcPct val="35000"/>
                </a:spcAft>
                <a:buNone/>
              </a:pPr>
              <a:r>
                <a:rPr lang="en-US" sz="2400" kern="1200" err="1"/>
                <a:t>dPCR</a:t>
              </a:r>
              <a:endParaRPr lang="en-US" sz="2400" kern="1200"/>
            </a:p>
          </p:txBody>
        </p:sp>
      </p:grpSp>
      <p:grpSp>
        <p:nvGrpSpPr>
          <p:cNvPr id="23" name="Group 22">
            <a:extLst>
              <a:ext uri="{FF2B5EF4-FFF2-40B4-BE49-F238E27FC236}">
                <a16:creationId xmlns:a16="http://schemas.microsoft.com/office/drawing/2014/main" id="{9B5A44DB-0644-320C-3D2C-9540B46C968E}"/>
              </a:ext>
            </a:extLst>
          </p:cNvPr>
          <p:cNvGrpSpPr/>
          <p:nvPr/>
        </p:nvGrpSpPr>
        <p:grpSpPr>
          <a:xfrm>
            <a:off x="2573666" y="1219277"/>
            <a:ext cx="6985964" cy="1861667"/>
            <a:chOff x="214533" y="1205738"/>
            <a:chExt cx="8871441" cy="2547241"/>
          </a:xfrm>
        </p:grpSpPr>
        <p:pic>
          <p:nvPicPr>
            <p:cNvPr id="24" name="Picture 23">
              <a:extLst>
                <a:ext uri="{FF2B5EF4-FFF2-40B4-BE49-F238E27FC236}">
                  <a16:creationId xmlns:a16="http://schemas.microsoft.com/office/drawing/2014/main" id="{FAEF1660-6CEA-3E5E-3815-26C942AE30BD}"/>
                </a:ext>
              </a:extLst>
            </p:cNvPr>
            <p:cNvPicPr>
              <a:picLocks noChangeAspect="1"/>
            </p:cNvPicPr>
            <p:nvPr/>
          </p:nvPicPr>
          <p:blipFill rotWithShape="1">
            <a:blip r:embed="rId3"/>
            <a:srcRect l="3225" t="4949" b="67535"/>
            <a:stretch/>
          </p:blipFill>
          <p:spPr>
            <a:xfrm>
              <a:off x="559482" y="1205738"/>
              <a:ext cx="8526492" cy="1670708"/>
            </a:xfrm>
            <a:prstGeom prst="rect">
              <a:avLst/>
            </a:prstGeom>
          </p:spPr>
        </p:pic>
        <p:sp>
          <p:nvSpPr>
            <p:cNvPr id="25" name="TextBox 24">
              <a:extLst>
                <a:ext uri="{FF2B5EF4-FFF2-40B4-BE49-F238E27FC236}">
                  <a16:creationId xmlns:a16="http://schemas.microsoft.com/office/drawing/2014/main" id="{92DF480C-B891-A76E-CA1F-AF692375F669}"/>
                </a:ext>
              </a:extLst>
            </p:cNvPr>
            <p:cNvSpPr txBox="1"/>
            <p:nvPr/>
          </p:nvSpPr>
          <p:spPr>
            <a:xfrm>
              <a:off x="214533" y="3037079"/>
              <a:ext cx="1731794" cy="715900"/>
            </a:xfrm>
            <a:prstGeom prst="rect">
              <a:avLst/>
            </a:prstGeom>
            <a:noFill/>
          </p:spPr>
          <p:txBody>
            <a:bodyPr wrap="square">
              <a:spAutoFit/>
            </a:bodyPr>
            <a:lstStyle/>
            <a:p>
              <a:pPr algn="ctr"/>
              <a:r>
                <a:rPr lang="en-US" sz="1400">
                  <a:solidFill>
                    <a:srgbClr val="000000"/>
                  </a:solidFill>
                </a:rPr>
                <a:t>Sample </a:t>
              </a:r>
            </a:p>
            <a:p>
              <a:pPr algn="ctr"/>
              <a:r>
                <a:rPr lang="en-US" sz="1400">
                  <a:solidFill>
                    <a:srgbClr val="000000"/>
                  </a:solidFill>
                </a:rPr>
                <a:t>Preparation</a:t>
              </a:r>
            </a:p>
          </p:txBody>
        </p:sp>
        <p:sp>
          <p:nvSpPr>
            <p:cNvPr id="26" name="TextBox 25">
              <a:extLst>
                <a:ext uri="{FF2B5EF4-FFF2-40B4-BE49-F238E27FC236}">
                  <a16:creationId xmlns:a16="http://schemas.microsoft.com/office/drawing/2014/main" id="{9D88980F-B2CB-A585-FE08-B9ECEF3BA5F9}"/>
                </a:ext>
              </a:extLst>
            </p:cNvPr>
            <p:cNvSpPr txBox="1"/>
            <p:nvPr/>
          </p:nvSpPr>
          <p:spPr>
            <a:xfrm>
              <a:off x="3174987" y="3037079"/>
              <a:ext cx="1830485" cy="715900"/>
            </a:xfrm>
            <a:prstGeom prst="rect">
              <a:avLst/>
            </a:prstGeom>
            <a:noFill/>
          </p:spPr>
          <p:txBody>
            <a:bodyPr wrap="square">
              <a:spAutoFit/>
            </a:bodyPr>
            <a:lstStyle/>
            <a:p>
              <a:pPr algn="ctr"/>
              <a:r>
                <a:rPr lang="en-US" sz="1400">
                  <a:solidFill>
                    <a:srgbClr val="000000"/>
                  </a:solidFill>
                </a:rPr>
                <a:t>PCR </a:t>
              </a:r>
            </a:p>
            <a:p>
              <a:pPr algn="ctr"/>
              <a:r>
                <a:rPr lang="en-US" sz="1400">
                  <a:solidFill>
                    <a:srgbClr val="000000"/>
                  </a:solidFill>
                </a:rPr>
                <a:t>Amplification</a:t>
              </a:r>
            </a:p>
          </p:txBody>
        </p:sp>
        <p:sp>
          <p:nvSpPr>
            <p:cNvPr id="27" name="TextBox 26">
              <a:extLst>
                <a:ext uri="{FF2B5EF4-FFF2-40B4-BE49-F238E27FC236}">
                  <a16:creationId xmlns:a16="http://schemas.microsoft.com/office/drawing/2014/main" id="{72AE9266-0FFA-F49E-3F40-9A8172C16DA9}"/>
                </a:ext>
              </a:extLst>
            </p:cNvPr>
            <p:cNvSpPr txBox="1"/>
            <p:nvPr/>
          </p:nvSpPr>
          <p:spPr>
            <a:xfrm>
              <a:off x="7079373" y="3037079"/>
              <a:ext cx="2006601" cy="421118"/>
            </a:xfrm>
            <a:prstGeom prst="rect">
              <a:avLst/>
            </a:prstGeom>
            <a:noFill/>
          </p:spPr>
          <p:txBody>
            <a:bodyPr wrap="square">
              <a:spAutoFit/>
            </a:bodyPr>
            <a:lstStyle/>
            <a:p>
              <a:pPr algn="ctr"/>
              <a:r>
                <a:rPr lang="en-US" sz="1400">
                  <a:solidFill>
                    <a:srgbClr val="000000"/>
                  </a:solidFill>
                </a:rPr>
                <a:t>Cycles</a:t>
              </a:r>
            </a:p>
          </p:txBody>
        </p:sp>
      </p:grpSp>
      <p:grpSp>
        <p:nvGrpSpPr>
          <p:cNvPr id="28" name="Group 27">
            <a:extLst>
              <a:ext uri="{FF2B5EF4-FFF2-40B4-BE49-F238E27FC236}">
                <a16:creationId xmlns:a16="http://schemas.microsoft.com/office/drawing/2014/main" id="{A65CC3D9-C910-451C-DF6D-C3E88A7AD941}"/>
              </a:ext>
            </a:extLst>
          </p:cNvPr>
          <p:cNvGrpSpPr/>
          <p:nvPr/>
        </p:nvGrpSpPr>
        <p:grpSpPr>
          <a:xfrm>
            <a:off x="2573666" y="3506297"/>
            <a:ext cx="7128930" cy="2999250"/>
            <a:chOff x="194624" y="3804664"/>
            <a:chExt cx="9377141" cy="4799607"/>
          </a:xfrm>
        </p:grpSpPr>
        <p:pic>
          <p:nvPicPr>
            <p:cNvPr id="29" name="Picture 28">
              <a:extLst>
                <a:ext uri="{FF2B5EF4-FFF2-40B4-BE49-F238E27FC236}">
                  <a16:creationId xmlns:a16="http://schemas.microsoft.com/office/drawing/2014/main" id="{A8D13435-A7DC-4D81-5F4D-6105264CE91D}"/>
                </a:ext>
              </a:extLst>
            </p:cNvPr>
            <p:cNvPicPr>
              <a:picLocks noChangeAspect="1"/>
            </p:cNvPicPr>
            <p:nvPr/>
          </p:nvPicPr>
          <p:blipFill rotWithShape="1">
            <a:blip r:embed="rId3"/>
            <a:srcRect l="1934" t="50947" r="2281" b="17853"/>
            <a:stretch/>
          </p:blipFill>
          <p:spPr>
            <a:xfrm>
              <a:off x="631492" y="3804664"/>
              <a:ext cx="8526492" cy="1913937"/>
            </a:xfrm>
            <a:prstGeom prst="rect">
              <a:avLst/>
            </a:prstGeom>
          </p:spPr>
        </p:pic>
        <p:sp>
          <p:nvSpPr>
            <p:cNvPr id="30" name="TextBox 29">
              <a:extLst>
                <a:ext uri="{FF2B5EF4-FFF2-40B4-BE49-F238E27FC236}">
                  <a16:creationId xmlns:a16="http://schemas.microsoft.com/office/drawing/2014/main" id="{001654D2-9F44-5361-0D90-317198CCE937}"/>
                </a:ext>
              </a:extLst>
            </p:cNvPr>
            <p:cNvSpPr txBox="1"/>
            <p:nvPr/>
          </p:nvSpPr>
          <p:spPr>
            <a:xfrm>
              <a:off x="194624" y="7077443"/>
              <a:ext cx="1899941" cy="837293"/>
            </a:xfrm>
            <a:prstGeom prst="rect">
              <a:avLst/>
            </a:prstGeom>
            <a:noFill/>
          </p:spPr>
          <p:txBody>
            <a:bodyPr wrap="square">
              <a:spAutoFit/>
            </a:bodyPr>
            <a:lstStyle/>
            <a:p>
              <a:pPr algn="ctr"/>
              <a:r>
                <a:rPr lang="en-US" sz="1400">
                  <a:solidFill>
                    <a:srgbClr val="000000"/>
                  </a:solidFill>
                </a:rPr>
                <a:t>Sample </a:t>
              </a:r>
            </a:p>
            <a:p>
              <a:pPr algn="ctr"/>
              <a:r>
                <a:rPr lang="en-US" sz="1400">
                  <a:solidFill>
                    <a:srgbClr val="000000"/>
                  </a:solidFill>
                </a:rPr>
                <a:t>Preparation</a:t>
              </a:r>
            </a:p>
          </p:txBody>
        </p:sp>
        <p:sp>
          <p:nvSpPr>
            <p:cNvPr id="31" name="TextBox 30">
              <a:extLst>
                <a:ext uri="{FF2B5EF4-FFF2-40B4-BE49-F238E27FC236}">
                  <a16:creationId xmlns:a16="http://schemas.microsoft.com/office/drawing/2014/main" id="{C488BADD-0860-A91F-9716-D903E8E53EFC}"/>
                </a:ext>
              </a:extLst>
            </p:cNvPr>
            <p:cNvSpPr txBox="1"/>
            <p:nvPr/>
          </p:nvSpPr>
          <p:spPr>
            <a:xfrm>
              <a:off x="2458323" y="7077443"/>
              <a:ext cx="2006600" cy="1526828"/>
            </a:xfrm>
            <a:prstGeom prst="rect">
              <a:avLst/>
            </a:prstGeom>
            <a:noFill/>
          </p:spPr>
          <p:txBody>
            <a:bodyPr wrap="square">
              <a:spAutoFit/>
            </a:bodyPr>
            <a:lstStyle/>
            <a:p>
              <a:pPr algn="ctr"/>
              <a:r>
                <a:rPr lang="en-US" sz="1400">
                  <a:solidFill>
                    <a:srgbClr val="000000"/>
                  </a:solidFill>
                </a:rPr>
                <a:t>Droplet </a:t>
              </a:r>
            </a:p>
            <a:p>
              <a:pPr algn="ctr"/>
              <a:r>
                <a:rPr lang="en-US" sz="1400">
                  <a:solidFill>
                    <a:srgbClr val="000000"/>
                  </a:solidFill>
                </a:rPr>
                <a:t>Generation/ Sample Partitioning</a:t>
              </a:r>
            </a:p>
          </p:txBody>
        </p:sp>
        <p:sp>
          <p:nvSpPr>
            <p:cNvPr id="32" name="TextBox 31">
              <a:extLst>
                <a:ext uri="{FF2B5EF4-FFF2-40B4-BE49-F238E27FC236}">
                  <a16:creationId xmlns:a16="http://schemas.microsoft.com/office/drawing/2014/main" id="{BF08717D-6AF8-3203-B315-62D00493FB7F}"/>
                </a:ext>
              </a:extLst>
            </p:cNvPr>
            <p:cNvSpPr txBox="1"/>
            <p:nvPr/>
          </p:nvSpPr>
          <p:spPr>
            <a:xfrm>
              <a:off x="4252630" y="7077443"/>
              <a:ext cx="2006600" cy="837293"/>
            </a:xfrm>
            <a:prstGeom prst="rect">
              <a:avLst/>
            </a:prstGeom>
            <a:noFill/>
          </p:spPr>
          <p:txBody>
            <a:bodyPr wrap="square">
              <a:spAutoFit/>
            </a:bodyPr>
            <a:lstStyle/>
            <a:p>
              <a:pPr algn="ctr"/>
              <a:r>
                <a:rPr lang="en-US" sz="1400">
                  <a:solidFill>
                    <a:srgbClr val="000000"/>
                  </a:solidFill>
                </a:rPr>
                <a:t>PCR </a:t>
              </a:r>
            </a:p>
            <a:p>
              <a:pPr algn="ctr"/>
              <a:r>
                <a:rPr lang="en-US" sz="1400">
                  <a:solidFill>
                    <a:srgbClr val="000000"/>
                  </a:solidFill>
                </a:rPr>
                <a:t>Amplification</a:t>
              </a:r>
            </a:p>
          </p:txBody>
        </p:sp>
        <p:sp>
          <p:nvSpPr>
            <p:cNvPr id="33" name="TextBox 32">
              <a:extLst>
                <a:ext uri="{FF2B5EF4-FFF2-40B4-BE49-F238E27FC236}">
                  <a16:creationId xmlns:a16="http://schemas.microsoft.com/office/drawing/2014/main" id="{7567AF75-215B-5BCE-FA46-DB4D1909EDAF}"/>
                </a:ext>
              </a:extLst>
            </p:cNvPr>
            <p:cNvSpPr txBox="1"/>
            <p:nvPr/>
          </p:nvSpPr>
          <p:spPr>
            <a:xfrm>
              <a:off x="5826487" y="7077443"/>
              <a:ext cx="2006600" cy="837293"/>
            </a:xfrm>
            <a:prstGeom prst="rect">
              <a:avLst/>
            </a:prstGeom>
            <a:noFill/>
          </p:spPr>
          <p:txBody>
            <a:bodyPr wrap="square">
              <a:spAutoFit/>
            </a:bodyPr>
            <a:lstStyle/>
            <a:p>
              <a:pPr algn="ctr"/>
              <a:r>
                <a:rPr lang="en-US" sz="1400">
                  <a:solidFill>
                    <a:srgbClr val="000000"/>
                  </a:solidFill>
                </a:rPr>
                <a:t>Droplet </a:t>
              </a:r>
            </a:p>
            <a:p>
              <a:pPr algn="ctr"/>
              <a:r>
                <a:rPr lang="en-US" sz="1400">
                  <a:solidFill>
                    <a:srgbClr val="000000"/>
                  </a:solidFill>
                </a:rPr>
                <a:t>Reading</a:t>
              </a:r>
            </a:p>
          </p:txBody>
        </p:sp>
        <p:sp>
          <p:nvSpPr>
            <p:cNvPr id="34" name="TextBox 33">
              <a:extLst>
                <a:ext uri="{FF2B5EF4-FFF2-40B4-BE49-F238E27FC236}">
                  <a16:creationId xmlns:a16="http://schemas.microsoft.com/office/drawing/2014/main" id="{6D6BD9F8-C96B-190B-4CF5-B07A57CC0FDD}"/>
                </a:ext>
              </a:extLst>
            </p:cNvPr>
            <p:cNvSpPr txBox="1"/>
            <p:nvPr/>
          </p:nvSpPr>
          <p:spPr>
            <a:xfrm>
              <a:off x="7565165" y="7077443"/>
              <a:ext cx="2006600" cy="837293"/>
            </a:xfrm>
            <a:prstGeom prst="rect">
              <a:avLst/>
            </a:prstGeom>
            <a:noFill/>
          </p:spPr>
          <p:txBody>
            <a:bodyPr wrap="square">
              <a:spAutoFit/>
            </a:bodyPr>
            <a:lstStyle/>
            <a:p>
              <a:pPr algn="ctr"/>
              <a:r>
                <a:rPr lang="en-US" sz="1400">
                  <a:solidFill>
                    <a:srgbClr val="000000"/>
                  </a:solidFill>
                </a:rPr>
                <a:t>Amplification </a:t>
              </a:r>
            </a:p>
            <a:p>
              <a:pPr algn="ctr"/>
              <a:r>
                <a:rPr lang="en-US" sz="1400">
                  <a:solidFill>
                    <a:srgbClr val="000000"/>
                  </a:solidFill>
                </a:rPr>
                <a:t>Plot</a:t>
              </a:r>
            </a:p>
          </p:txBody>
        </p:sp>
      </p:grpSp>
      <p:grpSp>
        <p:nvGrpSpPr>
          <p:cNvPr id="35" name="Group 34">
            <a:extLst>
              <a:ext uri="{FF2B5EF4-FFF2-40B4-BE49-F238E27FC236}">
                <a16:creationId xmlns:a16="http://schemas.microsoft.com/office/drawing/2014/main" id="{1D995EBC-186B-3022-1C21-1588C29FA216}"/>
              </a:ext>
            </a:extLst>
          </p:cNvPr>
          <p:cNvGrpSpPr/>
          <p:nvPr/>
        </p:nvGrpSpPr>
        <p:grpSpPr>
          <a:xfrm>
            <a:off x="9856838" y="1433566"/>
            <a:ext cx="2036792" cy="892318"/>
            <a:chOff x="11834" y="669238"/>
            <a:chExt cx="3546177" cy="892318"/>
          </a:xfrm>
          <a:solidFill>
            <a:schemeClr val="accent2"/>
          </a:solidFill>
        </p:grpSpPr>
        <p:sp>
          <p:nvSpPr>
            <p:cNvPr id="36" name="Rectangle: Rounded Corners 35">
              <a:extLst>
                <a:ext uri="{FF2B5EF4-FFF2-40B4-BE49-F238E27FC236}">
                  <a16:creationId xmlns:a16="http://schemas.microsoft.com/office/drawing/2014/main" id="{84ACFFC2-D89C-8423-A01A-0E4884981B59}"/>
                </a:ext>
              </a:extLst>
            </p:cNvPr>
            <p:cNvSpPr/>
            <p:nvPr/>
          </p:nvSpPr>
          <p:spPr>
            <a:xfrm>
              <a:off x="11834" y="669238"/>
              <a:ext cx="3546177" cy="892318"/>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US" sz="2800"/>
            </a:p>
          </p:txBody>
        </p:sp>
        <p:sp>
          <p:nvSpPr>
            <p:cNvPr id="37" name="Rectangle: Rounded Corners 4">
              <a:extLst>
                <a:ext uri="{FF2B5EF4-FFF2-40B4-BE49-F238E27FC236}">
                  <a16:creationId xmlns:a16="http://schemas.microsoft.com/office/drawing/2014/main" id="{5DF6D6CF-0A5C-3A2E-B2A9-914E943C9CFB}"/>
                </a:ext>
              </a:extLst>
            </p:cNvPr>
            <p:cNvSpPr txBox="1"/>
            <p:nvPr/>
          </p:nvSpPr>
          <p:spPr>
            <a:xfrm>
              <a:off x="55393" y="712797"/>
              <a:ext cx="3459059" cy="805200"/>
            </a:xfrm>
            <a:prstGeom prst="rect">
              <a:avLst/>
            </a:prstGeom>
            <a:noFill/>
          </p:spPr>
          <p:style>
            <a:lnRef idx="0">
              <a:scrgbClr r="0" g="0" b="0"/>
            </a:lnRef>
            <a:fillRef idx="0">
              <a:scrgbClr r="0" g="0" b="0"/>
            </a:fillRef>
            <a:effectRef idx="0">
              <a:scrgbClr r="0" g="0" b="0"/>
            </a:effectRef>
            <a:fontRef idx="minor">
              <a:schemeClr val="lt1"/>
            </a:fontRef>
          </p:style>
          <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600"/>
                <a:t>Quantitation: Interpolation of Ct from standard curve</a:t>
              </a:r>
              <a:endParaRPr lang="en-US" sz="1600" kern="1200"/>
            </a:p>
          </p:txBody>
        </p:sp>
      </p:grpSp>
      <p:sp>
        <p:nvSpPr>
          <p:cNvPr id="39" name="Rectangle: Rounded Corners 38">
            <a:extLst>
              <a:ext uri="{FF2B5EF4-FFF2-40B4-BE49-F238E27FC236}">
                <a16:creationId xmlns:a16="http://schemas.microsoft.com/office/drawing/2014/main" id="{3377E37D-D6F3-387F-23CE-FB4B13814E12}"/>
              </a:ext>
            </a:extLst>
          </p:cNvPr>
          <p:cNvSpPr/>
          <p:nvPr/>
        </p:nvSpPr>
        <p:spPr>
          <a:xfrm>
            <a:off x="9818668" y="3936781"/>
            <a:ext cx="2036792" cy="892318"/>
          </a:xfrm>
          <a:prstGeom prst="roundRect">
            <a:avLst/>
          </a:prstGeom>
          <a:solidFill>
            <a:schemeClr val="accent2"/>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US" sz="2800"/>
          </a:p>
        </p:txBody>
      </p:sp>
      <p:sp>
        <p:nvSpPr>
          <p:cNvPr id="43" name="Rectangle 42">
            <a:extLst>
              <a:ext uri="{FF2B5EF4-FFF2-40B4-BE49-F238E27FC236}">
                <a16:creationId xmlns:a16="http://schemas.microsoft.com/office/drawing/2014/main" id="{EF1CCF40-35FE-95D9-9038-89A9915A32E7}"/>
              </a:ext>
            </a:extLst>
          </p:cNvPr>
          <p:cNvSpPr/>
          <p:nvPr/>
        </p:nvSpPr>
        <p:spPr>
          <a:xfrm>
            <a:off x="2770051" y="1164043"/>
            <a:ext cx="843280" cy="35372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DCE36FAC-A2AE-FFA2-B557-23AD4C2CDFA5}"/>
              </a:ext>
            </a:extLst>
          </p:cNvPr>
          <p:cNvSpPr/>
          <p:nvPr/>
        </p:nvSpPr>
        <p:spPr>
          <a:xfrm>
            <a:off x="2829681" y="3530725"/>
            <a:ext cx="843280" cy="35372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D3969D11-8B85-0E9F-E8A4-9F81455433DF}"/>
              </a:ext>
            </a:extLst>
          </p:cNvPr>
          <p:cNvPicPr>
            <a:picLocks noChangeAspect="1"/>
          </p:cNvPicPr>
          <p:nvPr/>
        </p:nvPicPr>
        <p:blipFill rotWithShape="1">
          <a:blip r:embed="rId4"/>
          <a:srcRect l="23617" t="30622" r="55602"/>
          <a:stretch/>
        </p:blipFill>
        <p:spPr>
          <a:xfrm>
            <a:off x="4676354" y="4702306"/>
            <a:ext cx="705544" cy="681160"/>
          </a:xfrm>
          <a:prstGeom prst="rect">
            <a:avLst/>
          </a:prstGeom>
        </p:spPr>
      </p:pic>
      <p:sp>
        <p:nvSpPr>
          <p:cNvPr id="8" name="TextBox 7">
            <a:extLst>
              <a:ext uri="{FF2B5EF4-FFF2-40B4-BE49-F238E27FC236}">
                <a16:creationId xmlns:a16="http://schemas.microsoft.com/office/drawing/2014/main" id="{DC5E1412-603B-AD62-5373-2A385AF5012A}"/>
              </a:ext>
            </a:extLst>
          </p:cNvPr>
          <p:cNvSpPr txBox="1"/>
          <p:nvPr/>
        </p:nvSpPr>
        <p:spPr>
          <a:xfrm>
            <a:off x="475283" y="6581014"/>
            <a:ext cx="2947307" cy="230832"/>
          </a:xfrm>
          <a:prstGeom prst="rect">
            <a:avLst/>
          </a:prstGeom>
          <a:noFill/>
        </p:spPr>
        <p:txBody>
          <a:bodyPr wrap="square">
            <a:spAutoFit/>
          </a:bodyPr>
          <a:lstStyle/>
          <a:p>
            <a:r>
              <a:rPr lang="en-US" sz="900">
                <a:latin typeface="+mj-lt"/>
              </a:rPr>
              <a:t>Quan </a:t>
            </a:r>
            <a:r>
              <a:rPr lang="en-US" sz="900" i="1">
                <a:latin typeface="+mj-lt"/>
              </a:rPr>
              <a:t>et al. Sensors</a:t>
            </a:r>
            <a:r>
              <a:rPr lang="en-US" sz="900">
                <a:latin typeface="+mj-lt"/>
              </a:rPr>
              <a:t> </a:t>
            </a:r>
            <a:r>
              <a:rPr lang="en-US" sz="900" b="1">
                <a:latin typeface="+mj-lt"/>
              </a:rPr>
              <a:t>18(4)</a:t>
            </a:r>
            <a:r>
              <a:rPr lang="en-US" sz="900">
                <a:latin typeface="+mj-lt"/>
              </a:rPr>
              <a:t>: 1271-1297 (2018)</a:t>
            </a:r>
          </a:p>
        </p:txBody>
      </p:sp>
      <p:sp>
        <p:nvSpPr>
          <p:cNvPr id="5" name="Rectangle: Rounded Corners 4">
            <a:extLst>
              <a:ext uri="{FF2B5EF4-FFF2-40B4-BE49-F238E27FC236}">
                <a16:creationId xmlns:a16="http://schemas.microsoft.com/office/drawing/2014/main" id="{BB1AF800-A648-8EDC-D466-280E946C841E}"/>
              </a:ext>
            </a:extLst>
          </p:cNvPr>
          <p:cNvSpPr txBox="1"/>
          <p:nvPr/>
        </p:nvSpPr>
        <p:spPr>
          <a:xfrm>
            <a:off x="9818668" y="4237686"/>
            <a:ext cx="1986755" cy="805200"/>
          </a:xfrm>
          <a:prstGeom prst="rect">
            <a:avLst/>
          </a:prstGeom>
          <a:noFill/>
        </p:spPr>
        <p:style>
          <a:lnRef idx="0">
            <a:scrgbClr r="0" g="0" b="0"/>
          </a:lnRef>
          <a:fillRef idx="0">
            <a:scrgbClr r="0" g="0" b="0"/>
          </a:fillRef>
          <a:effectRef idx="0">
            <a:scrgbClr r="0" g="0" b="0"/>
          </a:effectRef>
          <a:fontRef idx="minor">
            <a:schemeClr val="lt1"/>
          </a:fontRef>
        </p:style>
        <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600"/>
              <a:t>Quantitation: copies/</a:t>
            </a:r>
            <a:r>
              <a:rPr lang="en-US" sz="1600" err="1"/>
              <a:t>rxn</a:t>
            </a:r>
            <a:r>
              <a:rPr lang="en-US" sz="1600"/>
              <a:t> (droplet count with Poisson statistics) Interpolation of Ct from standard curve</a:t>
            </a:r>
            <a:endParaRPr lang="en-US" sz="1600" kern="1200"/>
          </a:p>
        </p:txBody>
      </p:sp>
    </p:spTree>
    <p:extLst>
      <p:ext uri="{BB962C8B-B14F-4D97-AF65-F5344CB8AC3E}">
        <p14:creationId xmlns:p14="http://schemas.microsoft.com/office/powerpoint/2010/main" val="3162702876"/>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E6CE94-E92E-D65C-52F1-48A0652D60FA}"/>
              </a:ext>
            </a:extLst>
          </p:cNvPr>
          <p:cNvSpPr>
            <a:spLocks noGrp="1"/>
          </p:cNvSpPr>
          <p:nvPr>
            <p:ph type="title"/>
          </p:nvPr>
        </p:nvSpPr>
        <p:spPr/>
        <p:txBody>
          <a:bodyPr/>
          <a:lstStyle/>
          <a:p>
            <a:r>
              <a:rPr lang="en-US" dirty="0">
                <a:solidFill>
                  <a:srgbClr val="000000"/>
                </a:solidFill>
              </a:rPr>
              <a:t>Applications of PCR</a:t>
            </a:r>
          </a:p>
        </p:txBody>
      </p:sp>
      <p:sp>
        <p:nvSpPr>
          <p:cNvPr id="3" name="Content Placeholder 2">
            <a:extLst>
              <a:ext uri="{FF2B5EF4-FFF2-40B4-BE49-F238E27FC236}">
                <a16:creationId xmlns:a16="http://schemas.microsoft.com/office/drawing/2014/main" id="{C73A8B43-99E5-5865-FF39-8ECD9DD4D34A}"/>
              </a:ext>
            </a:extLst>
          </p:cNvPr>
          <p:cNvSpPr>
            <a:spLocks noGrp="1"/>
          </p:cNvSpPr>
          <p:nvPr>
            <p:ph idx="1"/>
          </p:nvPr>
        </p:nvSpPr>
        <p:spPr/>
        <p:txBody>
          <a:bodyPr/>
          <a:lstStyle/>
          <a:p>
            <a:r>
              <a:rPr lang="en-US" sz="2400" b="1" dirty="0">
                <a:solidFill>
                  <a:srgbClr val="000000"/>
                </a:solidFill>
              </a:rPr>
              <a:t>Cell kinetics for Cell Therapy</a:t>
            </a:r>
          </a:p>
          <a:p>
            <a:r>
              <a:rPr lang="en-US" sz="2400" b="1" dirty="0">
                <a:solidFill>
                  <a:srgbClr val="000000"/>
                </a:solidFill>
              </a:rPr>
              <a:t>Vector shedding for AAV Therapy</a:t>
            </a:r>
          </a:p>
          <a:p>
            <a:r>
              <a:rPr lang="en-US" sz="2400" dirty="0">
                <a:solidFill>
                  <a:srgbClr val="000000"/>
                </a:solidFill>
              </a:rPr>
              <a:t>Oligonucleotide biodistribution</a:t>
            </a:r>
          </a:p>
          <a:p>
            <a:r>
              <a:rPr lang="en-US" sz="2400" dirty="0">
                <a:solidFill>
                  <a:srgbClr val="000000"/>
                </a:solidFill>
              </a:rPr>
              <a:t>Transgene expression</a:t>
            </a:r>
          </a:p>
          <a:p>
            <a:r>
              <a:rPr lang="en-US" sz="2400" dirty="0">
                <a:solidFill>
                  <a:srgbClr val="000000"/>
                </a:solidFill>
              </a:rPr>
              <a:t>Oligonucleotide drug substance pharmacokinetics </a:t>
            </a:r>
          </a:p>
          <a:p>
            <a:r>
              <a:rPr lang="en-US" sz="2400" dirty="0">
                <a:solidFill>
                  <a:srgbClr val="000000"/>
                </a:solidFill>
              </a:rPr>
              <a:t>Minimal residual disease (oncology)</a:t>
            </a:r>
          </a:p>
          <a:p>
            <a:pPr lvl="1"/>
            <a:r>
              <a:rPr lang="en-US" sz="2000" dirty="0">
                <a:solidFill>
                  <a:srgbClr val="000000"/>
                </a:solidFill>
              </a:rPr>
              <a:t>Other oncology uses: Prognosis, Diagnosis, Response</a:t>
            </a:r>
          </a:p>
          <a:p>
            <a:endParaRPr lang="en-US" sz="2400" dirty="0">
              <a:solidFill>
                <a:srgbClr val="000000"/>
              </a:solidFill>
            </a:endParaRPr>
          </a:p>
          <a:p>
            <a:endParaRPr lang="en-US" sz="2400" dirty="0"/>
          </a:p>
        </p:txBody>
      </p:sp>
    </p:spTree>
    <p:extLst>
      <p:ext uri="{BB962C8B-B14F-4D97-AF65-F5344CB8AC3E}">
        <p14:creationId xmlns:p14="http://schemas.microsoft.com/office/powerpoint/2010/main" val="4178737839"/>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27F054-911F-0BBD-774E-6E21ED1F46D8}"/>
              </a:ext>
            </a:extLst>
          </p:cNvPr>
          <p:cNvSpPr>
            <a:spLocks noGrp="1"/>
          </p:cNvSpPr>
          <p:nvPr>
            <p:ph type="title"/>
          </p:nvPr>
        </p:nvSpPr>
        <p:spPr/>
        <p:txBody>
          <a:bodyPr/>
          <a:lstStyle/>
          <a:p>
            <a:r>
              <a:rPr lang="en-US">
                <a:solidFill>
                  <a:srgbClr val="000000"/>
                </a:solidFill>
              </a:rPr>
              <a:t>Cell Kinetics by qPCR</a:t>
            </a:r>
          </a:p>
        </p:txBody>
      </p:sp>
      <p:sp>
        <p:nvSpPr>
          <p:cNvPr id="3" name="Content Placeholder 2">
            <a:extLst>
              <a:ext uri="{FF2B5EF4-FFF2-40B4-BE49-F238E27FC236}">
                <a16:creationId xmlns:a16="http://schemas.microsoft.com/office/drawing/2014/main" id="{3AC1F8F4-C52E-0823-B4B0-32CC0559EE3D}"/>
              </a:ext>
            </a:extLst>
          </p:cNvPr>
          <p:cNvSpPr>
            <a:spLocks noGrp="1"/>
          </p:cNvSpPr>
          <p:nvPr>
            <p:ph idx="1"/>
          </p:nvPr>
        </p:nvSpPr>
        <p:spPr/>
        <p:txBody>
          <a:bodyPr vert="horz" lIns="0" tIns="45720" rIns="0" bIns="45720" rtlCol="0" anchor="t">
            <a:noAutofit/>
          </a:bodyPr>
          <a:lstStyle/>
          <a:p>
            <a:r>
              <a:rPr lang="en-US" sz="2400" dirty="0">
                <a:solidFill>
                  <a:srgbClr val="000000"/>
                </a:solidFill>
                <a:latin typeface="Arial"/>
                <a:cs typeface="Arial"/>
              </a:rPr>
              <a:t>YESCARTA® is a CD19-directed genetically modified autologous T cell immunotherapy</a:t>
            </a:r>
          </a:p>
          <a:p>
            <a:pPr lvl="1"/>
            <a:r>
              <a:rPr lang="en-US" sz="2000" dirty="0">
                <a:solidFill>
                  <a:srgbClr val="000000"/>
                </a:solidFill>
                <a:latin typeface="Arial"/>
                <a:cs typeface="Arial"/>
              </a:rPr>
              <a:t>Chimeric Antigen Receptor T Cell (CAR-T)</a:t>
            </a:r>
          </a:p>
          <a:p>
            <a:pPr lvl="1"/>
            <a:r>
              <a:rPr lang="en-US" sz="2000" dirty="0">
                <a:solidFill>
                  <a:srgbClr val="000000"/>
                </a:solidFill>
                <a:latin typeface="Arial"/>
                <a:cs typeface="Arial"/>
              </a:rPr>
              <a:t>Approved for adults with r/r large B-Cell lymphoma (2L+)</a:t>
            </a:r>
          </a:p>
          <a:p>
            <a:pPr lvl="1"/>
            <a:r>
              <a:rPr lang="en-US" sz="2000" dirty="0">
                <a:solidFill>
                  <a:srgbClr val="000000"/>
                </a:solidFill>
                <a:latin typeface="Arial"/>
                <a:cs typeface="Arial"/>
              </a:rPr>
              <a:t>Dose: 2×10</a:t>
            </a:r>
            <a:r>
              <a:rPr lang="en-US" sz="2000" baseline="30000" dirty="0">
                <a:solidFill>
                  <a:srgbClr val="000000"/>
                </a:solidFill>
                <a:latin typeface="Arial"/>
                <a:cs typeface="Arial"/>
              </a:rPr>
              <a:t>6</a:t>
            </a:r>
            <a:r>
              <a:rPr lang="en-US" sz="2000" dirty="0">
                <a:solidFill>
                  <a:srgbClr val="000000"/>
                </a:solidFill>
                <a:latin typeface="Arial"/>
                <a:cs typeface="Arial"/>
              </a:rPr>
              <a:t> (CAR)-positive viable T cells per kg body weight</a:t>
            </a:r>
          </a:p>
          <a:p>
            <a:pPr lvl="2"/>
            <a:r>
              <a:rPr lang="en-US" sz="1800" dirty="0">
                <a:solidFill>
                  <a:srgbClr val="000000"/>
                </a:solidFill>
                <a:latin typeface="Arial"/>
                <a:cs typeface="Arial"/>
              </a:rPr>
              <a:t>Maximum of 2×10</a:t>
            </a:r>
            <a:r>
              <a:rPr lang="en-US" sz="1800" baseline="30000" dirty="0">
                <a:solidFill>
                  <a:srgbClr val="000000"/>
                </a:solidFill>
                <a:latin typeface="Arial"/>
                <a:cs typeface="Arial"/>
              </a:rPr>
              <a:t>8</a:t>
            </a:r>
            <a:r>
              <a:rPr lang="en-US" sz="1800" dirty="0">
                <a:solidFill>
                  <a:srgbClr val="000000"/>
                </a:solidFill>
                <a:latin typeface="Arial"/>
                <a:cs typeface="Arial"/>
              </a:rPr>
              <a:t> CAR-positive viable T cells</a:t>
            </a:r>
          </a:p>
          <a:p>
            <a:pPr marL="0" indent="0">
              <a:buNone/>
            </a:pPr>
            <a:endParaRPr lang="en-US" sz="2400" dirty="0">
              <a:solidFill>
                <a:srgbClr val="000000"/>
              </a:solidFill>
            </a:endParaRPr>
          </a:p>
          <a:p>
            <a:r>
              <a:rPr lang="en-US" sz="2400" dirty="0">
                <a:solidFill>
                  <a:srgbClr val="000000"/>
                </a:solidFill>
                <a:latin typeface="Arial"/>
                <a:cs typeface="Arial"/>
              </a:rPr>
              <a:t>Cell Kinetics by qPCR</a:t>
            </a:r>
          </a:p>
          <a:p>
            <a:pPr lvl="1"/>
            <a:r>
              <a:rPr lang="en-US" sz="2000" dirty="0">
                <a:solidFill>
                  <a:srgbClr val="000000"/>
                </a:solidFill>
                <a:latin typeface="Arial"/>
                <a:cs typeface="Arial"/>
              </a:rPr>
              <a:t>Assay LOD: 0.001% (1x10</a:t>
            </a:r>
            <a:r>
              <a:rPr lang="en-US" sz="2000" baseline="30000" dirty="0">
                <a:solidFill>
                  <a:srgbClr val="000000"/>
                </a:solidFill>
                <a:latin typeface="Arial"/>
                <a:cs typeface="Arial"/>
              </a:rPr>
              <a:t>-5</a:t>
            </a:r>
            <a:r>
              <a:rPr lang="en-US" sz="2000" dirty="0">
                <a:solidFill>
                  <a:srgbClr val="000000"/>
                </a:solidFill>
                <a:latin typeface="Arial"/>
                <a:cs typeface="Arial"/>
              </a:rPr>
              <a:t>)</a:t>
            </a:r>
            <a:endParaRPr lang="en-US" sz="2000" baseline="30000" dirty="0">
              <a:solidFill>
                <a:srgbClr val="000000"/>
              </a:solidFill>
              <a:latin typeface="Arial"/>
              <a:cs typeface="Arial"/>
            </a:endParaRPr>
          </a:p>
          <a:p>
            <a:pPr lvl="1"/>
            <a:r>
              <a:rPr lang="en-US" sz="2000" dirty="0">
                <a:solidFill>
                  <a:srgbClr val="000000"/>
                </a:solidFill>
                <a:latin typeface="Arial"/>
                <a:cs typeface="Arial"/>
              </a:rPr>
              <a:t>Reported units: cells/µl of blood</a:t>
            </a:r>
            <a:endParaRPr lang="en-US" sz="2000" dirty="0">
              <a:solidFill>
                <a:srgbClr val="000000"/>
              </a:solidFill>
            </a:endParaRPr>
          </a:p>
          <a:p>
            <a:pPr lvl="1"/>
            <a:r>
              <a:rPr lang="en-US" sz="2000" dirty="0">
                <a:solidFill>
                  <a:srgbClr val="000000"/>
                </a:solidFill>
                <a:latin typeface="Arial"/>
                <a:cs typeface="Arial"/>
              </a:rPr>
              <a:t>Matrix: Peripheral blood mononuclear cells</a:t>
            </a:r>
          </a:p>
          <a:p>
            <a:endParaRPr lang="en-US" sz="2800" dirty="0"/>
          </a:p>
        </p:txBody>
      </p:sp>
      <p:sp>
        <p:nvSpPr>
          <p:cNvPr id="5" name="TextBox 4">
            <a:extLst>
              <a:ext uri="{FF2B5EF4-FFF2-40B4-BE49-F238E27FC236}">
                <a16:creationId xmlns:a16="http://schemas.microsoft.com/office/drawing/2014/main" id="{404D916C-60F1-E052-21E8-5150735AC11E}"/>
              </a:ext>
            </a:extLst>
          </p:cNvPr>
          <p:cNvSpPr txBox="1"/>
          <p:nvPr/>
        </p:nvSpPr>
        <p:spPr>
          <a:xfrm>
            <a:off x="529529" y="6455200"/>
            <a:ext cx="5773822" cy="368683"/>
          </a:xfrm>
          <a:prstGeom prst="rect">
            <a:avLst/>
          </a:prstGeom>
          <a:noFill/>
        </p:spPr>
        <p:txBody>
          <a:bodyPr wrap="square">
            <a:spAutoFit/>
          </a:bodyPr>
          <a:lstStyle/>
          <a:p>
            <a:r>
              <a:rPr lang="en-US" sz="900"/>
              <a:t>U.S. Food and Drug Administration. </a:t>
            </a:r>
            <a:r>
              <a:rPr lang="en-US" sz="900" i="1"/>
              <a:t>Package Insert and Medication Guide YESCARTA.</a:t>
            </a:r>
            <a:r>
              <a:rPr lang="en-US" sz="900"/>
              <a:t> Kite Pharma, Inc. 2024. https://www.fda.gov/media/108377/download</a:t>
            </a:r>
          </a:p>
        </p:txBody>
      </p:sp>
      <p:grpSp>
        <p:nvGrpSpPr>
          <p:cNvPr id="6" name="Group 5">
            <a:extLst>
              <a:ext uri="{FF2B5EF4-FFF2-40B4-BE49-F238E27FC236}">
                <a16:creationId xmlns:a16="http://schemas.microsoft.com/office/drawing/2014/main" id="{66E419C3-40D3-8119-5812-0759AA9353B1}"/>
              </a:ext>
            </a:extLst>
          </p:cNvPr>
          <p:cNvGrpSpPr/>
          <p:nvPr/>
        </p:nvGrpSpPr>
        <p:grpSpPr>
          <a:xfrm>
            <a:off x="9995434" y="190357"/>
            <a:ext cx="2036792" cy="892318"/>
            <a:chOff x="11834" y="669238"/>
            <a:chExt cx="3546177" cy="892318"/>
          </a:xfrm>
          <a:solidFill>
            <a:schemeClr val="accent2"/>
          </a:solidFill>
        </p:grpSpPr>
        <p:sp>
          <p:nvSpPr>
            <p:cNvPr id="7" name="Rectangle: Rounded Corners 6">
              <a:extLst>
                <a:ext uri="{FF2B5EF4-FFF2-40B4-BE49-F238E27FC236}">
                  <a16:creationId xmlns:a16="http://schemas.microsoft.com/office/drawing/2014/main" id="{50F6A988-CA68-D0F4-87C8-8E8F5E188EBA}"/>
                </a:ext>
              </a:extLst>
            </p:cNvPr>
            <p:cNvSpPr/>
            <p:nvPr/>
          </p:nvSpPr>
          <p:spPr>
            <a:xfrm>
              <a:off x="11834" y="669238"/>
              <a:ext cx="3546177" cy="892318"/>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US" sz="2800"/>
            </a:p>
          </p:txBody>
        </p:sp>
        <p:sp>
          <p:nvSpPr>
            <p:cNvPr id="8" name="Rectangle: Rounded Corners 4">
              <a:extLst>
                <a:ext uri="{FF2B5EF4-FFF2-40B4-BE49-F238E27FC236}">
                  <a16:creationId xmlns:a16="http://schemas.microsoft.com/office/drawing/2014/main" id="{BDB320A0-EAEE-ECAD-3942-444C3C1F763F}"/>
                </a:ext>
              </a:extLst>
            </p:cNvPr>
            <p:cNvSpPr txBox="1"/>
            <p:nvPr/>
          </p:nvSpPr>
          <p:spPr>
            <a:xfrm>
              <a:off x="55393" y="712797"/>
              <a:ext cx="3459059" cy="805200"/>
            </a:xfrm>
            <a:prstGeom prst="rect">
              <a:avLst/>
            </a:prstGeom>
            <a:noFill/>
          </p:spPr>
          <p:style>
            <a:lnRef idx="0">
              <a:scrgbClr r="0" g="0" b="0"/>
            </a:lnRef>
            <a:fillRef idx="0">
              <a:scrgbClr r="0" g="0" b="0"/>
            </a:fillRef>
            <a:effectRef idx="0">
              <a:scrgbClr r="0" g="0" b="0"/>
            </a:effectRef>
            <a:fontRef idx="minor">
              <a:schemeClr val="lt1"/>
            </a:fontRef>
          </p:style>
          <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2400" kern="1200"/>
                <a:t>qPCR</a:t>
              </a:r>
            </a:p>
          </p:txBody>
        </p:sp>
      </p:grpSp>
    </p:spTree>
    <p:extLst>
      <p:ext uri="{BB962C8B-B14F-4D97-AF65-F5344CB8AC3E}">
        <p14:creationId xmlns:p14="http://schemas.microsoft.com/office/powerpoint/2010/main" val="2755356390"/>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14BA9C-48B1-DA06-5A73-DB10EDF8EB64}"/>
              </a:ext>
            </a:extLst>
          </p:cNvPr>
          <p:cNvSpPr>
            <a:spLocks noGrp="1"/>
          </p:cNvSpPr>
          <p:nvPr>
            <p:ph type="title"/>
          </p:nvPr>
        </p:nvSpPr>
        <p:spPr>
          <a:xfrm>
            <a:off x="838200" y="214274"/>
            <a:ext cx="11017391" cy="675005"/>
          </a:xfrm>
        </p:spPr>
        <p:txBody>
          <a:bodyPr/>
          <a:lstStyle/>
          <a:p>
            <a:r>
              <a:rPr lang="en-US" sz="2800">
                <a:solidFill>
                  <a:srgbClr val="000000"/>
                </a:solidFill>
              </a:rPr>
              <a:t>qPCR Cell Kinetics Methodology</a:t>
            </a:r>
            <a:endParaRPr lang="en-US" sz="2800">
              <a:solidFill>
                <a:srgbClr val="000000"/>
              </a:solidFill>
              <a:latin typeface="+mj-lt"/>
              <a:cs typeface="Times New Roman" panose="02020603050405020304" pitchFamily="18" charset="0"/>
            </a:endParaRPr>
          </a:p>
        </p:txBody>
      </p:sp>
      <p:graphicFrame>
        <p:nvGraphicFramePr>
          <p:cNvPr id="3" name="Diagram 2">
            <a:extLst>
              <a:ext uri="{FF2B5EF4-FFF2-40B4-BE49-F238E27FC236}">
                <a16:creationId xmlns:a16="http://schemas.microsoft.com/office/drawing/2014/main" id="{6E08D764-5E95-679C-B811-61802241D253}"/>
              </a:ext>
            </a:extLst>
          </p:cNvPr>
          <p:cNvGraphicFramePr/>
          <p:nvPr>
            <p:extLst>
              <p:ext uri="{D42A27DB-BD31-4B8C-83A1-F6EECF244321}">
                <p14:modId xmlns:p14="http://schemas.microsoft.com/office/powerpoint/2010/main" val="2805977329"/>
              </p:ext>
            </p:extLst>
          </p:nvPr>
        </p:nvGraphicFramePr>
        <p:xfrm>
          <a:off x="887519" y="889279"/>
          <a:ext cx="10416962" cy="467332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5" name="Group 4">
            <a:extLst>
              <a:ext uri="{FF2B5EF4-FFF2-40B4-BE49-F238E27FC236}">
                <a16:creationId xmlns:a16="http://schemas.microsoft.com/office/drawing/2014/main" id="{170B58F7-D1D6-EC5D-D08C-B7E615A9ECAA}"/>
              </a:ext>
            </a:extLst>
          </p:cNvPr>
          <p:cNvGrpSpPr/>
          <p:nvPr/>
        </p:nvGrpSpPr>
        <p:grpSpPr>
          <a:xfrm>
            <a:off x="9995434" y="190357"/>
            <a:ext cx="2036792" cy="892318"/>
            <a:chOff x="11834" y="669238"/>
            <a:chExt cx="3546177" cy="892318"/>
          </a:xfrm>
          <a:solidFill>
            <a:schemeClr val="accent2"/>
          </a:solidFill>
        </p:grpSpPr>
        <p:sp>
          <p:nvSpPr>
            <p:cNvPr id="6" name="Rectangle: Rounded Corners 5">
              <a:extLst>
                <a:ext uri="{FF2B5EF4-FFF2-40B4-BE49-F238E27FC236}">
                  <a16:creationId xmlns:a16="http://schemas.microsoft.com/office/drawing/2014/main" id="{8E7ECFB4-AF34-C00D-B312-D3F89B73FEBF}"/>
                </a:ext>
              </a:extLst>
            </p:cNvPr>
            <p:cNvSpPr/>
            <p:nvPr/>
          </p:nvSpPr>
          <p:spPr>
            <a:xfrm>
              <a:off x="11834" y="669238"/>
              <a:ext cx="3546177" cy="892318"/>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US" sz="2800"/>
            </a:p>
          </p:txBody>
        </p:sp>
        <p:sp>
          <p:nvSpPr>
            <p:cNvPr id="7" name="Rectangle: Rounded Corners 4">
              <a:extLst>
                <a:ext uri="{FF2B5EF4-FFF2-40B4-BE49-F238E27FC236}">
                  <a16:creationId xmlns:a16="http://schemas.microsoft.com/office/drawing/2014/main" id="{39F09FC0-90AB-313B-1581-DDFF574FB991}"/>
                </a:ext>
              </a:extLst>
            </p:cNvPr>
            <p:cNvSpPr txBox="1"/>
            <p:nvPr/>
          </p:nvSpPr>
          <p:spPr>
            <a:xfrm>
              <a:off x="55393" y="712797"/>
              <a:ext cx="3459059" cy="805200"/>
            </a:xfrm>
            <a:prstGeom prst="rect">
              <a:avLst/>
            </a:prstGeom>
            <a:noFill/>
          </p:spPr>
          <p:style>
            <a:lnRef idx="0">
              <a:scrgbClr r="0" g="0" b="0"/>
            </a:lnRef>
            <a:fillRef idx="0">
              <a:scrgbClr r="0" g="0" b="0"/>
            </a:fillRef>
            <a:effectRef idx="0">
              <a:scrgbClr r="0" g="0" b="0"/>
            </a:effectRef>
            <a:fontRef idx="minor">
              <a:schemeClr val="lt1"/>
            </a:fontRef>
          </p:style>
          <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2400" kern="1200"/>
                <a:t>qPCR</a:t>
              </a:r>
            </a:p>
          </p:txBody>
        </p:sp>
      </p:grpSp>
      <p:sp>
        <p:nvSpPr>
          <p:cNvPr id="8" name="TextBox 7">
            <a:extLst>
              <a:ext uri="{FF2B5EF4-FFF2-40B4-BE49-F238E27FC236}">
                <a16:creationId xmlns:a16="http://schemas.microsoft.com/office/drawing/2014/main" id="{5CEB50BF-31F1-2B83-8298-24D78ECEF92F}"/>
              </a:ext>
            </a:extLst>
          </p:cNvPr>
          <p:cNvSpPr txBox="1"/>
          <p:nvPr/>
        </p:nvSpPr>
        <p:spPr>
          <a:xfrm>
            <a:off x="421468" y="6239825"/>
            <a:ext cx="3665992" cy="5078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900" err="1">
                <a:latin typeface="Arial" panose="020B0604020202020204"/>
              </a:rPr>
              <a:t>Kochenderfer</a:t>
            </a:r>
            <a:r>
              <a:rPr lang="es-ES" sz="900">
                <a:latin typeface="Arial" panose="020B0604020202020204"/>
              </a:rPr>
              <a:t> </a:t>
            </a:r>
            <a:r>
              <a:rPr lang="es-ES" sz="900" i="1">
                <a:latin typeface="Arial" panose="020B0604020202020204"/>
              </a:rPr>
              <a:t>et al. </a:t>
            </a:r>
            <a:r>
              <a:rPr lang="es-ES" sz="900" i="1" err="1">
                <a:latin typeface="Arial" panose="020B0604020202020204"/>
              </a:rPr>
              <a:t>Blood</a:t>
            </a:r>
            <a:r>
              <a:rPr lang="es-ES" sz="900">
                <a:latin typeface="Arial" panose="020B0604020202020204"/>
              </a:rPr>
              <a:t>. 119(12): 2709–2720 (2012).</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a:t>Locke </a:t>
            </a:r>
            <a:r>
              <a:rPr lang="en-US" sz="900" i="1"/>
              <a:t>et al. Molecular Therapy. </a:t>
            </a:r>
            <a:r>
              <a:rPr lang="en-US" sz="900" b="1" i="1"/>
              <a:t>25</a:t>
            </a:r>
            <a:r>
              <a:rPr lang="en-US" sz="900" i="1"/>
              <a:t>(1): 285-295 (2017).</a:t>
            </a:r>
            <a:endParaRPr lang="es-ES" sz="900">
              <a:latin typeface="Arial" panose="020B060402020202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a:t>Locke </a:t>
            </a:r>
            <a:r>
              <a:rPr lang="en-US" sz="900" i="1"/>
              <a:t>et al. </a:t>
            </a:r>
            <a:r>
              <a:rPr lang="en-US" sz="900"/>
              <a:t>New England Journal of Medicine. </a:t>
            </a:r>
            <a:r>
              <a:rPr lang="en-US" sz="900" b="1"/>
              <a:t>386: </a:t>
            </a:r>
            <a:r>
              <a:rPr lang="en-US" sz="900"/>
              <a:t>640-654 (2022).</a:t>
            </a:r>
            <a:endParaRPr lang="en-US" sz="900">
              <a:latin typeface="Arial" panose="020B0604020202020204"/>
            </a:endParaRPr>
          </a:p>
        </p:txBody>
      </p:sp>
    </p:spTree>
    <p:extLst>
      <p:ext uri="{BB962C8B-B14F-4D97-AF65-F5344CB8AC3E}">
        <p14:creationId xmlns:p14="http://schemas.microsoft.com/office/powerpoint/2010/main" val="74909916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6" name="Line 5"/>
          <p:cNvSpPr/>
          <p:nvPr/>
        </p:nvSpPr>
        <p:spPr>
          <a:xfrm flipV="1">
            <a:off x="847019" y="6661966"/>
            <a:ext cx="11097005" cy="10619"/>
          </a:xfrm>
          <a:prstGeom prst="line">
            <a:avLst/>
          </a:prstGeom>
          <a:ln w="3175">
            <a:solidFill>
              <a:srgbClr val="FF3300"/>
            </a:solidFill>
          </a:ln>
        </p:spPr>
        <p:txBody>
          <a:bodyPr lIns="45719" rIns="45719"/>
          <a:lstStyle/>
          <a:p>
            <a:pPr>
              <a:defRPr>
                <a:latin typeface="Calibri"/>
                <a:ea typeface="Calibri"/>
                <a:cs typeface="Calibri"/>
                <a:sym typeface="Calibri"/>
              </a:defRPr>
            </a:pPr>
            <a:endParaRPr/>
          </a:p>
        </p:txBody>
      </p:sp>
      <p:grpSp>
        <p:nvGrpSpPr>
          <p:cNvPr id="439" name="Group 4"/>
          <p:cNvGrpSpPr/>
          <p:nvPr/>
        </p:nvGrpSpPr>
        <p:grpSpPr>
          <a:xfrm>
            <a:off x="116105" y="5770810"/>
            <a:ext cx="790576" cy="960439"/>
            <a:chOff x="0" y="0"/>
            <a:chExt cx="790575" cy="960438"/>
          </a:xfrm>
        </p:grpSpPr>
        <p:pic>
          <p:nvPicPr>
            <p:cNvPr id="437" name="Picture 889" descr="Picture 889"/>
            <p:cNvPicPr>
              <a:picLocks noChangeAspect="1"/>
            </p:cNvPicPr>
            <p:nvPr/>
          </p:nvPicPr>
          <p:blipFill>
            <a:blip r:embed="rId2"/>
            <a:stretch>
              <a:fillRect/>
            </a:stretch>
          </p:blipFill>
          <p:spPr>
            <a:xfrm>
              <a:off x="0" y="-1"/>
              <a:ext cx="790575" cy="219601"/>
            </a:xfrm>
            <a:prstGeom prst="rect">
              <a:avLst/>
            </a:prstGeom>
            <a:ln w="12700" cap="flat">
              <a:noFill/>
              <a:miter lim="400000"/>
            </a:ln>
            <a:effectLst/>
          </p:spPr>
        </p:pic>
        <p:pic>
          <p:nvPicPr>
            <p:cNvPr id="438" name="Picture 888" descr="Picture 888"/>
            <p:cNvPicPr>
              <a:picLocks noChangeAspect="1"/>
            </p:cNvPicPr>
            <p:nvPr/>
          </p:nvPicPr>
          <p:blipFill>
            <a:blip r:embed="rId3"/>
            <a:stretch>
              <a:fillRect/>
            </a:stretch>
          </p:blipFill>
          <p:spPr>
            <a:xfrm>
              <a:off x="76799" y="264173"/>
              <a:ext cx="568366" cy="696266"/>
            </a:xfrm>
            <a:prstGeom prst="rect">
              <a:avLst/>
            </a:prstGeom>
            <a:ln w="12700" cap="flat">
              <a:noFill/>
              <a:miter lim="400000"/>
            </a:ln>
            <a:effectLst/>
          </p:spPr>
        </p:pic>
      </p:grpSp>
      <p:sp>
        <p:nvSpPr>
          <p:cNvPr id="440" name="The Rapid Expansion of RNA Research in Canada"/>
          <p:cNvSpPr txBox="1">
            <a:spLocks noGrp="1"/>
          </p:cNvSpPr>
          <p:nvPr>
            <p:ph type="title" idx="4294967295"/>
          </p:nvPr>
        </p:nvSpPr>
        <p:spPr>
          <a:xfrm>
            <a:off x="289136" y="485661"/>
            <a:ext cx="11360801" cy="763601"/>
          </a:xfrm>
          <a:prstGeom prst="rect">
            <a:avLst/>
          </a:prstGeom>
        </p:spPr>
        <p:txBody>
          <a:bodyPr lIns="121899" tIns="121899" rIns="121899" bIns="121899" anchor="t"/>
          <a:lstStyle>
            <a:lvl1pPr algn="ctr" defTabSz="1219200">
              <a:lnSpc>
                <a:spcPct val="100000"/>
              </a:lnSpc>
              <a:defRPr sz="3200">
                <a:latin typeface="McGill Sans Medium"/>
                <a:ea typeface="McGill Sans Medium"/>
                <a:cs typeface="McGill Sans Medium"/>
                <a:sym typeface="McGill Sans Medium"/>
              </a:defRPr>
            </a:lvl1pPr>
          </a:lstStyle>
          <a:p>
            <a:r>
              <a:t>The Rapid Expansion of RNA Research in Canada</a:t>
            </a:r>
          </a:p>
        </p:txBody>
      </p:sp>
      <p:pic>
        <p:nvPicPr>
          <p:cNvPr id="441" name="Picture 7" descr="Picture 7"/>
          <p:cNvPicPr>
            <a:picLocks noChangeAspect="1"/>
          </p:cNvPicPr>
          <p:nvPr/>
        </p:nvPicPr>
        <p:blipFill>
          <a:blip r:embed="rId4"/>
          <a:stretch>
            <a:fillRect/>
          </a:stretch>
        </p:blipFill>
        <p:spPr>
          <a:xfrm>
            <a:off x="2660073" y="1515941"/>
            <a:ext cx="6618928" cy="4969767"/>
          </a:xfrm>
          <a:prstGeom prst="rect">
            <a:avLst/>
          </a:prstGeom>
          <a:ln w="12700">
            <a:miter lim="400000"/>
          </a:ln>
        </p:spPr>
      </p:pic>
      <p:sp>
        <p:nvSpPr>
          <p:cNvPr id="442" name="TextBox 11"/>
          <p:cNvSpPr txBox="1"/>
          <p:nvPr/>
        </p:nvSpPr>
        <p:spPr>
          <a:xfrm>
            <a:off x="4495637" y="2150816"/>
            <a:ext cx="6074458" cy="29473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60959" tIns="60959" rIns="60959" bIns="60959">
            <a:spAutoFit/>
          </a:bodyPr>
          <a:lstStyle>
            <a:lvl1pPr defTabSz="1219200">
              <a:defRPr sz="1200">
                <a:latin typeface="Arial"/>
                <a:ea typeface="Arial"/>
                <a:cs typeface="Arial"/>
                <a:sym typeface="Arial"/>
              </a:defRPr>
            </a:lvl1pPr>
          </a:lstStyle>
          <a:p>
            <a:r>
              <a:t>Search query: (RNA or mRNA) AND  ("Canada"[Affiliation])</a:t>
            </a:r>
          </a:p>
        </p:txBody>
      </p:sp>
    </p:spTree>
  </p:cSld>
  <p:clrMapOvr>
    <a:masterClrMapping/>
  </p:clrMapOvr>
  <mc:AlternateContent xmlns:mc="http://schemas.openxmlformats.org/markup-compatibility/2006" xmlns:p14="http://schemas.microsoft.com/office/powerpoint/2010/main">
    <mc:Choice Requires="p14">
      <p:transition spd="slow" p14:dur="1500">
        <p:fade/>
      </p:transition>
    </mc:Choice>
    <mc:Fallback xmlns:a14="http://schemas.microsoft.com/office/drawing/2010/main" xmlns:m="http://schemas.openxmlformats.org/officeDocument/2006/math"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B2859D-7742-7261-7E83-AE9FA7FCE89F}"/>
              </a:ext>
            </a:extLst>
          </p:cNvPr>
          <p:cNvSpPr>
            <a:spLocks noGrp="1"/>
          </p:cNvSpPr>
          <p:nvPr>
            <p:ph type="title"/>
          </p:nvPr>
        </p:nvSpPr>
        <p:spPr/>
        <p:txBody>
          <a:bodyPr/>
          <a:lstStyle/>
          <a:p>
            <a:r>
              <a:rPr lang="en-US">
                <a:solidFill>
                  <a:srgbClr val="000000"/>
                </a:solidFill>
                <a:latin typeface="Arial"/>
                <a:cs typeface="Arial"/>
              </a:rPr>
              <a:t>Cell Kinetics of Yescarta® by qPCR</a:t>
            </a:r>
            <a:br>
              <a:rPr lang="en-US"/>
            </a:br>
            <a:r>
              <a:rPr lang="en-US">
                <a:solidFill>
                  <a:srgbClr val="000000"/>
                </a:solidFill>
                <a:latin typeface="Arial"/>
                <a:cs typeface="Arial"/>
              </a:rPr>
              <a:t>Presence, expansion, and persistence in blood</a:t>
            </a:r>
          </a:p>
        </p:txBody>
      </p:sp>
      <p:sp>
        <p:nvSpPr>
          <p:cNvPr id="3" name="Content Placeholder 2">
            <a:extLst>
              <a:ext uri="{FF2B5EF4-FFF2-40B4-BE49-F238E27FC236}">
                <a16:creationId xmlns:a16="http://schemas.microsoft.com/office/drawing/2014/main" id="{FBC2E05F-2021-DF41-9CE2-C2CFFF8426D2}"/>
              </a:ext>
            </a:extLst>
          </p:cNvPr>
          <p:cNvSpPr>
            <a:spLocks noGrp="1"/>
          </p:cNvSpPr>
          <p:nvPr>
            <p:ph idx="1"/>
          </p:nvPr>
        </p:nvSpPr>
        <p:spPr/>
        <p:txBody>
          <a:bodyPr/>
          <a:lstStyle/>
          <a:p>
            <a:endParaRPr lang="en-US" sz="1800" dirty="0">
              <a:solidFill>
                <a:srgbClr val="000000"/>
              </a:solidFill>
            </a:endParaRPr>
          </a:p>
          <a:p>
            <a:endParaRPr lang="en-US" sz="1800" dirty="0">
              <a:solidFill>
                <a:srgbClr val="000000"/>
              </a:solidFill>
            </a:endParaRPr>
          </a:p>
          <a:p>
            <a:endParaRPr lang="en-US" sz="1800" dirty="0">
              <a:solidFill>
                <a:srgbClr val="000000"/>
              </a:solidFill>
            </a:endParaRPr>
          </a:p>
          <a:p>
            <a:endParaRPr lang="en-US" sz="1800" dirty="0">
              <a:solidFill>
                <a:srgbClr val="000000"/>
              </a:solidFill>
            </a:endParaRPr>
          </a:p>
          <a:p>
            <a:pPr marL="0" indent="0">
              <a:buNone/>
            </a:pPr>
            <a:endParaRPr lang="en-US" sz="1800" dirty="0">
              <a:solidFill>
                <a:srgbClr val="000000"/>
              </a:solidFill>
            </a:endParaRPr>
          </a:p>
          <a:p>
            <a:pPr marL="0" indent="0">
              <a:buNone/>
            </a:pPr>
            <a:endParaRPr lang="en-US" sz="1800" dirty="0">
              <a:solidFill>
                <a:srgbClr val="000000"/>
              </a:solidFill>
            </a:endParaRPr>
          </a:p>
          <a:p>
            <a:pPr marL="0" indent="0">
              <a:buNone/>
            </a:pPr>
            <a:endParaRPr lang="en-US" sz="1800" dirty="0">
              <a:solidFill>
                <a:srgbClr val="000000"/>
              </a:solidFill>
            </a:endParaRPr>
          </a:p>
          <a:p>
            <a:pPr marL="0" indent="0">
              <a:buNone/>
            </a:pPr>
            <a:endParaRPr lang="en-US" sz="1800" dirty="0">
              <a:solidFill>
                <a:srgbClr val="000000"/>
              </a:solidFill>
            </a:endParaRPr>
          </a:p>
          <a:p>
            <a:pPr marL="0" indent="0">
              <a:buNone/>
            </a:pPr>
            <a:endParaRPr lang="en-US" sz="1800" dirty="0">
              <a:solidFill>
                <a:srgbClr val="000000"/>
              </a:solidFill>
            </a:endParaRPr>
          </a:p>
          <a:p>
            <a:endParaRPr lang="en-US" sz="1800" dirty="0">
              <a:solidFill>
                <a:srgbClr val="000000"/>
              </a:solidFill>
            </a:endParaRPr>
          </a:p>
          <a:p>
            <a:endParaRPr lang="en-US" sz="1800" dirty="0">
              <a:solidFill>
                <a:srgbClr val="000000"/>
              </a:solidFill>
            </a:endParaRPr>
          </a:p>
          <a:p>
            <a:r>
              <a:rPr lang="en-US" sz="1800" dirty="0">
                <a:solidFill>
                  <a:srgbClr val="000000"/>
                </a:solidFill>
              </a:rPr>
              <a:t>qPCR well suited to capture multi-log expansion and contraction, typical of CAR-T therapy</a:t>
            </a:r>
          </a:p>
          <a:p>
            <a:r>
              <a:rPr lang="en-US" sz="1800" dirty="0">
                <a:solidFill>
                  <a:srgbClr val="000000"/>
                </a:solidFill>
              </a:rPr>
              <a:t>CAR-T cells measured as copies/ug DNA and converted to µL blood (WBC count; # CAR/CAR-T Cell)</a:t>
            </a:r>
          </a:p>
        </p:txBody>
      </p:sp>
      <p:pic>
        <p:nvPicPr>
          <p:cNvPr id="4" name="Picture 3">
            <a:extLst>
              <a:ext uri="{FF2B5EF4-FFF2-40B4-BE49-F238E27FC236}">
                <a16:creationId xmlns:a16="http://schemas.microsoft.com/office/drawing/2014/main" id="{286FA026-EC9A-AD9E-B5D8-319747168E87}"/>
              </a:ext>
            </a:extLst>
          </p:cNvPr>
          <p:cNvPicPr>
            <a:picLocks noChangeAspect="1"/>
          </p:cNvPicPr>
          <p:nvPr/>
        </p:nvPicPr>
        <p:blipFill rotWithShape="1">
          <a:blip r:embed="rId3"/>
          <a:srcRect b="9509"/>
          <a:stretch/>
        </p:blipFill>
        <p:spPr>
          <a:xfrm>
            <a:off x="2052694" y="1312212"/>
            <a:ext cx="7366080" cy="3111387"/>
          </a:xfrm>
          <a:prstGeom prst="rect">
            <a:avLst/>
          </a:prstGeom>
        </p:spPr>
      </p:pic>
      <p:sp>
        <p:nvSpPr>
          <p:cNvPr id="7" name="TextBox 6">
            <a:extLst>
              <a:ext uri="{FF2B5EF4-FFF2-40B4-BE49-F238E27FC236}">
                <a16:creationId xmlns:a16="http://schemas.microsoft.com/office/drawing/2014/main" id="{FF64CB0B-1464-F9F5-A1EC-A71183E854EA}"/>
              </a:ext>
            </a:extLst>
          </p:cNvPr>
          <p:cNvSpPr txBox="1"/>
          <p:nvPr/>
        </p:nvSpPr>
        <p:spPr>
          <a:xfrm rot="16200000">
            <a:off x="586774" y="2534712"/>
            <a:ext cx="3384483" cy="393291"/>
          </a:xfrm>
          <a:prstGeom prst="rect">
            <a:avLst/>
          </a:prstGeom>
          <a:solidFill>
            <a:schemeClr val="bg1"/>
          </a:solidFill>
        </p:spPr>
        <p:txBody>
          <a:bodyPr wrap="square" lIns="0" rtlCol="0">
            <a:noAutofit/>
          </a:bodyPr>
          <a:lstStyle/>
          <a:p>
            <a:pPr algn="ctr"/>
            <a:r>
              <a:rPr lang="en-US" sz="1400"/>
              <a:t>CAR T Cells in Blood (Cells/µL)</a:t>
            </a:r>
          </a:p>
        </p:txBody>
      </p:sp>
      <p:sp>
        <p:nvSpPr>
          <p:cNvPr id="8" name="TextBox 7">
            <a:extLst>
              <a:ext uri="{FF2B5EF4-FFF2-40B4-BE49-F238E27FC236}">
                <a16:creationId xmlns:a16="http://schemas.microsoft.com/office/drawing/2014/main" id="{717986EB-90DD-799C-ABB6-5F896AB18926}"/>
              </a:ext>
            </a:extLst>
          </p:cNvPr>
          <p:cNvSpPr txBox="1"/>
          <p:nvPr/>
        </p:nvSpPr>
        <p:spPr>
          <a:xfrm>
            <a:off x="4027750" y="4357251"/>
            <a:ext cx="3984523" cy="393291"/>
          </a:xfrm>
          <a:prstGeom prst="rect">
            <a:avLst/>
          </a:prstGeom>
          <a:solidFill>
            <a:schemeClr val="bg1"/>
          </a:solidFill>
        </p:spPr>
        <p:txBody>
          <a:bodyPr wrap="square" lIns="0" rtlCol="0">
            <a:noAutofit/>
          </a:bodyPr>
          <a:lstStyle/>
          <a:p>
            <a:pPr algn="ctr"/>
            <a:r>
              <a:rPr lang="en-US" sz="1600"/>
              <a:t>Time After Infusion</a:t>
            </a:r>
          </a:p>
        </p:txBody>
      </p:sp>
      <p:pic>
        <p:nvPicPr>
          <p:cNvPr id="9" name="Picture 8">
            <a:extLst>
              <a:ext uri="{FF2B5EF4-FFF2-40B4-BE49-F238E27FC236}">
                <a16:creationId xmlns:a16="http://schemas.microsoft.com/office/drawing/2014/main" id="{E90DE9A4-2934-2987-D97C-76AB71271D5C}"/>
              </a:ext>
            </a:extLst>
          </p:cNvPr>
          <p:cNvPicPr>
            <a:picLocks noChangeAspect="1"/>
          </p:cNvPicPr>
          <p:nvPr/>
        </p:nvPicPr>
        <p:blipFill rotWithShape="1">
          <a:blip r:embed="rId3"/>
          <a:srcRect l="5339" t="94328"/>
          <a:stretch/>
        </p:blipFill>
        <p:spPr>
          <a:xfrm>
            <a:off x="2445986" y="4701753"/>
            <a:ext cx="6972787" cy="195012"/>
          </a:xfrm>
          <a:prstGeom prst="rect">
            <a:avLst/>
          </a:prstGeom>
        </p:spPr>
      </p:pic>
      <p:grpSp>
        <p:nvGrpSpPr>
          <p:cNvPr id="10" name="Group 9">
            <a:extLst>
              <a:ext uri="{FF2B5EF4-FFF2-40B4-BE49-F238E27FC236}">
                <a16:creationId xmlns:a16="http://schemas.microsoft.com/office/drawing/2014/main" id="{04D4731D-3F4F-15D3-6004-41C90ED311F1}"/>
              </a:ext>
            </a:extLst>
          </p:cNvPr>
          <p:cNvGrpSpPr/>
          <p:nvPr/>
        </p:nvGrpSpPr>
        <p:grpSpPr>
          <a:xfrm>
            <a:off x="9995434" y="190357"/>
            <a:ext cx="2036792" cy="892318"/>
            <a:chOff x="11834" y="669238"/>
            <a:chExt cx="3546177" cy="892318"/>
          </a:xfrm>
          <a:solidFill>
            <a:schemeClr val="accent2"/>
          </a:solidFill>
        </p:grpSpPr>
        <p:sp>
          <p:nvSpPr>
            <p:cNvPr id="11" name="Rectangle: Rounded Corners 10">
              <a:extLst>
                <a:ext uri="{FF2B5EF4-FFF2-40B4-BE49-F238E27FC236}">
                  <a16:creationId xmlns:a16="http://schemas.microsoft.com/office/drawing/2014/main" id="{A24AE334-7283-FFEB-DCD6-321F2CE437A5}"/>
                </a:ext>
              </a:extLst>
            </p:cNvPr>
            <p:cNvSpPr/>
            <p:nvPr/>
          </p:nvSpPr>
          <p:spPr>
            <a:xfrm>
              <a:off x="11834" y="669238"/>
              <a:ext cx="3546177" cy="892318"/>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US" sz="2800"/>
            </a:p>
          </p:txBody>
        </p:sp>
        <p:sp>
          <p:nvSpPr>
            <p:cNvPr id="12" name="Rectangle: Rounded Corners 4">
              <a:extLst>
                <a:ext uri="{FF2B5EF4-FFF2-40B4-BE49-F238E27FC236}">
                  <a16:creationId xmlns:a16="http://schemas.microsoft.com/office/drawing/2014/main" id="{468BE99A-9229-4051-3404-6AB82ADFA014}"/>
                </a:ext>
              </a:extLst>
            </p:cNvPr>
            <p:cNvSpPr txBox="1"/>
            <p:nvPr/>
          </p:nvSpPr>
          <p:spPr>
            <a:xfrm>
              <a:off x="55393" y="712797"/>
              <a:ext cx="3459059" cy="805200"/>
            </a:xfrm>
            <a:prstGeom prst="rect">
              <a:avLst/>
            </a:prstGeom>
            <a:noFill/>
          </p:spPr>
          <p:style>
            <a:lnRef idx="0">
              <a:scrgbClr r="0" g="0" b="0"/>
            </a:lnRef>
            <a:fillRef idx="0">
              <a:scrgbClr r="0" g="0" b="0"/>
            </a:fillRef>
            <a:effectRef idx="0">
              <a:scrgbClr r="0" g="0" b="0"/>
            </a:effectRef>
            <a:fontRef idx="minor">
              <a:schemeClr val="lt1"/>
            </a:fontRef>
          </p:style>
          <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2400" kern="1200"/>
                <a:t>qPCR</a:t>
              </a:r>
            </a:p>
          </p:txBody>
        </p:sp>
      </p:grpSp>
      <p:sp>
        <p:nvSpPr>
          <p:cNvPr id="13" name="TextBox 12">
            <a:extLst>
              <a:ext uri="{FF2B5EF4-FFF2-40B4-BE49-F238E27FC236}">
                <a16:creationId xmlns:a16="http://schemas.microsoft.com/office/drawing/2014/main" id="{71962764-46F4-118C-70B7-1711FFF7A5CE}"/>
              </a:ext>
            </a:extLst>
          </p:cNvPr>
          <p:cNvSpPr txBox="1"/>
          <p:nvPr/>
        </p:nvSpPr>
        <p:spPr>
          <a:xfrm>
            <a:off x="8403374" y="4875295"/>
            <a:ext cx="3019425" cy="307777"/>
          </a:xfrm>
          <a:prstGeom prst="rect">
            <a:avLst/>
          </a:prstGeom>
          <a:noFill/>
        </p:spPr>
        <p:txBody>
          <a:bodyPr wrap="square">
            <a:spAutoFit/>
          </a:bodyPr>
          <a:lstStyle/>
          <a:p>
            <a:r>
              <a:rPr lang="en-US" sz="1400"/>
              <a:t>Phase 3, 180 Treated Participants</a:t>
            </a:r>
          </a:p>
        </p:txBody>
      </p:sp>
      <p:sp>
        <p:nvSpPr>
          <p:cNvPr id="5" name="TextBox 4">
            <a:extLst>
              <a:ext uri="{FF2B5EF4-FFF2-40B4-BE49-F238E27FC236}">
                <a16:creationId xmlns:a16="http://schemas.microsoft.com/office/drawing/2014/main" id="{BEC69003-5E6C-84C1-B875-F97C8EF5DCCB}"/>
              </a:ext>
            </a:extLst>
          </p:cNvPr>
          <p:cNvSpPr txBox="1"/>
          <p:nvPr/>
        </p:nvSpPr>
        <p:spPr>
          <a:xfrm>
            <a:off x="446019" y="6510450"/>
            <a:ext cx="3665992"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t>Locke </a:t>
            </a:r>
            <a:r>
              <a:rPr lang="en-US" sz="900" i="1"/>
              <a:t>et al. </a:t>
            </a:r>
            <a:r>
              <a:rPr lang="en-US" sz="900"/>
              <a:t>New England Journal of Medicine. </a:t>
            </a:r>
            <a:r>
              <a:rPr lang="en-US" sz="900" b="1"/>
              <a:t>386: </a:t>
            </a:r>
            <a:r>
              <a:rPr lang="en-US" sz="900"/>
              <a:t>640-654 (2022).</a:t>
            </a:r>
            <a:endParaRPr lang="en-US" sz="900">
              <a:latin typeface="Arial" panose="020B0604020202020204"/>
            </a:endParaRPr>
          </a:p>
        </p:txBody>
      </p:sp>
    </p:spTree>
    <p:extLst>
      <p:ext uri="{BB962C8B-B14F-4D97-AF65-F5344CB8AC3E}">
        <p14:creationId xmlns:p14="http://schemas.microsoft.com/office/powerpoint/2010/main" val="1546708285"/>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AFA698-5865-B449-ADB7-EC16D4EBB6FA}"/>
              </a:ext>
            </a:extLst>
          </p:cNvPr>
          <p:cNvSpPr>
            <a:spLocks noGrp="1"/>
          </p:cNvSpPr>
          <p:nvPr>
            <p:ph type="title"/>
          </p:nvPr>
        </p:nvSpPr>
        <p:spPr/>
        <p:txBody>
          <a:bodyPr/>
          <a:lstStyle/>
          <a:p>
            <a:r>
              <a:rPr lang="en-US">
                <a:solidFill>
                  <a:srgbClr val="000000"/>
                </a:solidFill>
              </a:rPr>
              <a:t>Vector Shedding and Biodistribution of AAV by qPCR</a:t>
            </a:r>
          </a:p>
        </p:txBody>
      </p:sp>
      <p:sp>
        <p:nvSpPr>
          <p:cNvPr id="25" name="Content Placeholder 24">
            <a:extLst>
              <a:ext uri="{FF2B5EF4-FFF2-40B4-BE49-F238E27FC236}">
                <a16:creationId xmlns:a16="http://schemas.microsoft.com/office/drawing/2014/main" id="{F81C5B74-6AFC-10BF-C718-777146E5D579}"/>
              </a:ext>
            </a:extLst>
          </p:cNvPr>
          <p:cNvSpPr>
            <a:spLocks noGrp="1"/>
          </p:cNvSpPr>
          <p:nvPr>
            <p:ph idx="1"/>
          </p:nvPr>
        </p:nvSpPr>
        <p:spPr/>
        <p:txBody>
          <a:bodyPr vert="horz" lIns="0" tIns="45720" rIns="0" bIns="45720" rtlCol="0" anchor="t">
            <a:noAutofit/>
          </a:bodyPr>
          <a:lstStyle/>
          <a:p>
            <a:r>
              <a:rPr lang="en-US" sz="2400" dirty="0">
                <a:solidFill>
                  <a:srgbClr val="000000"/>
                </a:solidFill>
                <a:latin typeface="Arial"/>
                <a:cs typeface="Arial"/>
              </a:rPr>
              <a:t>LUXTURNA™ (AAV2-hRPE65) is an adeno-associated virus vector-based gene therapy </a:t>
            </a:r>
          </a:p>
          <a:p>
            <a:pPr lvl="1"/>
            <a:r>
              <a:rPr lang="en-US" sz="2000" dirty="0">
                <a:solidFill>
                  <a:srgbClr val="000000"/>
                </a:solidFill>
                <a:latin typeface="Arial"/>
                <a:cs typeface="Arial"/>
              </a:rPr>
              <a:t>Indication: biallelic RPE65 mutation-associated retinal dystrophy</a:t>
            </a:r>
          </a:p>
          <a:p>
            <a:pPr lvl="1"/>
            <a:r>
              <a:rPr lang="en-US" sz="2000" dirty="0">
                <a:solidFill>
                  <a:srgbClr val="000000"/>
                </a:solidFill>
                <a:latin typeface="Arial"/>
                <a:cs typeface="Arial"/>
              </a:rPr>
              <a:t>Dose: 1.5x10</a:t>
            </a:r>
            <a:r>
              <a:rPr lang="en-US" sz="2000" baseline="30000" dirty="0">
                <a:solidFill>
                  <a:srgbClr val="000000"/>
                </a:solidFill>
                <a:latin typeface="Arial"/>
                <a:cs typeface="Arial"/>
              </a:rPr>
              <a:t>11</a:t>
            </a:r>
            <a:r>
              <a:rPr lang="en-US" sz="2000" dirty="0">
                <a:solidFill>
                  <a:srgbClr val="000000"/>
                </a:solidFill>
                <a:latin typeface="Arial"/>
                <a:cs typeface="Arial"/>
              </a:rPr>
              <a:t> vg/eye (0.3 mL); subretinal injection</a:t>
            </a:r>
          </a:p>
          <a:p>
            <a:endParaRPr lang="en-US" sz="2400" dirty="0">
              <a:solidFill>
                <a:srgbClr val="000000"/>
              </a:solidFill>
            </a:endParaRPr>
          </a:p>
          <a:p>
            <a:r>
              <a:rPr lang="en-US" sz="2400" dirty="0">
                <a:solidFill>
                  <a:srgbClr val="000000"/>
                </a:solidFill>
                <a:latin typeface="Arial"/>
                <a:cs typeface="Arial"/>
              </a:rPr>
              <a:t>Vector Shedding by qPCR</a:t>
            </a:r>
          </a:p>
          <a:p>
            <a:pPr lvl="1"/>
            <a:r>
              <a:rPr lang="en-US" sz="2000" dirty="0">
                <a:solidFill>
                  <a:srgbClr val="000000"/>
                </a:solidFill>
                <a:latin typeface="Arial"/>
                <a:cs typeface="Arial"/>
              </a:rPr>
              <a:t>Assay sensitivity: 10 copies/µg DNA</a:t>
            </a:r>
          </a:p>
          <a:p>
            <a:pPr lvl="1"/>
            <a:r>
              <a:rPr lang="en-US" sz="2000" dirty="0">
                <a:solidFill>
                  <a:srgbClr val="000000"/>
                </a:solidFill>
                <a:latin typeface="Arial"/>
                <a:cs typeface="Arial"/>
              </a:rPr>
              <a:t>Assay applicability: </a:t>
            </a:r>
          </a:p>
          <a:p>
            <a:pPr lvl="2"/>
            <a:r>
              <a:rPr lang="en-US" sz="1800" dirty="0">
                <a:solidFill>
                  <a:srgbClr val="000000"/>
                </a:solidFill>
                <a:latin typeface="Arial"/>
                <a:cs typeface="Arial"/>
              </a:rPr>
              <a:t>Matrices: Fluids and tissues</a:t>
            </a:r>
          </a:p>
          <a:p>
            <a:pPr lvl="2"/>
            <a:r>
              <a:rPr lang="en-US" sz="1800" dirty="0">
                <a:solidFill>
                  <a:srgbClr val="000000"/>
                </a:solidFill>
                <a:latin typeface="Arial"/>
                <a:cs typeface="Arial"/>
              </a:rPr>
              <a:t>Species: Human, non-human primate, and dog</a:t>
            </a:r>
          </a:p>
        </p:txBody>
      </p:sp>
      <p:grpSp>
        <p:nvGrpSpPr>
          <p:cNvPr id="27" name="Group 26">
            <a:extLst>
              <a:ext uri="{FF2B5EF4-FFF2-40B4-BE49-F238E27FC236}">
                <a16:creationId xmlns:a16="http://schemas.microsoft.com/office/drawing/2014/main" id="{1754D538-B470-A346-D8EF-AA14401E4763}"/>
              </a:ext>
            </a:extLst>
          </p:cNvPr>
          <p:cNvGrpSpPr/>
          <p:nvPr/>
        </p:nvGrpSpPr>
        <p:grpSpPr>
          <a:xfrm>
            <a:off x="9995434" y="190357"/>
            <a:ext cx="2036792" cy="892318"/>
            <a:chOff x="11834" y="669238"/>
            <a:chExt cx="3546177" cy="892318"/>
          </a:xfrm>
          <a:solidFill>
            <a:schemeClr val="accent2"/>
          </a:solidFill>
        </p:grpSpPr>
        <p:sp>
          <p:nvSpPr>
            <p:cNvPr id="28" name="Rectangle: Rounded Corners 27">
              <a:extLst>
                <a:ext uri="{FF2B5EF4-FFF2-40B4-BE49-F238E27FC236}">
                  <a16:creationId xmlns:a16="http://schemas.microsoft.com/office/drawing/2014/main" id="{EB84EC92-E899-669E-4142-ECF17060347C}"/>
                </a:ext>
              </a:extLst>
            </p:cNvPr>
            <p:cNvSpPr/>
            <p:nvPr/>
          </p:nvSpPr>
          <p:spPr>
            <a:xfrm>
              <a:off x="11834" y="669238"/>
              <a:ext cx="3546177" cy="892318"/>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US" sz="2800"/>
            </a:p>
          </p:txBody>
        </p:sp>
        <p:sp>
          <p:nvSpPr>
            <p:cNvPr id="29" name="Rectangle: Rounded Corners 4">
              <a:extLst>
                <a:ext uri="{FF2B5EF4-FFF2-40B4-BE49-F238E27FC236}">
                  <a16:creationId xmlns:a16="http://schemas.microsoft.com/office/drawing/2014/main" id="{5EDCD7E5-F8ED-23EF-4CC2-7A9913730DC6}"/>
                </a:ext>
              </a:extLst>
            </p:cNvPr>
            <p:cNvSpPr txBox="1"/>
            <p:nvPr/>
          </p:nvSpPr>
          <p:spPr>
            <a:xfrm>
              <a:off x="55393" y="712797"/>
              <a:ext cx="3459059" cy="805200"/>
            </a:xfrm>
            <a:prstGeom prst="rect">
              <a:avLst/>
            </a:prstGeom>
            <a:noFill/>
          </p:spPr>
          <p:style>
            <a:lnRef idx="0">
              <a:scrgbClr r="0" g="0" b="0"/>
            </a:lnRef>
            <a:fillRef idx="0">
              <a:scrgbClr r="0" g="0" b="0"/>
            </a:fillRef>
            <a:effectRef idx="0">
              <a:scrgbClr r="0" g="0" b="0"/>
            </a:effectRef>
            <a:fontRef idx="minor">
              <a:schemeClr val="lt1"/>
            </a:fontRef>
          </p:style>
          <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2400" kern="1200"/>
                <a:t>qPCR</a:t>
              </a:r>
            </a:p>
          </p:txBody>
        </p:sp>
      </p:grpSp>
      <p:sp>
        <p:nvSpPr>
          <p:cNvPr id="6" name="TextBox 5">
            <a:extLst>
              <a:ext uri="{FF2B5EF4-FFF2-40B4-BE49-F238E27FC236}">
                <a16:creationId xmlns:a16="http://schemas.microsoft.com/office/drawing/2014/main" id="{CD07DB38-44F2-9E5C-EC32-64FF16665023}"/>
              </a:ext>
            </a:extLst>
          </p:cNvPr>
          <p:cNvSpPr txBox="1"/>
          <p:nvPr/>
        </p:nvSpPr>
        <p:spPr>
          <a:xfrm>
            <a:off x="464216" y="5968721"/>
            <a:ext cx="5773822" cy="784830"/>
          </a:xfrm>
          <a:prstGeom prst="rect">
            <a:avLst/>
          </a:prstGeom>
          <a:noFill/>
        </p:spPr>
        <p:txBody>
          <a:bodyPr wrap="square">
            <a:spAutoFit/>
          </a:bodyPr>
          <a:lstStyle/>
          <a:p>
            <a:r>
              <a:rPr lang="en-US" sz="900"/>
              <a:t>U.S. Food and Drug Administration. </a:t>
            </a:r>
            <a:r>
              <a:rPr lang="en-US" sz="900" i="1"/>
              <a:t>Package Insert Luxturna.</a:t>
            </a:r>
            <a:r>
              <a:rPr lang="en-US" sz="900"/>
              <a:t> Spark Therapeutics, Inc. 2024. https://fda.gov/media/109906/download.</a:t>
            </a:r>
          </a:p>
          <a:p>
            <a:r>
              <a:rPr lang="en-US" sz="900" err="1"/>
              <a:t>Swissmedic</a:t>
            </a:r>
            <a:r>
              <a:rPr lang="en-US" sz="900"/>
              <a:t>, Swiss Agency for Therapeutic Products. </a:t>
            </a:r>
            <a:r>
              <a:rPr lang="en-US" sz="900" i="1"/>
              <a:t>Swiss Public Assessment Report LUXTURNA. </a:t>
            </a:r>
            <a:r>
              <a:rPr lang="en-US" sz="900"/>
              <a:t>15 April 2020.</a:t>
            </a:r>
            <a:r>
              <a:rPr lang="en-US" sz="900" i="1"/>
              <a:t> </a:t>
            </a:r>
            <a:r>
              <a:rPr lang="en-US" sz="900"/>
              <a:t>https://www.swissmedic.ch/dam/swissmedic/de/dokumente/zulassung/swisspar/67371-luxturna-01-swisspar-20200415.pdf.download.pdf/2020-04-15_SwissPAR_Luxturna-FINAL.pdf</a:t>
            </a:r>
          </a:p>
        </p:txBody>
      </p:sp>
    </p:spTree>
    <p:extLst>
      <p:ext uri="{BB962C8B-B14F-4D97-AF65-F5344CB8AC3E}">
        <p14:creationId xmlns:p14="http://schemas.microsoft.com/office/powerpoint/2010/main" val="2484337927"/>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AFA698-5865-B449-ADB7-EC16D4EBB6FA}"/>
              </a:ext>
            </a:extLst>
          </p:cNvPr>
          <p:cNvSpPr>
            <a:spLocks noGrp="1"/>
          </p:cNvSpPr>
          <p:nvPr>
            <p:ph type="title"/>
          </p:nvPr>
        </p:nvSpPr>
        <p:spPr/>
        <p:txBody>
          <a:bodyPr/>
          <a:lstStyle/>
          <a:p>
            <a:r>
              <a:rPr lang="en-US" dirty="0">
                <a:solidFill>
                  <a:srgbClr val="000000"/>
                </a:solidFill>
              </a:rPr>
              <a:t>Nonclinical Biodistribution of AAV by qPCR</a:t>
            </a:r>
            <a:br>
              <a:rPr lang="en-US" dirty="0">
                <a:solidFill>
                  <a:srgbClr val="000000"/>
                </a:solidFill>
              </a:rPr>
            </a:br>
            <a:r>
              <a:rPr lang="en-US" sz="2000" dirty="0">
                <a:solidFill>
                  <a:srgbClr val="000000"/>
                </a:solidFill>
              </a:rPr>
              <a:t>PCR is well suited for analysis from multiple matrices (DNA extraction)</a:t>
            </a:r>
            <a:endParaRPr lang="en-US" dirty="0">
              <a:solidFill>
                <a:srgbClr val="000000"/>
              </a:solidFill>
            </a:endParaRPr>
          </a:p>
        </p:txBody>
      </p:sp>
      <p:sp>
        <p:nvSpPr>
          <p:cNvPr id="4" name="Rectangle: Rounded Corners 3">
            <a:extLst>
              <a:ext uri="{FF2B5EF4-FFF2-40B4-BE49-F238E27FC236}">
                <a16:creationId xmlns:a16="http://schemas.microsoft.com/office/drawing/2014/main" id="{8A59D4BD-40C2-A568-83EF-83A22B39C31F}"/>
              </a:ext>
            </a:extLst>
          </p:cNvPr>
          <p:cNvSpPr/>
          <p:nvPr/>
        </p:nvSpPr>
        <p:spPr>
          <a:xfrm>
            <a:off x="325869" y="1475965"/>
            <a:ext cx="1927123" cy="786580"/>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Dog</a:t>
            </a:r>
          </a:p>
        </p:txBody>
      </p:sp>
      <p:sp>
        <p:nvSpPr>
          <p:cNvPr id="5" name="Rectangle: Rounded Corners 4">
            <a:extLst>
              <a:ext uri="{FF2B5EF4-FFF2-40B4-BE49-F238E27FC236}">
                <a16:creationId xmlns:a16="http://schemas.microsoft.com/office/drawing/2014/main" id="{2D215654-9096-4C33-0928-FB3ACCE43F8F}"/>
              </a:ext>
            </a:extLst>
          </p:cNvPr>
          <p:cNvSpPr/>
          <p:nvPr/>
        </p:nvSpPr>
        <p:spPr>
          <a:xfrm>
            <a:off x="1113150" y="2114369"/>
            <a:ext cx="1927123" cy="548640"/>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a:t>Subretinal injection</a:t>
            </a:r>
          </a:p>
        </p:txBody>
      </p:sp>
      <p:sp>
        <p:nvSpPr>
          <p:cNvPr id="6" name="Rectangle: Rounded Corners 5">
            <a:extLst>
              <a:ext uri="{FF2B5EF4-FFF2-40B4-BE49-F238E27FC236}">
                <a16:creationId xmlns:a16="http://schemas.microsoft.com/office/drawing/2014/main" id="{430A3B40-B86A-3CFC-4422-14BC87C1286E}"/>
              </a:ext>
            </a:extLst>
          </p:cNvPr>
          <p:cNvSpPr/>
          <p:nvPr/>
        </p:nvSpPr>
        <p:spPr>
          <a:xfrm>
            <a:off x="1486075" y="2626629"/>
            <a:ext cx="1927123" cy="548640"/>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a:t>Timepoints: 3 weeks and 3 months post dose</a:t>
            </a:r>
          </a:p>
        </p:txBody>
      </p:sp>
      <p:sp>
        <p:nvSpPr>
          <p:cNvPr id="7" name="Rectangle: Rounded Corners 6">
            <a:extLst>
              <a:ext uri="{FF2B5EF4-FFF2-40B4-BE49-F238E27FC236}">
                <a16:creationId xmlns:a16="http://schemas.microsoft.com/office/drawing/2014/main" id="{1ED31479-916B-6DC8-16C2-B5B2929A4686}"/>
              </a:ext>
            </a:extLst>
          </p:cNvPr>
          <p:cNvSpPr/>
          <p:nvPr/>
        </p:nvSpPr>
        <p:spPr>
          <a:xfrm>
            <a:off x="3591235" y="1475965"/>
            <a:ext cx="1927123" cy="786580"/>
          </a:xfrm>
          <a:prstGeom prst="round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AAV Detected in multiple organs</a:t>
            </a:r>
          </a:p>
        </p:txBody>
      </p:sp>
      <p:sp>
        <p:nvSpPr>
          <p:cNvPr id="8" name="Rectangle: Rounded Corners 7">
            <a:extLst>
              <a:ext uri="{FF2B5EF4-FFF2-40B4-BE49-F238E27FC236}">
                <a16:creationId xmlns:a16="http://schemas.microsoft.com/office/drawing/2014/main" id="{B7FAB6CF-D9CB-123E-BE50-F26D1B0250C1}"/>
              </a:ext>
            </a:extLst>
          </p:cNvPr>
          <p:cNvSpPr/>
          <p:nvPr/>
        </p:nvSpPr>
        <p:spPr>
          <a:xfrm>
            <a:off x="3591235" y="2336286"/>
            <a:ext cx="1927123" cy="786580"/>
          </a:xfrm>
          <a:prstGeom prst="round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t>Eye: Vitreous and anterior chamber fluids</a:t>
            </a:r>
          </a:p>
        </p:txBody>
      </p:sp>
      <p:sp>
        <p:nvSpPr>
          <p:cNvPr id="9" name="Rectangle: Rounded Corners 8">
            <a:extLst>
              <a:ext uri="{FF2B5EF4-FFF2-40B4-BE49-F238E27FC236}">
                <a16:creationId xmlns:a16="http://schemas.microsoft.com/office/drawing/2014/main" id="{42F14586-AAF8-E963-B8B3-918002D11D3F}"/>
              </a:ext>
            </a:extLst>
          </p:cNvPr>
          <p:cNvSpPr/>
          <p:nvPr/>
        </p:nvSpPr>
        <p:spPr>
          <a:xfrm>
            <a:off x="3591235" y="3187653"/>
            <a:ext cx="1927123" cy="786580"/>
          </a:xfrm>
          <a:prstGeom prst="round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Preauricular lymph nodes</a:t>
            </a:r>
          </a:p>
        </p:txBody>
      </p:sp>
      <p:sp>
        <p:nvSpPr>
          <p:cNvPr id="10" name="Rectangle: Rounded Corners 9">
            <a:extLst>
              <a:ext uri="{FF2B5EF4-FFF2-40B4-BE49-F238E27FC236}">
                <a16:creationId xmlns:a16="http://schemas.microsoft.com/office/drawing/2014/main" id="{D723E10B-BF57-6B32-8CB5-369B74ECD2BE}"/>
              </a:ext>
            </a:extLst>
          </p:cNvPr>
          <p:cNvSpPr/>
          <p:nvPr/>
        </p:nvSpPr>
        <p:spPr>
          <a:xfrm>
            <a:off x="3591235" y="4039020"/>
            <a:ext cx="1927123" cy="786580"/>
          </a:xfrm>
          <a:prstGeom prst="round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Optic nerve</a:t>
            </a:r>
          </a:p>
        </p:txBody>
      </p:sp>
      <p:sp>
        <p:nvSpPr>
          <p:cNvPr id="11" name="Rectangle: Rounded Corners 10">
            <a:extLst>
              <a:ext uri="{FF2B5EF4-FFF2-40B4-BE49-F238E27FC236}">
                <a16:creationId xmlns:a16="http://schemas.microsoft.com/office/drawing/2014/main" id="{B48FAF57-8F4E-4922-3FB7-E16EFDAE81F2}"/>
              </a:ext>
            </a:extLst>
          </p:cNvPr>
          <p:cNvSpPr/>
          <p:nvPr/>
        </p:nvSpPr>
        <p:spPr>
          <a:xfrm>
            <a:off x="3591234" y="4890386"/>
            <a:ext cx="1927123" cy="786580"/>
          </a:xfrm>
          <a:prstGeom prst="round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Technical challenges for liver and lung, N/A</a:t>
            </a:r>
          </a:p>
        </p:txBody>
      </p:sp>
      <p:sp>
        <p:nvSpPr>
          <p:cNvPr id="14" name="Rectangle: Rounded Corners 13">
            <a:extLst>
              <a:ext uri="{FF2B5EF4-FFF2-40B4-BE49-F238E27FC236}">
                <a16:creationId xmlns:a16="http://schemas.microsoft.com/office/drawing/2014/main" id="{758E5CBB-BE88-650B-0EDA-92E25D4B683A}"/>
              </a:ext>
            </a:extLst>
          </p:cNvPr>
          <p:cNvSpPr/>
          <p:nvPr/>
        </p:nvSpPr>
        <p:spPr>
          <a:xfrm>
            <a:off x="6096000" y="1475965"/>
            <a:ext cx="1927123" cy="786580"/>
          </a:xfrm>
          <a:prstGeom prst="roundRect">
            <a:avLst/>
          </a:prstGeom>
          <a:solidFill>
            <a:schemeClr val="accent6">
              <a:lumMod val="7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Non-human primate</a:t>
            </a:r>
          </a:p>
        </p:txBody>
      </p:sp>
      <p:sp>
        <p:nvSpPr>
          <p:cNvPr id="17" name="Rectangle: Rounded Corners 16">
            <a:extLst>
              <a:ext uri="{FF2B5EF4-FFF2-40B4-BE49-F238E27FC236}">
                <a16:creationId xmlns:a16="http://schemas.microsoft.com/office/drawing/2014/main" id="{28D7D3B1-50BA-49EF-EAA3-4472D08475BC}"/>
              </a:ext>
            </a:extLst>
          </p:cNvPr>
          <p:cNvSpPr/>
          <p:nvPr/>
        </p:nvSpPr>
        <p:spPr>
          <a:xfrm>
            <a:off x="9595580" y="2336286"/>
            <a:ext cx="1927123" cy="365760"/>
          </a:xfrm>
          <a:prstGeom prst="round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a:t>Eye</a:t>
            </a:r>
          </a:p>
        </p:txBody>
      </p:sp>
      <p:sp>
        <p:nvSpPr>
          <p:cNvPr id="18" name="Rectangle: Rounded Corners 17">
            <a:extLst>
              <a:ext uri="{FF2B5EF4-FFF2-40B4-BE49-F238E27FC236}">
                <a16:creationId xmlns:a16="http://schemas.microsoft.com/office/drawing/2014/main" id="{2A7D744E-DB36-057A-8F03-074EB89FC11E}"/>
              </a:ext>
            </a:extLst>
          </p:cNvPr>
          <p:cNvSpPr/>
          <p:nvPr/>
        </p:nvSpPr>
        <p:spPr>
          <a:xfrm>
            <a:off x="9595580" y="2757946"/>
            <a:ext cx="1927123" cy="365760"/>
          </a:xfrm>
          <a:prstGeom prst="round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a:t>Optic Nerve</a:t>
            </a:r>
          </a:p>
        </p:txBody>
      </p:sp>
      <p:sp>
        <p:nvSpPr>
          <p:cNvPr id="19" name="Rectangle: Rounded Corners 18">
            <a:extLst>
              <a:ext uri="{FF2B5EF4-FFF2-40B4-BE49-F238E27FC236}">
                <a16:creationId xmlns:a16="http://schemas.microsoft.com/office/drawing/2014/main" id="{4022CD7B-859C-B08F-C0F9-B853860ABE60}"/>
              </a:ext>
            </a:extLst>
          </p:cNvPr>
          <p:cNvSpPr/>
          <p:nvPr/>
        </p:nvSpPr>
        <p:spPr>
          <a:xfrm>
            <a:off x="9595580" y="3179606"/>
            <a:ext cx="1927123" cy="365760"/>
          </a:xfrm>
          <a:prstGeom prst="round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a:t>Various lymph nodes</a:t>
            </a:r>
          </a:p>
        </p:txBody>
      </p:sp>
      <p:sp>
        <p:nvSpPr>
          <p:cNvPr id="20" name="Rectangle: Rounded Corners 19">
            <a:extLst>
              <a:ext uri="{FF2B5EF4-FFF2-40B4-BE49-F238E27FC236}">
                <a16:creationId xmlns:a16="http://schemas.microsoft.com/office/drawing/2014/main" id="{8523E85D-F262-D114-14F7-DA34A3D77515}"/>
              </a:ext>
            </a:extLst>
          </p:cNvPr>
          <p:cNvSpPr/>
          <p:nvPr/>
        </p:nvSpPr>
        <p:spPr>
          <a:xfrm>
            <a:off x="9595580" y="3601266"/>
            <a:ext cx="1927123" cy="365760"/>
          </a:xfrm>
          <a:prstGeom prst="round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a:t>Colon, duodenum, stomach</a:t>
            </a:r>
          </a:p>
        </p:txBody>
      </p:sp>
      <p:sp>
        <p:nvSpPr>
          <p:cNvPr id="21" name="Rectangle: Rounded Corners 20">
            <a:extLst>
              <a:ext uri="{FF2B5EF4-FFF2-40B4-BE49-F238E27FC236}">
                <a16:creationId xmlns:a16="http://schemas.microsoft.com/office/drawing/2014/main" id="{E08C987A-EA67-C771-F886-F65371087E1D}"/>
              </a:ext>
            </a:extLst>
          </p:cNvPr>
          <p:cNvSpPr/>
          <p:nvPr/>
        </p:nvSpPr>
        <p:spPr>
          <a:xfrm>
            <a:off x="9595580" y="4022926"/>
            <a:ext cx="1927123" cy="365760"/>
          </a:xfrm>
          <a:prstGeom prst="round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a:t>Liver</a:t>
            </a:r>
          </a:p>
        </p:txBody>
      </p:sp>
      <p:sp>
        <p:nvSpPr>
          <p:cNvPr id="22" name="Rectangle: Rounded Corners 21">
            <a:extLst>
              <a:ext uri="{FF2B5EF4-FFF2-40B4-BE49-F238E27FC236}">
                <a16:creationId xmlns:a16="http://schemas.microsoft.com/office/drawing/2014/main" id="{DE3C68C3-C799-2CCD-785A-1B4D30B319DE}"/>
              </a:ext>
            </a:extLst>
          </p:cNvPr>
          <p:cNvSpPr/>
          <p:nvPr/>
        </p:nvSpPr>
        <p:spPr>
          <a:xfrm>
            <a:off x="9595580" y="4444586"/>
            <a:ext cx="1927123" cy="365760"/>
          </a:xfrm>
          <a:prstGeom prst="round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a:t>Spleen</a:t>
            </a:r>
          </a:p>
        </p:txBody>
      </p:sp>
      <p:sp>
        <p:nvSpPr>
          <p:cNvPr id="23" name="Rectangle: Rounded Corners 22">
            <a:extLst>
              <a:ext uri="{FF2B5EF4-FFF2-40B4-BE49-F238E27FC236}">
                <a16:creationId xmlns:a16="http://schemas.microsoft.com/office/drawing/2014/main" id="{2C24E605-30AC-7288-FE56-0CC422A4B83E}"/>
              </a:ext>
            </a:extLst>
          </p:cNvPr>
          <p:cNvSpPr/>
          <p:nvPr/>
        </p:nvSpPr>
        <p:spPr>
          <a:xfrm>
            <a:off x="9595580" y="4866246"/>
            <a:ext cx="1927123" cy="365760"/>
          </a:xfrm>
          <a:prstGeom prst="round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a:t>Trachea</a:t>
            </a:r>
          </a:p>
        </p:txBody>
      </p:sp>
      <p:sp>
        <p:nvSpPr>
          <p:cNvPr id="24" name="Rectangle: Rounded Corners 23">
            <a:extLst>
              <a:ext uri="{FF2B5EF4-FFF2-40B4-BE49-F238E27FC236}">
                <a16:creationId xmlns:a16="http://schemas.microsoft.com/office/drawing/2014/main" id="{A692DF1B-B1D7-BFF7-EF87-B1B7A83C5DC5}"/>
              </a:ext>
            </a:extLst>
          </p:cNvPr>
          <p:cNvSpPr/>
          <p:nvPr/>
        </p:nvSpPr>
        <p:spPr>
          <a:xfrm>
            <a:off x="9595580" y="5287904"/>
            <a:ext cx="1927123" cy="365760"/>
          </a:xfrm>
          <a:prstGeom prst="round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BQL: Gonads</a:t>
            </a:r>
          </a:p>
        </p:txBody>
      </p:sp>
      <p:grpSp>
        <p:nvGrpSpPr>
          <p:cNvPr id="13" name="Group 12">
            <a:extLst>
              <a:ext uri="{FF2B5EF4-FFF2-40B4-BE49-F238E27FC236}">
                <a16:creationId xmlns:a16="http://schemas.microsoft.com/office/drawing/2014/main" id="{D127F6C8-6B2E-E771-A3FC-2EDB0EAA4689}"/>
              </a:ext>
            </a:extLst>
          </p:cNvPr>
          <p:cNvGrpSpPr/>
          <p:nvPr/>
        </p:nvGrpSpPr>
        <p:grpSpPr>
          <a:xfrm>
            <a:off x="9995434" y="190357"/>
            <a:ext cx="2036792" cy="892318"/>
            <a:chOff x="11834" y="669238"/>
            <a:chExt cx="3546177" cy="892318"/>
          </a:xfrm>
          <a:solidFill>
            <a:schemeClr val="accent2"/>
          </a:solidFill>
        </p:grpSpPr>
        <p:sp>
          <p:nvSpPr>
            <p:cNvPr id="25" name="Rectangle: Rounded Corners 24">
              <a:extLst>
                <a:ext uri="{FF2B5EF4-FFF2-40B4-BE49-F238E27FC236}">
                  <a16:creationId xmlns:a16="http://schemas.microsoft.com/office/drawing/2014/main" id="{34C0C5A6-3F5F-7C7E-7C15-D4E25F403FDF}"/>
                </a:ext>
              </a:extLst>
            </p:cNvPr>
            <p:cNvSpPr/>
            <p:nvPr/>
          </p:nvSpPr>
          <p:spPr>
            <a:xfrm>
              <a:off x="11834" y="669238"/>
              <a:ext cx="3546177" cy="892318"/>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US" sz="2800"/>
            </a:p>
          </p:txBody>
        </p:sp>
        <p:sp>
          <p:nvSpPr>
            <p:cNvPr id="26" name="Rectangle: Rounded Corners 4">
              <a:extLst>
                <a:ext uri="{FF2B5EF4-FFF2-40B4-BE49-F238E27FC236}">
                  <a16:creationId xmlns:a16="http://schemas.microsoft.com/office/drawing/2014/main" id="{A8669DCD-CDFC-AE84-32A5-A77B184A2845}"/>
                </a:ext>
              </a:extLst>
            </p:cNvPr>
            <p:cNvSpPr txBox="1"/>
            <p:nvPr/>
          </p:nvSpPr>
          <p:spPr>
            <a:xfrm>
              <a:off x="55393" y="712797"/>
              <a:ext cx="3459059" cy="805200"/>
            </a:xfrm>
            <a:prstGeom prst="rect">
              <a:avLst/>
            </a:prstGeom>
            <a:noFill/>
          </p:spPr>
          <p:style>
            <a:lnRef idx="0">
              <a:scrgbClr r="0" g="0" b="0"/>
            </a:lnRef>
            <a:fillRef idx="0">
              <a:scrgbClr r="0" g="0" b="0"/>
            </a:fillRef>
            <a:effectRef idx="0">
              <a:scrgbClr r="0" g="0" b="0"/>
            </a:effectRef>
            <a:fontRef idx="minor">
              <a:schemeClr val="lt1"/>
            </a:fontRef>
          </p:style>
          <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2400" kern="1200"/>
                <a:t>qPCR</a:t>
              </a:r>
            </a:p>
          </p:txBody>
        </p:sp>
      </p:grpSp>
      <p:sp>
        <p:nvSpPr>
          <p:cNvPr id="29" name="Rectangle: Rounded Corners 28">
            <a:extLst>
              <a:ext uri="{FF2B5EF4-FFF2-40B4-BE49-F238E27FC236}">
                <a16:creationId xmlns:a16="http://schemas.microsoft.com/office/drawing/2014/main" id="{FBED2049-989A-7935-2C09-DCB1BDB1CA25}"/>
              </a:ext>
            </a:extLst>
          </p:cNvPr>
          <p:cNvSpPr/>
          <p:nvPr/>
        </p:nvSpPr>
        <p:spPr>
          <a:xfrm>
            <a:off x="6883280" y="2158933"/>
            <a:ext cx="1927123" cy="548640"/>
          </a:xfrm>
          <a:prstGeom prst="roundRect">
            <a:avLst/>
          </a:prstGeom>
          <a:solidFill>
            <a:schemeClr val="accent6">
              <a:lumMod val="7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a:t>Subretinal injection</a:t>
            </a:r>
          </a:p>
        </p:txBody>
      </p:sp>
      <p:sp>
        <p:nvSpPr>
          <p:cNvPr id="30" name="Rectangle: Rounded Corners 29">
            <a:extLst>
              <a:ext uri="{FF2B5EF4-FFF2-40B4-BE49-F238E27FC236}">
                <a16:creationId xmlns:a16="http://schemas.microsoft.com/office/drawing/2014/main" id="{01CA1357-0595-E7A0-A36F-C3AB76A5152A}"/>
              </a:ext>
            </a:extLst>
          </p:cNvPr>
          <p:cNvSpPr/>
          <p:nvPr/>
        </p:nvSpPr>
        <p:spPr>
          <a:xfrm>
            <a:off x="7256205" y="2671193"/>
            <a:ext cx="1927123" cy="548640"/>
          </a:xfrm>
          <a:prstGeom prst="roundRect">
            <a:avLst/>
          </a:prstGeom>
          <a:solidFill>
            <a:schemeClr val="accent6">
              <a:lumMod val="7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a:t>Timepoint: 3 months post dose</a:t>
            </a:r>
          </a:p>
        </p:txBody>
      </p:sp>
      <p:sp>
        <p:nvSpPr>
          <p:cNvPr id="31" name="Rectangle: Rounded Corners 30">
            <a:extLst>
              <a:ext uri="{FF2B5EF4-FFF2-40B4-BE49-F238E27FC236}">
                <a16:creationId xmlns:a16="http://schemas.microsoft.com/office/drawing/2014/main" id="{E4E56068-BC4B-D346-6CFE-EE762B889FC2}"/>
              </a:ext>
            </a:extLst>
          </p:cNvPr>
          <p:cNvSpPr/>
          <p:nvPr/>
        </p:nvSpPr>
        <p:spPr>
          <a:xfrm>
            <a:off x="9597683" y="1475965"/>
            <a:ext cx="1927123" cy="786580"/>
          </a:xfrm>
          <a:prstGeom prst="round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AAV Detected in multiple organs</a:t>
            </a:r>
          </a:p>
        </p:txBody>
      </p:sp>
      <p:sp>
        <p:nvSpPr>
          <p:cNvPr id="32" name="TextBox 31">
            <a:extLst>
              <a:ext uri="{FF2B5EF4-FFF2-40B4-BE49-F238E27FC236}">
                <a16:creationId xmlns:a16="http://schemas.microsoft.com/office/drawing/2014/main" id="{55F24926-8F64-A434-9A4E-2CE75BA96F2B}"/>
              </a:ext>
            </a:extLst>
          </p:cNvPr>
          <p:cNvSpPr txBox="1"/>
          <p:nvPr/>
        </p:nvSpPr>
        <p:spPr>
          <a:xfrm>
            <a:off x="464216" y="5968721"/>
            <a:ext cx="5773822" cy="784830"/>
          </a:xfrm>
          <a:prstGeom prst="rect">
            <a:avLst/>
          </a:prstGeom>
          <a:noFill/>
        </p:spPr>
        <p:txBody>
          <a:bodyPr wrap="square">
            <a:spAutoFit/>
          </a:bodyPr>
          <a:lstStyle/>
          <a:p>
            <a:r>
              <a:rPr lang="en-US" sz="900"/>
              <a:t>U.S. Food and Drug Administration. </a:t>
            </a:r>
            <a:r>
              <a:rPr lang="en-US" sz="900" i="1"/>
              <a:t>Package Insert Luxturna.</a:t>
            </a:r>
            <a:r>
              <a:rPr lang="en-US" sz="900"/>
              <a:t> Spark Therapeutics, Inc. 2024. https://fda.gov/media/109906/download.</a:t>
            </a:r>
          </a:p>
          <a:p>
            <a:r>
              <a:rPr lang="en-US" sz="900" err="1"/>
              <a:t>Swissmedic</a:t>
            </a:r>
            <a:r>
              <a:rPr lang="en-US" sz="900"/>
              <a:t>, Swiss Agency for Therapeutic Products. </a:t>
            </a:r>
            <a:r>
              <a:rPr lang="en-US" sz="900" i="1"/>
              <a:t>Swiss Public Assessment Report LUXTURNA. </a:t>
            </a:r>
            <a:r>
              <a:rPr lang="en-US" sz="900"/>
              <a:t>15 April 2020.</a:t>
            </a:r>
            <a:r>
              <a:rPr lang="en-US" sz="900" i="1"/>
              <a:t> </a:t>
            </a:r>
            <a:r>
              <a:rPr lang="en-US" sz="900"/>
              <a:t>https://www.swissmedic.ch/dam/swissmedic/de/dokumente/zulassung/swisspar/67371-luxturna-01-swisspar-20200415.pdf.download.pdf/2020-04-15_SwissPAR_Luxturna-FINAL.pdf</a:t>
            </a:r>
          </a:p>
        </p:txBody>
      </p:sp>
      <p:cxnSp>
        <p:nvCxnSpPr>
          <p:cNvPr id="34" name="Straight Connector 33">
            <a:extLst>
              <a:ext uri="{FF2B5EF4-FFF2-40B4-BE49-F238E27FC236}">
                <a16:creationId xmlns:a16="http://schemas.microsoft.com/office/drawing/2014/main" id="{8BBE3EB0-1C6E-4205-8FDE-5CC94B4BEF72}"/>
              </a:ext>
            </a:extLst>
          </p:cNvPr>
          <p:cNvCxnSpPr>
            <a:cxnSpLocks/>
          </p:cNvCxnSpPr>
          <p:nvPr/>
        </p:nvCxnSpPr>
        <p:spPr>
          <a:xfrm>
            <a:off x="5878286" y="1349829"/>
            <a:ext cx="0" cy="4735285"/>
          </a:xfrm>
          <a:prstGeom prst="line">
            <a:avLst/>
          </a:prstGeom>
          <a:ln w="57150">
            <a:solidFill>
              <a:schemeClr val="tx1"/>
            </a:solidFill>
            <a:prstDash val="lgDash"/>
          </a:ln>
        </p:spPr>
        <p:style>
          <a:lnRef idx="1">
            <a:schemeClr val="accent1"/>
          </a:lnRef>
          <a:fillRef idx="0">
            <a:schemeClr val="accent1"/>
          </a:fillRef>
          <a:effectRef idx="0">
            <a:schemeClr val="accent1"/>
          </a:effectRef>
          <a:fontRef idx="minor">
            <a:schemeClr val="tx1"/>
          </a:fontRef>
        </p:style>
      </p:cxnSp>
      <p:sp>
        <p:nvSpPr>
          <p:cNvPr id="36" name="Rectangle: Rounded Corners 35">
            <a:extLst>
              <a:ext uri="{FF2B5EF4-FFF2-40B4-BE49-F238E27FC236}">
                <a16:creationId xmlns:a16="http://schemas.microsoft.com/office/drawing/2014/main" id="{23233E26-A661-0E18-F0CC-BAB9E45246BA}"/>
              </a:ext>
            </a:extLst>
          </p:cNvPr>
          <p:cNvSpPr/>
          <p:nvPr/>
        </p:nvSpPr>
        <p:spPr>
          <a:xfrm>
            <a:off x="3467626" y="1349829"/>
            <a:ext cx="2160288" cy="4474028"/>
          </a:xfrm>
          <a:prstGeom prst="roundRect">
            <a:avLst/>
          </a:prstGeom>
          <a:no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Rounded Corners 36">
            <a:extLst>
              <a:ext uri="{FF2B5EF4-FFF2-40B4-BE49-F238E27FC236}">
                <a16:creationId xmlns:a16="http://schemas.microsoft.com/office/drawing/2014/main" id="{9FCD8616-9286-494A-6A17-FF8B46706EAC}"/>
              </a:ext>
            </a:extLst>
          </p:cNvPr>
          <p:cNvSpPr/>
          <p:nvPr/>
        </p:nvSpPr>
        <p:spPr>
          <a:xfrm>
            <a:off x="9478997" y="1343929"/>
            <a:ext cx="2160288" cy="4474028"/>
          </a:xfrm>
          <a:prstGeom prst="roundRect">
            <a:avLst/>
          </a:prstGeom>
          <a:noFill/>
          <a:ln w="38100">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8155340"/>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4">
            <a:extLst>
              <a:ext uri="{FF2B5EF4-FFF2-40B4-BE49-F238E27FC236}">
                <a16:creationId xmlns:a16="http://schemas.microsoft.com/office/drawing/2014/main" id="{1058ADE5-08BE-8575-C6AD-EB102E1051EC}"/>
              </a:ext>
            </a:extLst>
          </p:cNvPr>
          <p:cNvSpPr>
            <a:spLocks noGrp="1"/>
          </p:cNvSpPr>
          <p:nvPr>
            <p:ph idx="1"/>
          </p:nvPr>
        </p:nvSpPr>
        <p:spPr>
          <a:xfrm>
            <a:off x="838200" y="1082675"/>
            <a:ext cx="11017392" cy="4886046"/>
          </a:xfrm>
        </p:spPr>
        <p:txBody>
          <a:bodyPr/>
          <a:lstStyle/>
          <a:p>
            <a:endParaRPr lang="en-US" dirty="0">
              <a:solidFill>
                <a:srgbClr val="000000"/>
              </a:solidFill>
            </a:endParaRPr>
          </a:p>
          <a:p>
            <a:endParaRPr lang="en-US" dirty="0">
              <a:solidFill>
                <a:srgbClr val="000000"/>
              </a:solidFill>
            </a:endParaRPr>
          </a:p>
          <a:p>
            <a:endParaRPr lang="en-US" dirty="0">
              <a:solidFill>
                <a:srgbClr val="000000"/>
              </a:solidFill>
            </a:endParaRPr>
          </a:p>
          <a:p>
            <a:endParaRPr lang="en-US" dirty="0">
              <a:solidFill>
                <a:srgbClr val="000000"/>
              </a:solidFill>
            </a:endParaRPr>
          </a:p>
          <a:p>
            <a:endParaRPr lang="en-US" dirty="0">
              <a:solidFill>
                <a:srgbClr val="000000"/>
              </a:solidFill>
            </a:endParaRPr>
          </a:p>
          <a:p>
            <a:endParaRPr lang="en-US" dirty="0">
              <a:solidFill>
                <a:srgbClr val="000000"/>
              </a:solidFill>
            </a:endParaRPr>
          </a:p>
          <a:p>
            <a:endParaRPr lang="en-US" dirty="0">
              <a:solidFill>
                <a:srgbClr val="000000"/>
              </a:solidFill>
            </a:endParaRPr>
          </a:p>
          <a:p>
            <a:endParaRPr lang="en-US" dirty="0">
              <a:solidFill>
                <a:srgbClr val="000000"/>
              </a:solidFill>
            </a:endParaRPr>
          </a:p>
          <a:p>
            <a:endParaRPr lang="en-US" dirty="0">
              <a:solidFill>
                <a:srgbClr val="000000"/>
              </a:solidFill>
            </a:endParaRPr>
          </a:p>
          <a:p>
            <a:r>
              <a:rPr lang="en-US" dirty="0">
                <a:solidFill>
                  <a:srgbClr val="000000"/>
                </a:solidFill>
              </a:rPr>
              <a:t>Systemic exposure (serum pos) seen from some patients after subretinal injection</a:t>
            </a:r>
          </a:p>
          <a:p>
            <a:r>
              <a:rPr lang="en-US" dirty="0">
                <a:solidFill>
                  <a:srgbClr val="000000"/>
                </a:solidFill>
              </a:rPr>
              <a:t>Assay principles remain the same from nonclinical to clinical use</a:t>
            </a:r>
          </a:p>
          <a:p>
            <a:endParaRPr lang="en-US" dirty="0">
              <a:solidFill>
                <a:srgbClr val="000000"/>
              </a:solidFill>
            </a:endParaRPr>
          </a:p>
        </p:txBody>
      </p:sp>
      <p:sp>
        <p:nvSpPr>
          <p:cNvPr id="2" name="Title 1">
            <a:extLst>
              <a:ext uri="{FF2B5EF4-FFF2-40B4-BE49-F238E27FC236}">
                <a16:creationId xmlns:a16="http://schemas.microsoft.com/office/drawing/2014/main" id="{58AFA698-5865-B449-ADB7-EC16D4EBB6FA}"/>
              </a:ext>
            </a:extLst>
          </p:cNvPr>
          <p:cNvSpPr>
            <a:spLocks noGrp="1"/>
          </p:cNvSpPr>
          <p:nvPr>
            <p:ph type="title"/>
          </p:nvPr>
        </p:nvSpPr>
        <p:spPr/>
        <p:txBody>
          <a:bodyPr/>
          <a:lstStyle/>
          <a:p>
            <a:r>
              <a:rPr lang="en-US">
                <a:solidFill>
                  <a:srgbClr val="000000"/>
                </a:solidFill>
              </a:rPr>
              <a:t>Clinical Vector Shedding of AAV by qPCR</a:t>
            </a:r>
          </a:p>
        </p:txBody>
      </p:sp>
      <p:grpSp>
        <p:nvGrpSpPr>
          <p:cNvPr id="13" name="Group 12">
            <a:extLst>
              <a:ext uri="{FF2B5EF4-FFF2-40B4-BE49-F238E27FC236}">
                <a16:creationId xmlns:a16="http://schemas.microsoft.com/office/drawing/2014/main" id="{FFD1D780-4820-47CF-2331-BF8BFD9B5BE7}"/>
              </a:ext>
            </a:extLst>
          </p:cNvPr>
          <p:cNvGrpSpPr/>
          <p:nvPr/>
        </p:nvGrpSpPr>
        <p:grpSpPr>
          <a:xfrm>
            <a:off x="9995434" y="190357"/>
            <a:ext cx="2036792" cy="892318"/>
            <a:chOff x="11834" y="669238"/>
            <a:chExt cx="3546177" cy="892318"/>
          </a:xfrm>
          <a:solidFill>
            <a:schemeClr val="accent2"/>
          </a:solidFill>
        </p:grpSpPr>
        <p:sp>
          <p:nvSpPr>
            <p:cNvPr id="25" name="Rectangle: Rounded Corners 24">
              <a:extLst>
                <a:ext uri="{FF2B5EF4-FFF2-40B4-BE49-F238E27FC236}">
                  <a16:creationId xmlns:a16="http://schemas.microsoft.com/office/drawing/2014/main" id="{256473D7-1388-E4CE-C15C-8336647C7799}"/>
                </a:ext>
              </a:extLst>
            </p:cNvPr>
            <p:cNvSpPr/>
            <p:nvPr/>
          </p:nvSpPr>
          <p:spPr>
            <a:xfrm>
              <a:off x="11834" y="669238"/>
              <a:ext cx="3546177" cy="892318"/>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US" sz="2800"/>
            </a:p>
          </p:txBody>
        </p:sp>
        <p:sp>
          <p:nvSpPr>
            <p:cNvPr id="26" name="Rectangle: Rounded Corners 4">
              <a:extLst>
                <a:ext uri="{FF2B5EF4-FFF2-40B4-BE49-F238E27FC236}">
                  <a16:creationId xmlns:a16="http://schemas.microsoft.com/office/drawing/2014/main" id="{C817096A-46F4-4813-A329-0BAEDA3EB2E8}"/>
                </a:ext>
              </a:extLst>
            </p:cNvPr>
            <p:cNvSpPr txBox="1"/>
            <p:nvPr/>
          </p:nvSpPr>
          <p:spPr>
            <a:xfrm>
              <a:off x="55393" y="712797"/>
              <a:ext cx="3459059" cy="805200"/>
            </a:xfrm>
            <a:prstGeom prst="rect">
              <a:avLst/>
            </a:prstGeom>
            <a:noFill/>
          </p:spPr>
          <p:style>
            <a:lnRef idx="0">
              <a:scrgbClr r="0" g="0" b="0"/>
            </a:lnRef>
            <a:fillRef idx="0">
              <a:scrgbClr r="0" g="0" b="0"/>
            </a:fillRef>
            <a:effectRef idx="0">
              <a:scrgbClr r="0" g="0" b="0"/>
            </a:effectRef>
            <a:fontRef idx="minor">
              <a:schemeClr val="lt1"/>
            </a:fontRef>
          </p:style>
          <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2400" kern="1200"/>
                <a:t>qPCR</a:t>
              </a:r>
            </a:p>
          </p:txBody>
        </p:sp>
      </p:grpSp>
      <p:sp>
        <p:nvSpPr>
          <p:cNvPr id="6" name="TextBox 5">
            <a:extLst>
              <a:ext uri="{FF2B5EF4-FFF2-40B4-BE49-F238E27FC236}">
                <a16:creationId xmlns:a16="http://schemas.microsoft.com/office/drawing/2014/main" id="{B0ECA61A-F923-4247-7D9D-043D7C482352}"/>
              </a:ext>
            </a:extLst>
          </p:cNvPr>
          <p:cNvSpPr txBox="1"/>
          <p:nvPr/>
        </p:nvSpPr>
        <p:spPr>
          <a:xfrm>
            <a:off x="431339" y="6429119"/>
            <a:ext cx="5773822" cy="369332"/>
          </a:xfrm>
          <a:prstGeom prst="rect">
            <a:avLst/>
          </a:prstGeom>
          <a:noFill/>
        </p:spPr>
        <p:txBody>
          <a:bodyPr wrap="square">
            <a:spAutoFit/>
          </a:bodyPr>
          <a:lstStyle/>
          <a:p>
            <a:r>
              <a:rPr lang="en-US" sz="900"/>
              <a:t>U.S. Food and Drug Administration. </a:t>
            </a:r>
            <a:r>
              <a:rPr lang="en-US" sz="900" i="1"/>
              <a:t>Package Insert Luxturna.</a:t>
            </a:r>
            <a:r>
              <a:rPr lang="en-US" sz="900"/>
              <a:t> Spark Therapeutics, Inc. 2024. https://fda.gov/media/109906/download.</a:t>
            </a:r>
          </a:p>
        </p:txBody>
      </p:sp>
      <p:graphicFrame>
        <p:nvGraphicFramePr>
          <p:cNvPr id="3" name="Table 2">
            <a:extLst>
              <a:ext uri="{FF2B5EF4-FFF2-40B4-BE49-F238E27FC236}">
                <a16:creationId xmlns:a16="http://schemas.microsoft.com/office/drawing/2014/main" id="{B134F733-3B4E-76A2-C8DA-17985A493397}"/>
              </a:ext>
            </a:extLst>
          </p:cNvPr>
          <p:cNvGraphicFramePr>
            <a:graphicFrameLocks noGrp="1"/>
          </p:cNvGraphicFramePr>
          <p:nvPr>
            <p:extLst>
              <p:ext uri="{D42A27DB-BD31-4B8C-83A1-F6EECF244321}">
                <p14:modId xmlns:p14="http://schemas.microsoft.com/office/powerpoint/2010/main" val="309631203"/>
              </p:ext>
            </p:extLst>
          </p:nvPr>
        </p:nvGraphicFramePr>
        <p:xfrm>
          <a:off x="1520901" y="1608177"/>
          <a:ext cx="9651990" cy="3058160"/>
        </p:xfrm>
        <a:graphic>
          <a:graphicData uri="http://schemas.openxmlformats.org/drawingml/2006/table">
            <a:tbl>
              <a:tblPr firstRow="1" bandRow="1">
                <a:tableStyleId>{5C22544A-7EE6-4342-B048-85BDC9FD1C3A}</a:tableStyleId>
              </a:tblPr>
              <a:tblGrid>
                <a:gridCol w="1930398">
                  <a:extLst>
                    <a:ext uri="{9D8B030D-6E8A-4147-A177-3AD203B41FA5}">
                      <a16:colId xmlns:a16="http://schemas.microsoft.com/office/drawing/2014/main" val="4031792427"/>
                    </a:ext>
                  </a:extLst>
                </a:gridCol>
                <a:gridCol w="2452351">
                  <a:extLst>
                    <a:ext uri="{9D8B030D-6E8A-4147-A177-3AD203B41FA5}">
                      <a16:colId xmlns:a16="http://schemas.microsoft.com/office/drawing/2014/main" val="4130868696"/>
                    </a:ext>
                  </a:extLst>
                </a:gridCol>
                <a:gridCol w="2627791">
                  <a:extLst>
                    <a:ext uri="{9D8B030D-6E8A-4147-A177-3AD203B41FA5}">
                      <a16:colId xmlns:a16="http://schemas.microsoft.com/office/drawing/2014/main" val="50289333"/>
                    </a:ext>
                  </a:extLst>
                </a:gridCol>
                <a:gridCol w="208280">
                  <a:extLst>
                    <a:ext uri="{9D8B030D-6E8A-4147-A177-3AD203B41FA5}">
                      <a16:colId xmlns:a16="http://schemas.microsoft.com/office/drawing/2014/main" val="2845781665"/>
                    </a:ext>
                  </a:extLst>
                </a:gridCol>
                <a:gridCol w="2433170">
                  <a:extLst>
                    <a:ext uri="{9D8B030D-6E8A-4147-A177-3AD203B41FA5}">
                      <a16:colId xmlns:a16="http://schemas.microsoft.com/office/drawing/2014/main" val="1092478414"/>
                    </a:ext>
                  </a:extLst>
                </a:gridCol>
              </a:tblGrid>
              <a:tr h="370840">
                <a:tc>
                  <a:txBody>
                    <a:bodyPr/>
                    <a:lstStyle/>
                    <a:p>
                      <a:endParaRPr lang="en-US" b="1"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algn="ctr"/>
                      <a:r>
                        <a:rPr lang="en-US" dirty="0"/>
                        <a:t>Unilateral Injection</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a:txBody>
                    <a:bodyPr/>
                    <a:lstStyle/>
                    <a:p>
                      <a:pPr algn="ct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dirty="0"/>
                        <a:t>Bilateral Injection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50260892"/>
                  </a:ext>
                </a:extLst>
              </a:tr>
              <a:tr h="370840">
                <a:tc>
                  <a:txBody>
                    <a:bodyPr/>
                    <a:lstStyle/>
                    <a:p>
                      <a:endParaRPr lang="en-US" b="1">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solidFill>
                            <a:schemeClr val="bg1"/>
                          </a:solidFill>
                        </a:rPr>
                        <a:t>Injected Eye</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r>
                        <a:rPr lang="en-US" dirty="0">
                          <a:solidFill>
                            <a:schemeClr val="bg1"/>
                          </a:solidFill>
                        </a:rPr>
                        <a:t>Un-injected Eye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en-US"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740283304"/>
                  </a:ext>
                </a:extLst>
              </a:tr>
              <a:tr h="370840">
                <a:tc rowSpan="2">
                  <a:txBody>
                    <a:bodyPr/>
                    <a:lstStyle/>
                    <a:p>
                      <a:pPr algn="ctr"/>
                      <a:r>
                        <a:rPr lang="en-US" b="1" dirty="0">
                          <a:solidFill>
                            <a:schemeClr val="bg1"/>
                          </a:solidFill>
                        </a:rPr>
                        <a:t>Tears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r>
                        <a:rPr lang="en-US" dirty="0">
                          <a:solidFill>
                            <a:srgbClr val="000000"/>
                          </a:solidFill>
                        </a:rPr>
                        <a:t>45% of Subjects: low, transient levels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tc>
                  <a:txBody>
                    <a:bodyPr/>
                    <a:lstStyle/>
                    <a:p>
                      <a:r>
                        <a:rPr lang="en-US" dirty="0">
                          <a:solidFill>
                            <a:srgbClr val="000000"/>
                          </a:solidFill>
                        </a:rPr>
                        <a:t>7% of Subjects: positive until Day 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tc>
                  <a:txBody>
                    <a:bodyPr/>
                    <a:lstStyle/>
                    <a:p>
                      <a:endParaRPr lang="en-US" dirty="0">
                        <a:solidFill>
                          <a:srgbClr val="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dirty="0">
                          <a:solidFill>
                            <a:srgbClr val="000000"/>
                          </a:solidFill>
                        </a:rPr>
                        <a:t>45% of Subjects: vector detected Day 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extLst>
                  <a:ext uri="{0D108BD9-81ED-4DB2-BD59-A6C34878D82A}">
                    <a16:rowId xmlns:a16="http://schemas.microsoft.com/office/drawing/2014/main" val="2272476180"/>
                  </a:ext>
                </a:extLst>
              </a:tr>
              <a:tr h="589000">
                <a:tc vMerge="1">
                  <a:txBody>
                    <a:bodyPr/>
                    <a:lstStyle/>
                    <a:p>
                      <a:endParaRPr lang="en-US" b="1">
                        <a:solidFill>
                          <a:schemeClr val="bg1"/>
                        </a:solidFill>
                      </a:endParaRPr>
                    </a:p>
                  </a:txBody>
                  <a:tcPr>
                    <a:solidFill>
                      <a:schemeClr val="accent1"/>
                    </a:solidFill>
                  </a:tcPr>
                </a:tc>
                <a:tc>
                  <a:txBody>
                    <a:bodyPr/>
                    <a:lstStyle/>
                    <a:p>
                      <a:endParaRPr lang="en-US">
                        <a:solidFill>
                          <a:srgbClr val="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tc>
                  <a:txBody>
                    <a:bodyPr/>
                    <a:lstStyle/>
                    <a:p>
                      <a:endParaRPr lang="en-US" dirty="0">
                        <a:solidFill>
                          <a:srgbClr val="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tc>
                  <a:txBody>
                    <a:bodyPr/>
                    <a:lstStyle/>
                    <a:p>
                      <a:endParaRPr lang="en-US" dirty="0">
                        <a:solidFill>
                          <a:srgbClr val="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dirty="0">
                          <a:solidFill>
                            <a:srgbClr val="000000"/>
                          </a:solidFill>
                        </a:rPr>
                        <a:t>Majority had no detectable DNA by Day 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extLst>
                  <a:ext uri="{0D108BD9-81ED-4DB2-BD59-A6C34878D82A}">
                    <a16:rowId xmlns:a16="http://schemas.microsoft.com/office/drawing/2014/main" val="2612655759"/>
                  </a:ext>
                </a:extLst>
              </a:tr>
              <a:tr h="120189">
                <a:tc>
                  <a:txBody>
                    <a:bodyPr/>
                    <a:lstStyle/>
                    <a:p>
                      <a:pPr algn="ctr"/>
                      <a:endParaRPr lang="en-US" sz="200" b="1">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200">
                        <a:solidFill>
                          <a:srgbClr val="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200" dirty="0">
                        <a:solidFill>
                          <a:srgbClr val="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200" dirty="0">
                        <a:solidFill>
                          <a:srgbClr val="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200">
                        <a:solidFill>
                          <a:srgbClr val="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396520374"/>
                  </a:ext>
                </a:extLst>
              </a:tr>
              <a:tr h="370840">
                <a:tc>
                  <a:txBody>
                    <a:bodyPr/>
                    <a:lstStyle/>
                    <a:p>
                      <a:pPr algn="ctr"/>
                      <a:r>
                        <a:rPr lang="en-US" b="1" dirty="0">
                          <a:solidFill>
                            <a:schemeClr val="bg1"/>
                          </a:solidFill>
                        </a:rPr>
                        <a:t>Serum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endParaRPr lang="en-US" dirty="0">
                        <a:solidFill>
                          <a:srgbClr val="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40000"/>
                        <a:lumOff val="60000"/>
                      </a:schemeClr>
                    </a:solidFill>
                  </a:tcPr>
                </a:tc>
                <a:tc>
                  <a:txBody>
                    <a:bodyPr/>
                    <a:lstStyle/>
                    <a:p>
                      <a:endParaRPr lang="en-US" dirty="0">
                        <a:solidFill>
                          <a:srgbClr val="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40000"/>
                        <a:lumOff val="60000"/>
                      </a:schemeClr>
                    </a:solidFill>
                  </a:tcPr>
                </a:tc>
                <a:tc>
                  <a:txBody>
                    <a:bodyPr/>
                    <a:lstStyle/>
                    <a:p>
                      <a:endParaRPr lang="en-US" dirty="0">
                        <a:solidFill>
                          <a:srgbClr val="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dirty="0">
                          <a:solidFill>
                            <a:srgbClr val="000000"/>
                          </a:solidFill>
                        </a:rPr>
                        <a:t>10% of Subjects: positive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40000"/>
                        <a:lumOff val="60000"/>
                      </a:schemeClr>
                    </a:solidFill>
                  </a:tcPr>
                </a:tc>
                <a:extLst>
                  <a:ext uri="{0D108BD9-81ED-4DB2-BD59-A6C34878D82A}">
                    <a16:rowId xmlns:a16="http://schemas.microsoft.com/office/drawing/2014/main" val="952980300"/>
                  </a:ext>
                </a:extLst>
              </a:tr>
            </a:tbl>
          </a:graphicData>
        </a:graphic>
      </p:graphicFrame>
    </p:spTree>
    <p:extLst>
      <p:ext uri="{BB962C8B-B14F-4D97-AF65-F5344CB8AC3E}">
        <p14:creationId xmlns:p14="http://schemas.microsoft.com/office/powerpoint/2010/main" val="3376628303"/>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AE3590-634F-A448-CE47-8D0BEB228B99}"/>
              </a:ext>
            </a:extLst>
          </p:cNvPr>
          <p:cNvSpPr>
            <a:spLocks noGrp="1"/>
          </p:cNvSpPr>
          <p:nvPr>
            <p:ph type="title"/>
          </p:nvPr>
        </p:nvSpPr>
        <p:spPr>
          <a:xfrm>
            <a:off x="838200" y="83185"/>
            <a:ext cx="11017391" cy="675005"/>
          </a:xfrm>
        </p:spPr>
        <p:txBody>
          <a:bodyPr/>
          <a:lstStyle/>
          <a:p>
            <a:r>
              <a:rPr lang="en-US" dirty="0">
                <a:solidFill>
                  <a:srgbClr val="000000"/>
                </a:solidFill>
              </a:rPr>
              <a:t>qPCR or </a:t>
            </a:r>
            <a:r>
              <a:rPr lang="en-US" dirty="0" err="1">
                <a:solidFill>
                  <a:srgbClr val="000000"/>
                </a:solidFill>
              </a:rPr>
              <a:t>dPCR</a:t>
            </a:r>
            <a:r>
              <a:rPr lang="en-US" dirty="0">
                <a:solidFill>
                  <a:srgbClr val="000000"/>
                </a:solidFill>
              </a:rPr>
              <a:t>? Benefits and Challenges</a:t>
            </a:r>
          </a:p>
        </p:txBody>
      </p:sp>
      <p:graphicFrame>
        <p:nvGraphicFramePr>
          <p:cNvPr id="10" name="Content Placeholder 9">
            <a:extLst>
              <a:ext uri="{FF2B5EF4-FFF2-40B4-BE49-F238E27FC236}">
                <a16:creationId xmlns:a16="http://schemas.microsoft.com/office/drawing/2014/main" id="{5C9F42D2-04E3-F7C9-D93F-EF3CF840E76D}"/>
              </a:ext>
            </a:extLst>
          </p:cNvPr>
          <p:cNvGraphicFramePr>
            <a:graphicFrameLocks noGrp="1"/>
          </p:cNvGraphicFramePr>
          <p:nvPr>
            <p:ph idx="1"/>
            <p:extLst>
              <p:ext uri="{D42A27DB-BD31-4B8C-83A1-F6EECF244321}">
                <p14:modId xmlns:p14="http://schemas.microsoft.com/office/powerpoint/2010/main" val="304709039"/>
              </p:ext>
            </p:extLst>
          </p:nvPr>
        </p:nvGraphicFramePr>
        <p:xfrm>
          <a:off x="923925" y="1686534"/>
          <a:ext cx="11017248" cy="4325098"/>
        </p:xfrm>
        <a:graphic>
          <a:graphicData uri="http://schemas.openxmlformats.org/drawingml/2006/table">
            <a:tbl>
              <a:tblPr firstRow="1" bandRow="1">
                <a:tableStyleId>{D7AC3CCA-C797-4891-BE02-D94E43425B78}</a:tableStyleId>
              </a:tblPr>
              <a:tblGrid>
                <a:gridCol w="6108246">
                  <a:extLst>
                    <a:ext uri="{9D8B030D-6E8A-4147-A177-3AD203B41FA5}">
                      <a16:colId xmlns:a16="http://schemas.microsoft.com/office/drawing/2014/main" val="1923068181"/>
                    </a:ext>
                  </a:extLst>
                </a:gridCol>
                <a:gridCol w="2405743">
                  <a:extLst>
                    <a:ext uri="{9D8B030D-6E8A-4147-A177-3AD203B41FA5}">
                      <a16:colId xmlns:a16="http://schemas.microsoft.com/office/drawing/2014/main" val="2478713968"/>
                    </a:ext>
                  </a:extLst>
                </a:gridCol>
                <a:gridCol w="2503259">
                  <a:extLst>
                    <a:ext uri="{9D8B030D-6E8A-4147-A177-3AD203B41FA5}">
                      <a16:colId xmlns:a16="http://schemas.microsoft.com/office/drawing/2014/main" val="724038218"/>
                    </a:ext>
                  </a:extLst>
                </a:gridCol>
              </a:tblGrid>
              <a:tr h="343752">
                <a:tc>
                  <a:txBody>
                    <a:bodyPr/>
                    <a:lstStyle/>
                    <a:p>
                      <a:r>
                        <a:rPr lang="en-US" sz="1400" b="1">
                          <a:solidFill>
                            <a:srgbClr val="000000"/>
                          </a:solidFill>
                        </a:rPr>
                        <a:t>Dynamic Range</a:t>
                      </a:r>
                    </a:p>
                  </a:txBody>
                  <a:tcPr/>
                </a:tc>
                <a:tc>
                  <a:txBody>
                    <a:bodyPr/>
                    <a:lstStyle/>
                    <a:p>
                      <a:r>
                        <a:rPr lang="en-US" sz="1400" b="1">
                          <a:solidFill>
                            <a:srgbClr val="000000"/>
                          </a:solidFill>
                        </a:rPr>
                        <a:t>8+ Log</a:t>
                      </a:r>
                      <a:r>
                        <a:rPr lang="en-US" sz="1400" b="1" baseline="-25000">
                          <a:solidFill>
                            <a:srgbClr val="000000"/>
                          </a:solidFill>
                        </a:rPr>
                        <a:t>10</a:t>
                      </a:r>
                    </a:p>
                  </a:txBody>
                  <a:tcPr/>
                </a:tc>
                <a:tc>
                  <a:txBody>
                    <a:bodyPr/>
                    <a:lstStyle/>
                    <a:p>
                      <a:r>
                        <a:rPr lang="en-US" sz="1400" b="1">
                          <a:solidFill>
                            <a:srgbClr val="000000"/>
                          </a:solidFill>
                        </a:rPr>
                        <a:t>4 Log</a:t>
                      </a:r>
                      <a:r>
                        <a:rPr lang="en-US" sz="1400" b="1" baseline="-25000">
                          <a:solidFill>
                            <a:srgbClr val="000000"/>
                          </a:solidFill>
                        </a:rPr>
                        <a:t>10</a:t>
                      </a:r>
                      <a:r>
                        <a:rPr lang="en-US" sz="1400" b="1">
                          <a:solidFill>
                            <a:srgbClr val="000000"/>
                          </a:solidFill>
                        </a:rPr>
                        <a:t>; lower ULOQ</a:t>
                      </a:r>
                    </a:p>
                  </a:txBody>
                  <a:tcPr/>
                </a:tc>
                <a:extLst>
                  <a:ext uri="{0D108BD9-81ED-4DB2-BD59-A6C34878D82A}">
                    <a16:rowId xmlns:a16="http://schemas.microsoft.com/office/drawing/2014/main" val="1441349630"/>
                  </a:ext>
                </a:extLst>
              </a:tr>
              <a:tr h="343752">
                <a:tc>
                  <a:txBody>
                    <a:bodyPr/>
                    <a:lstStyle/>
                    <a:p>
                      <a:r>
                        <a:rPr lang="en-US" sz="1400" b="1">
                          <a:solidFill>
                            <a:srgbClr val="000000"/>
                          </a:solidFill>
                        </a:rPr>
                        <a:t>Sensitivity/rare event quantitation</a:t>
                      </a:r>
                    </a:p>
                  </a:txBody>
                  <a:tcPr/>
                </a:tc>
                <a:tc>
                  <a:txBody>
                    <a:bodyPr/>
                    <a:lstStyle/>
                    <a:p>
                      <a:r>
                        <a:rPr lang="en-US" sz="1400" b="1">
                          <a:solidFill>
                            <a:srgbClr val="000000"/>
                          </a:solidFill>
                        </a:rPr>
                        <a:t>High</a:t>
                      </a:r>
                    </a:p>
                  </a:txBody>
                  <a:tcPr/>
                </a:tc>
                <a:tc>
                  <a:txBody>
                    <a:bodyPr/>
                    <a:lstStyle/>
                    <a:p>
                      <a:r>
                        <a:rPr lang="en-US" sz="1400" b="1">
                          <a:solidFill>
                            <a:srgbClr val="000000"/>
                          </a:solidFill>
                        </a:rPr>
                        <a:t>Very High</a:t>
                      </a:r>
                    </a:p>
                  </a:txBody>
                  <a:tcPr/>
                </a:tc>
                <a:extLst>
                  <a:ext uri="{0D108BD9-81ED-4DB2-BD59-A6C34878D82A}">
                    <a16:rowId xmlns:a16="http://schemas.microsoft.com/office/drawing/2014/main" val="3620891662"/>
                  </a:ext>
                </a:extLst>
              </a:tr>
              <a:tr h="543826">
                <a:tc>
                  <a:txBody>
                    <a:bodyPr/>
                    <a:lstStyle/>
                    <a:p>
                      <a:r>
                        <a:rPr lang="en-US" sz="1400" b="1">
                          <a:solidFill>
                            <a:srgbClr val="000000"/>
                          </a:solidFill>
                        </a:rPr>
                        <a:t>Quantitation</a:t>
                      </a:r>
                    </a:p>
                  </a:txBody>
                  <a:tcPr/>
                </a:tc>
                <a:tc>
                  <a:txBody>
                    <a:bodyPr/>
                    <a:lstStyle/>
                    <a:p>
                      <a:r>
                        <a:rPr lang="en-US" sz="1400" b="1">
                          <a:solidFill>
                            <a:srgbClr val="000000"/>
                          </a:solidFill>
                        </a:rPr>
                        <a:t>Std Curve Interpolation (R</a:t>
                      </a:r>
                      <a:r>
                        <a:rPr lang="en-US" sz="1400" b="1" baseline="30000">
                          <a:solidFill>
                            <a:srgbClr val="000000"/>
                          </a:solidFill>
                        </a:rPr>
                        <a:t>2</a:t>
                      </a:r>
                      <a:r>
                        <a:rPr lang="en-US" sz="1400" b="1">
                          <a:solidFill>
                            <a:srgbClr val="000000"/>
                          </a:solidFill>
                        </a:rPr>
                        <a:t> and Slope criteria)</a:t>
                      </a:r>
                    </a:p>
                  </a:txBody>
                  <a:tcPr/>
                </a:tc>
                <a:tc>
                  <a:txBody>
                    <a:bodyPr/>
                    <a:lstStyle/>
                    <a:p>
                      <a:r>
                        <a:rPr lang="en-US" sz="1400" b="1">
                          <a:solidFill>
                            <a:srgbClr val="000000"/>
                          </a:solidFill>
                        </a:rPr>
                        <a:t>Absolute (droplet count with Poisson statistics)</a:t>
                      </a:r>
                    </a:p>
                  </a:txBody>
                  <a:tcPr/>
                </a:tc>
                <a:extLst>
                  <a:ext uri="{0D108BD9-81ED-4DB2-BD59-A6C34878D82A}">
                    <a16:rowId xmlns:a16="http://schemas.microsoft.com/office/drawing/2014/main" val="1952327609"/>
                  </a:ext>
                </a:extLst>
              </a:tr>
              <a:tr h="343752">
                <a:tc>
                  <a:txBody>
                    <a:bodyPr/>
                    <a:lstStyle/>
                    <a:p>
                      <a:r>
                        <a:rPr lang="en-US" sz="1400">
                          <a:solidFill>
                            <a:srgbClr val="000000"/>
                          </a:solidFill>
                        </a:rPr>
                        <a:t>Plate format</a:t>
                      </a:r>
                    </a:p>
                  </a:txBody>
                  <a:tcPr/>
                </a:tc>
                <a:tc>
                  <a:txBody>
                    <a:bodyPr/>
                    <a:lstStyle/>
                    <a:p>
                      <a:r>
                        <a:rPr lang="en-US" sz="1400">
                          <a:solidFill>
                            <a:srgbClr val="000000"/>
                          </a:solidFill>
                        </a:rPr>
                        <a:t>384</a:t>
                      </a:r>
                    </a:p>
                  </a:txBody>
                  <a:tcPr/>
                </a:tc>
                <a:tc>
                  <a:txBody>
                    <a:bodyPr/>
                    <a:lstStyle/>
                    <a:p>
                      <a:r>
                        <a:rPr lang="en-US" sz="1400">
                          <a:solidFill>
                            <a:srgbClr val="000000"/>
                          </a:solidFill>
                        </a:rPr>
                        <a:t>24 up to 96*4</a:t>
                      </a:r>
                    </a:p>
                  </a:txBody>
                  <a:tcPr/>
                </a:tc>
                <a:extLst>
                  <a:ext uri="{0D108BD9-81ED-4DB2-BD59-A6C34878D82A}">
                    <a16:rowId xmlns:a16="http://schemas.microsoft.com/office/drawing/2014/main" val="2024664087"/>
                  </a:ext>
                </a:extLst>
              </a:tr>
              <a:tr h="343752">
                <a:tc>
                  <a:txBody>
                    <a:bodyPr/>
                    <a:lstStyle/>
                    <a:p>
                      <a:r>
                        <a:rPr lang="en-US" sz="1400">
                          <a:solidFill>
                            <a:srgbClr val="000000"/>
                          </a:solidFill>
                        </a:rPr>
                        <a:t>Detectable Foldchange</a:t>
                      </a:r>
                    </a:p>
                  </a:txBody>
                  <a:tcPr/>
                </a:tc>
                <a:tc>
                  <a:txBody>
                    <a:bodyPr/>
                    <a:lstStyle/>
                    <a:p>
                      <a:r>
                        <a:rPr lang="en-US" sz="1400">
                          <a:solidFill>
                            <a:srgbClr val="000000"/>
                          </a:solidFill>
                        </a:rPr>
                        <a:t>1.25-1.50x</a:t>
                      </a:r>
                    </a:p>
                  </a:txBody>
                  <a:tcPr/>
                </a:tc>
                <a:tc>
                  <a:txBody>
                    <a:bodyPr/>
                    <a:lstStyle/>
                    <a:p>
                      <a:r>
                        <a:rPr lang="en-US" sz="1400">
                          <a:solidFill>
                            <a:srgbClr val="000000"/>
                          </a:solidFill>
                        </a:rPr>
                        <a:t>1.2x</a:t>
                      </a:r>
                    </a:p>
                  </a:txBody>
                  <a:tcPr/>
                </a:tc>
                <a:extLst>
                  <a:ext uri="{0D108BD9-81ED-4DB2-BD59-A6C34878D82A}">
                    <a16:rowId xmlns:a16="http://schemas.microsoft.com/office/drawing/2014/main" val="1254254207"/>
                  </a:ext>
                </a:extLst>
              </a:tr>
              <a:tr h="343752">
                <a:tc>
                  <a:txBody>
                    <a:bodyPr/>
                    <a:lstStyle/>
                    <a:p>
                      <a:r>
                        <a:rPr lang="en-US" sz="1400">
                          <a:solidFill>
                            <a:srgbClr val="000000"/>
                          </a:solidFill>
                        </a:rPr>
                        <a:t>Susceptible to PCR inhibition</a:t>
                      </a:r>
                    </a:p>
                  </a:txBody>
                  <a:tcPr/>
                </a:tc>
                <a:tc>
                  <a:txBody>
                    <a:bodyPr/>
                    <a:lstStyle/>
                    <a:p>
                      <a:r>
                        <a:rPr lang="en-US" sz="1400">
                          <a:solidFill>
                            <a:srgbClr val="000000"/>
                          </a:solidFill>
                        </a:rPr>
                        <a:t>Higher</a:t>
                      </a:r>
                    </a:p>
                  </a:txBody>
                  <a:tcPr/>
                </a:tc>
                <a:tc>
                  <a:txBody>
                    <a:bodyPr/>
                    <a:lstStyle/>
                    <a:p>
                      <a:r>
                        <a:rPr lang="en-US" sz="1400">
                          <a:solidFill>
                            <a:srgbClr val="000000"/>
                          </a:solidFill>
                        </a:rPr>
                        <a:t>Lower</a:t>
                      </a:r>
                    </a:p>
                  </a:txBody>
                  <a:tcPr/>
                </a:tc>
                <a:extLst>
                  <a:ext uri="{0D108BD9-81ED-4DB2-BD59-A6C34878D82A}">
                    <a16:rowId xmlns:a16="http://schemas.microsoft.com/office/drawing/2014/main" val="4288452056"/>
                  </a:ext>
                </a:extLst>
              </a:tr>
              <a:tr h="343752">
                <a:tc>
                  <a:txBody>
                    <a:bodyPr/>
                    <a:lstStyle/>
                    <a:p>
                      <a:r>
                        <a:rPr lang="en-US" sz="1400">
                          <a:solidFill>
                            <a:srgbClr val="000000"/>
                          </a:solidFill>
                        </a:rPr>
                        <a:t>Amplification Reliance</a:t>
                      </a:r>
                    </a:p>
                  </a:txBody>
                  <a:tcPr/>
                </a:tc>
                <a:tc>
                  <a:txBody>
                    <a:bodyPr/>
                    <a:lstStyle/>
                    <a:p>
                      <a:r>
                        <a:rPr lang="en-US" sz="1400">
                          <a:solidFill>
                            <a:srgbClr val="000000"/>
                          </a:solidFill>
                        </a:rPr>
                        <a:t>Higher</a:t>
                      </a:r>
                    </a:p>
                  </a:txBody>
                  <a:tcPr/>
                </a:tc>
                <a:tc>
                  <a:txBody>
                    <a:bodyPr/>
                    <a:lstStyle/>
                    <a:p>
                      <a:r>
                        <a:rPr lang="en-US" sz="1400">
                          <a:solidFill>
                            <a:srgbClr val="000000"/>
                          </a:solidFill>
                        </a:rPr>
                        <a:t>Lower</a:t>
                      </a:r>
                    </a:p>
                  </a:txBody>
                  <a:tcPr/>
                </a:tc>
                <a:extLst>
                  <a:ext uri="{0D108BD9-81ED-4DB2-BD59-A6C34878D82A}">
                    <a16:rowId xmlns:a16="http://schemas.microsoft.com/office/drawing/2014/main" val="2416329591"/>
                  </a:ext>
                </a:extLst>
              </a:tr>
              <a:tr h="343752">
                <a:tc>
                  <a:txBody>
                    <a:bodyPr/>
                    <a:lstStyle/>
                    <a:p>
                      <a:r>
                        <a:rPr lang="en-US" sz="1400">
                          <a:solidFill>
                            <a:srgbClr val="000000"/>
                          </a:solidFill>
                        </a:rPr>
                        <a:t>Precision</a:t>
                      </a:r>
                    </a:p>
                  </a:txBody>
                  <a:tcPr/>
                </a:tc>
                <a:tc>
                  <a:txBody>
                    <a:bodyPr/>
                    <a:lstStyle/>
                    <a:p>
                      <a:r>
                        <a:rPr lang="en-US" sz="1400">
                          <a:solidFill>
                            <a:srgbClr val="000000"/>
                          </a:solidFill>
                        </a:rPr>
                        <a:t>High</a:t>
                      </a:r>
                    </a:p>
                  </a:txBody>
                  <a:tcPr/>
                </a:tc>
                <a:tc>
                  <a:txBody>
                    <a:bodyPr/>
                    <a:lstStyle/>
                    <a:p>
                      <a:r>
                        <a:rPr lang="en-US" sz="1400">
                          <a:solidFill>
                            <a:srgbClr val="000000"/>
                          </a:solidFill>
                        </a:rPr>
                        <a:t>Very high</a:t>
                      </a:r>
                    </a:p>
                  </a:txBody>
                  <a:tcPr/>
                </a:tc>
                <a:extLst>
                  <a:ext uri="{0D108BD9-81ED-4DB2-BD59-A6C34878D82A}">
                    <a16:rowId xmlns:a16="http://schemas.microsoft.com/office/drawing/2014/main" val="862775020"/>
                  </a:ext>
                </a:extLst>
              </a:tr>
              <a:tr h="343752">
                <a:tc>
                  <a:txBody>
                    <a:bodyPr/>
                    <a:lstStyle/>
                    <a:p>
                      <a:r>
                        <a:rPr lang="en-US" sz="1400">
                          <a:solidFill>
                            <a:srgbClr val="000000"/>
                          </a:solidFill>
                        </a:rPr>
                        <a:t>Dilution Linearity</a:t>
                      </a:r>
                    </a:p>
                  </a:txBody>
                  <a:tcPr/>
                </a:tc>
                <a:tc>
                  <a:txBody>
                    <a:bodyPr/>
                    <a:lstStyle/>
                    <a:p>
                      <a:r>
                        <a:rPr lang="en-US" sz="1400">
                          <a:solidFill>
                            <a:srgbClr val="000000"/>
                          </a:solidFill>
                        </a:rPr>
                        <a:t>Good</a:t>
                      </a:r>
                    </a:p>
                  </a:txBody>
                  <a:tcPr/>
                </a:tc>
                <a:tc>
                  <a:txBody>
                    <a:bodyPr/>
                    <a:lstStyle/>
                    <a:p>
                      <a:r>
                        <a:rPr lang="en-US" sz="1400">
                          <a:solidFill>
                            <a:srgbClr val="000000"/>
                          </a:solidFill>
                        </a:rPr>
                        <a:t>Very good</a:t>
                      </a:r>
                    </a:p>
                  </a:txBody>
                  <a:tcPr/>
                </a:tc>
                <a:extLst>
                  <a:ext uri="{0D108BD9-81ED-4DB2-BD59-A6C34878D82A}">
                    <a16:rowId xmlns:a16="http://schemas.microsoft.com/office/drawing/2014/main" val="3389654453"/>
                  </a:ext>
                </a:extLst>
              </a:tr>
              <a:tr h="343752">
                <a:tc>
                  <a:txBody>
                    <a:bodyPr/>
                    <a:lstStyle/>
                    <a:p>
                      <a:r>
                        <a:rPr lang="en-US" sz="1400">
                          <a:solidFill>
                            <a:srgbClr val="000000"/>
                          </a:solidFill>
                        </a:rPr>
                        <a:t>Industry Comfort for Validated Assays</a:t>
                      </a:r>
                    </a:p>
                  </a:txBody>
                  <a:tcPr/>
                </a:tc>
                <a:tc>
                  <a:txBody>
                    <a:bodyPr/>
                    <a:lstStyle/>
                    <a:p>
                      <a:r>
                        <a:rPr lang="en-US" sz="1400">
                          <a:solidFill>
                            <a:srgbClr val="000000"/>
                          </a:solidFill>
                        </a:rPr>
                        <a:t>High</a:t>
                      </a:r>
                    </a:p>
                  </a:txBody>
                  <a:tcPr/>
                </a:tc>
                <a:tc>
                  <a:txBody>
                    <a:bodyPr/>
                    <a:lstStyle/>
                    <a:p>
                      <a:r>
                        <a:rPr lang="en-US" sz="1400">
                          <a:solidFill>
                            <a:srgbClr val="000000"/>
                          </a:solidFill>
                        </a:rPr>
                        <a:t>Good, growing</a:t>
                      </a:r>
                    </a:p>
                  </a:txBody>
                  <a:tcPr/>
                </a:tc>
                <a:extLst>
                  <a:ext uri="{0D108BD9-81ED-4DB2-BD59-A6C34878D82A}">
                    <a16:rowId xmlns:a16="http://schemas.microsoft.com/office/drawing/2014/main" val="4170438454"/>
                  </a:ext>
                </a:extLst>
              </a:tr>
              <a:tr h="343752">
                <a:tc>
                  <a:txBody>
                    <a:bodyPr/>
                    <a:lstStyle/>
                    <a:p>
                      <a:r>
                        <a:rPr lang="en-US" sz="1400">
                          <a:solidFill>
                            <a:srgbClr val="000000"/>
                          </a:solidFill>
                        </a:rPr>
                        <a:t>Robustness</a:t>
                      </a:r>
                    </a:p>
                  </a:txBody>
                  <a:tcPr/>
                </a:tc>
                <a:tc>
                  <a:txBody>
                    <a:bodyPr/>
                    <a:lstStyle/>
                    <a:p>
                      <a:r>
                        <a:rPr lang="en-US" sz="1400">
                          <a:solidFill>
                            <a:srgbClr val="000000"/>
                          </a:solidFill>
                        </a:rPr>
                        <a:t>High</a:t>
                      </a:r>
                    </a:p>
                  </a:txBody>
                  <a:tcPr/>
                </a:tc>
                <a:tc>
                  <a:txBody>
                    <a:bodyPr/>
                    <a:lstStyle/>
                    <a:p>
                      <a:r>
                        <a:rPr lang="en-US" sz="1400">
                          <a:solidFill>
                            <a:srgbClr val="000000"/>
                          </a:solidFill>
                        </a:rPr>
                        <a:t>Good</a:t>
                      </a:r>
                    </a:p>
                  </a:txBody>
                  <a:tcPr/>
                </a:tc>
                <a:extLst>
                  <a:ext uri="{0D108BD9-81ED-4DB2-BD59-A6C34878D82A}">
                    <a16:rowId xmlns:a16="http://schemas.microsoft.com/office/drawing/2014/main" val="3751285820"/>
                  </a:ext>
                </a:extLst>
              </a:tr>
              <a:tr h="343752">
                <a:tc>
                  <a:txBody>
                    <a:bodyPr/>
                    <a:lstStyle/>
                    <a:p>
                      <a:r>
                        <a:rPr lang="en-US" sz="1400">
                          <a:solidFill>
                            <a:srgbClr val="000000"/>
                          </a:solidFill>
                        </a:rPr>
                        <a:t>Instrument Validation Comfort</a:t>
                      </a:r>
                    </a:p>
                  </a:txBody>
                  <a:tcPr/>
                </a:tc>
                <a:tc>
                  <a:txBody>
                    <a:bodyPr/>
                    <a:lstStyle/>
                    <a:p>
                      <a:r>
                        <a:rPr lang="en-US" sz="1400">
                          <a:solidFill>
                            <a:srgbClr val="000000"/>
                          </a:solidFill>
                        </a:rPr>
                        <a:t>High</a:t>
                      </a:r>
                    </a:p>
                  </a:txBody>
                  <a:tcPr/>
                </a:tc>
                <a:tc>
                  <a:txBody>
                    <a:bodyPr/>
                    <a:lstStyle/>
                    <a:p>
                      <a:r>
                        <a:rPr lang="en-US" sz="1400">
                          <a:solidFill>
                            <a:srgbClr val="000000"/>
                          </a:solidFill>
                        </a:rPr>
                        <a:t>Good, growing</a:t>
                      </a:r>
                    </a:p>
                  </a:txBody>
                  <a:tcPr/>
                </a:tc>
                <a:extLst>
                  <a:ext uri="{0D108BD9-81ED-4DB2-BD59-A6C34878D82A}">
                    <a16:rowId xmlns:a16="http://schemas.microsoft.com/office/drawing/2014/main" val="3211286994"/>
                  </a:ext>
                </a:extLst>
              </a:tr>
            </a:tbl>
          </a:graphicData>
        </a:graphic>
      </p:graphicFrame>
      <p:grpSp>
        <p:nvGrpSpPr>
          <p:cNvPr id="4" name="Group 3">
            <a:extLst>
              <a:ext uri="{FF2B5EF4-FFF2-40B4-BE49-F238E27FC236}">
                <a16:creationId xmlns:a16="http://schemas.microsoft.com/office/drawing/2014/main" id="{B66852C0-D65D-98C2-D646-7C29A288D14C}"/>
              </a:ext>
            </a:extLst>
          </p:cNvPr>
          <p:cNvGrpSpPr/>
          <p:nvPr/>
        </p:nvGrpSpPr>
        <p:grpSpPr>
          <a:xfrm>
            <a:off x="7225288" y="735540"/>
            <a:ext cx="2036792" cy="892318"/>
            <a:chOff x="11834" y="669238"/>
            <a:chExt cx="3546177" cy="892318"/>
          </a:xfrm>
          <a:solidFill>
            <a:schemeClr val="accent2"/>
          </a:solidFill>
        </p:grpSpPr>
        <p:sp>
          <p:nvSpPr>
            <p:cNvPr id="5" name="Rectangle: Rounded Corners 4">
              <a:extLst>
                <a:ext uri="{FF2B5EF4-FFF2-40B4-BE49-F238E27FC236}">
                  <a16:creationId xmlns:a16="http://schemas.microsoft.com/office/drawing/2014/main" id="{4BDA581E-5029-26EA-392D-0B6D68C7DA40}"/>
                </a:ext>
              </a:extLst>
            </p:cNvPr>
            <p:cNvSpPr/>
            <p:nvPr/>
          </p:nvSpPr>
          <p:spPr>
            <a:xfrm>
              <a:off x="11834" y="669238"/>
              <a:ext cx="3546177" cy="892318"/>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US" sz="2800"/>
            </a:p>
          </p:txBody>
        </p:sp>
        <p:sp>
          <p:nvSpPr>
            <p:cNvPr id="6" name="Rectangle: Rounded Corners 4">
              <a:extLst>
                <a:ext uri="{FF2B5EF4-FFF2-40B4-BE49-F238E27FC236}">
                  <a16:creationId xmlns:a16="http://schemas.microsoft.com/office/drawing/2014/main" id="{C3D1281C-F353-BF8A-C618-1522589F4BB7}"/>
                </a:ext>
              </a:extLst>
            </p:cNvPr>
            <p:cNvSpPr txBox="1"/>
            <p:nvPr/>
          </p:nvSpPr>
          <p:spPr>
            <a:xfrm>
              <a:off x="55393" y="712797"/>
              <a:ext cx="3459059" cy="805200"/>
            </a:xfrm>
            <a:prstGeom prst="rect">
              <a:avLst/>
            </a:prstGeom>
            <a:noFill/>
          </p:spPr>
          <p:style>
            <a:lnRef idx="0">
              <a:scrgbClr r="0" g="0" b="0"/>
            </a:lnRef>
            <a:fillRef idx="0">
              <a:scrgbClr r="0" g="0" b="0"/>
            </a:fillRef>
            <a:effectRef idx="0">
              <a:scrgbClr r="0" g="0" b="0"/>
            </a:effectRef>
            <a:fontRef idx="minor">
              <a:schemeClr val="lt1"/>
            </a:fontRef>
          </p:style>
          <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2400" kern="1200"/>
                <a:t>qPCR</a:t>
              </a:r>
            </a:p>
          </p:txBody>
        </p:sp>
      </p:grpSp>
      <p:grpSp>
        <p:nvGrpSpPr>
          <p:cNvPr id="7" name="Group 6">
            <a:extLst>
              <a:ext uri="{FF2B5EF4-FFF2-40B4-BE49-F238E27FC236}">
                <a16:creationId xmlns:a16="http://schemas.microsoft.com/office/drawing/2014/main" id="{43A073AE-85EE-0679-1960-2B8DC1E46E66}"/>
              </a:ext>
            </a:extLst>
          </p:cNvPr>
          <p:cNvGrpSpPr/>
          <p:nvPr/>
        </p:nvGrpSpPr>
        <p:grpSpPr>
          <a:xfrm>
            <a:off x="9656874" y="735540"/>
            <a:ext cx="2036792" cy="892318"/>
            <a:chOff x="11834" y="669238"/>
            <a:chExt cx="3546177" cy="892318"/>
          </a:xfrm>
          <a:solidFill>
            <a:schemeClr val="accent2"/>
          </a:solidFill>
        </p:grpSpPr>
        <p:sp>
          <p:nvSpPr>
            <p:cNvPr id="8" name="Rectangle: Rounded Corners 7">
              <a:extLst>
                <a:ext uri="{FF2B5EF4-FFF2-40B4-BE49-F238E27FC236}">
                  <a16:creationId xmlns:a16="http://schemas.microsoft.com/office/drawing/2014/main" id="{5FA1C49E-677F-00E5-E587-F0F85DC7044E}"/>
                </a:ext>
              </a:extLst>
            </p:cNvPr>
            <p:cNvSpPr/>
            <p:nvPr/>
          </p:nvSpPr>
          <p:spPr>
            <a:xfrm>
              <a:off x="11834" y="669238"/>
              <a:ext cx="3546177" cy="892318"/>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US" sz="2800"/>
            </a:p>
          </p:txBody>
        </p:sp>
        <p:sp>
          <p:nvSpPr>
            <p:cNvPr id="9" name="Rectangle: Rounded Corners 4">
              <a:extLst>
                <a:ext uri="{FF2B5EF4-FFF2-40B4-BE49-F238E27FC236}">
                  <a16:creationId xmlns:a16="http://schemas.microsoft.com/office/drawing/2014/main" id="{5269E0EA-9410-00A6-2D46-9EBC259B8CD6}"/>
                </a:ext>
              </a:extLst>
            </p:cNvPr>
            <p:cNvSpPr txBox="1"/>
            <p:nvPr/>
          </p:nvSpPr>
          <p:spPr>
            <a:xfrm>
              <a:off x="55393" y="712797"/>
              <a:ext cx="3459059" cy="805200"/>
            </a:xfrm>
            <a:prstGeom prst="rect">
              <a:avLst/>
            </a:prstGeom>
            <a:noFill/>
          </p:spPr>
          <p:style>
            <a:lnRef idx="0">
              <a:scrgbClr r="0" g="0" b="0"/>
            </a:lnRef>
            <a:fillRef idx="0">
              <a:scrgbClr r="0" g="0" b="0"/>
            </a:fillRef>
            <a:effectRef idx="0">
              <a:scrgbClr r="0" g="0" b="0"/>
            </a:effectRef>
            <a:fontRef idx="minor">
              <a:schemeClr val="lt1"/>
            </a:fontRef>
          </p:style>
          <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2400" kern="1200" dirty="0" err="1"/>
                <a:t>dPCR</a:t>
              </a:r>
              <a:endParaRPr lang="en-US" sz="2400" kern="1200" dirty="0"/>
            </a:p>
          </p:txBody>
        </p:sp>
      </p:grpSp>
      <p:sp>
        <p:nvSpPr>
          <p:cNvPr id="11" name="TextBox 10">
            <a:extLst>
              <a:ext uri="{FF2B5EF4-FFF2-40B4-BE49-F238E27FC236}">
                <a16:creationId xmlns:a16="http://schemas.microsoft.com/office/drawing/2014/main" id="{5AB32CE0-73E9-087D-991A-222658394E98}"/>
              </a:ext>
            </a:extLst>
          </p:cNvPr>
          <p:cNvSpPr txBox="1"/>
          <p:nvPr/>
        </p:nvSpPr>
        <p:spPr>
          <a:xfrm>
            <a:off x="701467" y="6244716"/>
            <a:ext cx="4274570" cy="304003"/>
          </a:xfrm>
          <a:prstGeom prst="rect">
            <a:avLst/>
          </a:prstGeom>
          <a:noFill/>
        </p:spPr>
        <p:txBody>
          <a:bodyPr wrap="square" lIns="0" rtlCol="0">
            <a:noAutofit/>
          </a:bodyPr>
          <a:lstStyle/>
          <a:p>
            <a:pPr algn="l"/>
            <a:r>
              <a:rPr lang="en-US" sz="900"/>
              <a:t>Hays </a:t>
            </a:r>
            <a:r>
              <a:rPr lang="en-US" sz="900" i="1"/>
              <a:t>et al. The AAPS Journal</a:t>
            </a:r>
            <a:r>
              <a:rPr lang="en-US" sz="900"/>
              <a:t> </a:t>
            </a:r>
            <a:r>
              <a:rPr lang="en-US" sz="900" b="1"/>
              <a:t>26</a:t>
            </a:r>
            <a:r>
              <a:rPr lang="en-US" sz="900"/>
              <a:t>(24):1-31 (2024); Corsaro </a:t>
            </a:r>
            <a:r>
              <a:rPr lang="en-US" sz="900" i="1"/>
              <a:t>et al. Bioanalysis</a:t>
            </a:r>
            <a:r>
              <a:rPr lang="en-US" sz="900"/>
              <a:t> </a:t>
            </a:r>
            <a:r>
              <a:rPr lang="en-US" sz="900" b="1"/>
              <a:t>13</a:t>
            </a:r>
            <a:r>
              <a:rPr lang="en-US" sz="900"/>
              <a:t>(6): 415-463 (2021); Pan </a:t>
            </a:r>
            <a:r>
              <a:rPr lang="en-US" sz="900" i="1"/>
              <a:t>et al. Bioanalysis </a:t>
            </a:r>
            <a:r>
              <a:rPr lang="en-US" sz="900" b="1"/>
              <a:t>15</a:t>
            </a:r>
            <a:r>
              <a:rPr lang="en-US" sz="900"/>
              <a:t>(14): 773-814 (2023); Loo </a:t>
            </a:r>
            <a:r>
              <a:rPr lang="en-US" sz="900" i="1"/>
              <a:t>et al. Bioanalysis</a:t>
            </a:r>
            <a:r>
              <a:rPr lang="en-US" sz="900"/>
              <a:t> </a:t>
            </a:r>
            <a:r>
              <a:rPr lang="en-US" sz="900" b="1"/>
              <a:t>14</a:t>
            </a:r>
            <a:r>
              <a:rPr lang="en-US" sz="900"/>
              <a:t>(11): 737-793 (2022); </a:t>
            </a:r>
            <a:r>
              <a:rPr lang="en-US" sz="900" err="1"/>
              <a:t>Wissel</a:t>
            </a:r>
            <a:r>
              <a:rPr lang="en-US" sz="900"/>
              <a:t> </a:t>
            </a:r>
            <a:r>
              <a:rPr lang="en-US" sz="900" i="1"/>
              <a:t>et al. Bioanalysis</a:t>
            </a:r>
            <a:r>
              <a:rPr lang="en-US" sz="900"/>
              <a:t> </a:t>
            </a:r>
            <a:r>
              <a:rPr lang="en-US" sz="900" b="1"/>
              <a:t>14</a:t>
            </a:r>
            <a:r>
              <a:rPr lang="en-US" sz="900"/>
              <a:t>(12): 853-863 (2022); Huggett </a:t>
            </a:r>
            <a:r>
              <a:rPr lang="en-US" sz="900" i="1"/>
              <a:t>et al. Clinical Chemistry</a:t>
            </a:r>
            <a:r>
              <a:rPr lang="en-US" sz="900"/>
              <a:t> </a:t>
            </a:r>
            <a:r>
              <a:rPr lang="en-US" sz="900" b="1"/>
              <a:t>59</a:t>
            </a:r>
            <a:r>
              <a:rPr lang="en-US" sz="900">
                <a:sym typeface="Wingdings" panose="05000000000000000000" pitchFamily="2" charset="2"/>
              </a:rPr>
              <a:t>(</a:t>
            </a:r>
            <a:r>
              <a:rPr lang="en-US" sz="900"/>
              <a:t>6): 892–902 (2013)</a:t>
            </a:r>
          </a:p>
        </p:txBody>
      </p:sp>
    </p:spTree>
    <p:extLst>
      <p:ext uri="{BB962C8B-B14F-4D97-AF65-F5344CB8AC3E}">
        <p14:creationId xmlns:p14="http://schemas.microsoft.com/office/powerpoint/2010/main" val="2281395891"/>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AE3590-634F-A448-CE47-8D0BEB228B99}"/>
              </a:ext>
            </a:extLst>
          </p:cNvPr>
          <p:cNvSpPr>
            <a:spLocks noGrp="1"/>
          </p:cNvSpPr>
          <p:nvPr>
            <p:ph type="title"/>
          </p:nvPr>
        </p:nvSpPr>
        <p:spPr/>
        <p:txBody>
          <a:bodyPr/>
          <a:lstStyle/>
          <a:p>
            <a:r>
              <a:rPr lang="en-US" dirty="0">
                <a:solidFill>
                  <a:srgbClr val="000000"/>
                </a:solidFill>
              </a:rPr>
              <a:t>Overarching PCR Themes</a:t>
            </a:r>
            <a:br>
              <a:rPr lang="en-US" dirty="0">
                <a:solidFill>
                  <a:srgbClr val="000000"/>
                </a:solidFill>
              </a:rPr>
            </a:br>
            <a:r>
              <a:rPr lang="en-US" dirty="0">
                <a:solidFill>
                  <a:srgbClr val="000000"/>
                </a:solidFill>
              </a:rPr>
              <a:t>qPCR and </a:t>
            </a:r>
            <a:r>
              <a:rPr lang="en-US" dirty="0" err="1">
                <a:solidFill>
                  <a:srgbClr val="000000"/>
                </a:solidFill>
              </a:rPr>
              <a:t>dPCR</a:t>
            </a:r>
            <a:r>
              <a:rPr lang="en-US" dirty="0">
                <a:solidFill>
                  <a:srgbClr val="000000"/>
                </a:solidFill>
              </a:rPr>
              <a:t> Considerations</a:t>
            </a:r>
          </a:p>
        </p:txBody>
      </p:sp>
      <p:graphicFrame>
        <p:nvGraphicFramePr>
          <p:cNvPr id="10" name="Content Placeholder 9">
            <a:extLst>
              <a:ext uri="{FF2B5EF4-FFF2-40B4-BE49-F238E27FC236}">
                <a16:creationId xmlns:a16="http://schemas.microsoft.com/office/drawing/2014/main" id="{5C9F42D2-04E3-F7C9-D93F-EF3CF840E76D}"/>
              </a:ext>
            </a:extLst>
          </p:cNvPr>
          <p:cNvGraphicFramePr>
            <a:graphicFrameLocks noGrp="1"/>
          </p:cNvGraphicFramePr>
          <p:nvPr>
            <p:ph idx="1"/>
            <p:extLst>
              <p:ext uri="{D42A27DB-BD31-4B8C-83A1-F6EECF244321}">
                <p14:modId xmlns:p14="http://schemas.microsoft.com/office/powerpoint/2010/main" val="3460533805"/>
              </p:ext>
            </p:extLst>
          </p:nvPr>
        </p:nvGraphicFramePr>
        <p:xfrm>
          <a:off x="923925" y="1828052"/>
          <a:ext cx="10992230" cy="3416662"/>
        </p:xfrm>
        <a:graphic>
          <a:graphicData uri="http://schemas.openxmlformats.org/drawingml/2006/table">
            <a:tbl>
              <a:tblPr firstRow="1" bandRow="1">
                <a:tableStyleId>{D7AC3CCA-C797-4891-BE02-D94E43425B78}</a:tableStyleId>
              </a:tblPr>
              <a:tblGrid>
                <a:gridCol w="10992230">
                  <a:extLst>
                    <a:ext uri="{9D8B030D-6E8A-4147-A177-3AD203B41FA5}">
                      <a16:colId xmlns:a16="http://schemas.microsoft.com/office/drawing/2014/main" val="1923068181"/>
                    </a:ext>
                  </a:extLst>
                </a:gridCol>
              </a:tblGrid>
              <a:tr h="343752">
                <a:tc>
                  <a:txBody>
                    <a:bodyPr/>
                    <a:lstStyle/>
                    <a:p>
                      <a:r>
                        <a:rPr lang="en-US" sz="1400" b="1">
                          <a:solidFill>
                            <a:srgbClr val="000000"/>
                          </a:solidFill>
                        </a:rPr>
                        <a:t>QCs (High, Mid, Low) and NTC</a:t>
                      </a:r>
                    </a:p>
                  </a:txBody>
                  <a:tcPr/>
                </a:tc>
                <a:extLst>
                  <a:ext uri="{0D108BD9-81ED-4DB2-BD59-A6C34878D82A}">
                    <a16:rowId xmlns:a16="http://schemas.microsoft.com/office/drawing/2014/main" val="1441349630"/>
                  </a:ext>
                </a:extLst>
              </a:tr>
              <a:tr h="343752">
                <a:tc>
                  <a:txBody>
                    <a:bodyPr/>
                    <a:lstStyle/>
                    <a:p>
                      <a:r>
                        <a:rPr lang="en-US" sz="1400" b="1" dirty="0">
                          <a:solidFill>
                            <a:srgbClr val="000000"/>
                          </a:solidFill>
                        </a:rPr>
                        <a:t>Reverse-transcription workflows available </a:t>
                      </a:r>
                    </a:p>
                  </a:txBody>
                  <a:tcPr/>
                </a:tc>
                <a:extLst>
                  <a:ext uri="{0D108BD9-81ED-4DB2-BD59-A6C34878D82A}">
                    <a16:rowId xmlns:a16="http://schemas.microsoft.com/office/drawing/2014/main" val="3620891662"/>
                  </a:ext>
                </a:extLst>
              </a:tr>
              <a:tr h="322894">
                <a:tc>
                  <a:txBody>
                    <a:bodyPr/>
                    <a:lstStyle/>
                    <a:p>
                      <a:r>
                        <a:rPr lang="en-US" sz="1400" b="1" dirty="0">
                          <a:solidFill>
                            <a:srgbClr val="000000"/>
                          </a:solidFill>
                        </a:rPr>
                        <a:t>Primers and probes are critical reagents and should be purified and nuclease free</a:t>
                      </a:r>
                    </a:p>
                  </a:txBody>
                  <a:tcPr/>
                </a:tc>
                <a:extLst>
                  <a:ext uri="{0D108BD9-81ED-4DB2-BD59-A6C34878D82A}">
                    <a16:rowId xmlns:a16="http://schemas.microsoft.com/office/drawing/2014/main" val="1952327609"/>
                  </a:ext>
                </a:extLst>
              </a:tr>
              <a:tr h="343752">
                <a:tc>
                  <a:txBody>
                    <a:bodyPr/>
                    <a:lstStyle/>
                    <a:p>
                      <a:r>
                        <a:rPr lang="en-US" sz="1400">
                          <a:solidFill>
                            <a:srgbClr val="000000"/>
                          </a:solidFill>
                        </a:rPr>
                        <a:t>LLOQ &lt;50 copies/ug gDNA</a:t>
                      </a:r>
                    </a:p>
                  </a:txBody>
                  <a:tcPr/>
                </a:tc>
                <a:extLst>
                  <a:ext uri="{0D108BD9-81ED-4DB2-BD59-A6C34878D82A}">
                    <a16:rowId xmlns:a16="http://schemas.microsoft.com/office/drawing/2014/main" val="2024664087"/>
                  </a:ext>
                </a:extLst>
              </a:tr>
              <a:tr h="343752">
                <a:tc>
                  <a:txBody>
                    <a:bodyPr/>
                    <a:lstStyle/>
                    <a:p>
                      <a:r>
                        <a:rPr lang="en-US" sz="1400">
                          <a:solidFill>
                            <a:srgbClr val="000000"/>
                          </a:solidFill>
                        </a:rPr>
                        <a:t>Copy No./ug nucleic acid reported generally; but copy/volume matrix could be used with justification (copy/µL blood for cell kinetics)</a:t>
                      </a:r>
                    </a:p>
                  </a:txBody>
                  <a:tcPr/>
                </a:tc>
                <a:extLst>
                  <a:ext uri="{0D108BD9-81ED-4DB2-BD59-A6C34878D82A}">
                    <a16:rowId xmlns:a16="http://schemas.microsoft.com/office/drawing/2014/main" val="3141653496"/>
                  </a:ext>
                </a:extLst>
              </a:tr>
              <a:tr h="343752">
                <a:tc>
                  <a:txBody>
                    <a:bodyPr/>
                    <a:lstStyle/>
                    <a:p>
                      <a:r>
                        <a:rPr lang="en-US" sz="1400">
                          <a:solidFill>
                            <a:srgbClr val="000000"/>
                          </a:solidFill>
                        </a:rPr>
                        <a:t>NTC (water wells) and blank matrix/background DNA/RNA should be tested</a:t>
                      </a:r>
                    </a:p>
                  </a:txBody>
                  <a:tcPr/>
                </a:tc>
                <a:extLst>
                  <a:ext uri="{0D108BD9-81ED-4DB2-BD59-A6C34878D82A}">
                    <a16:rowId xmlns:a16="http://schemas.microsoft.com/office/drawing/2014/main" val="1369171833"/>
                  </a:ext>
                </a:extLst>
              </a:tr>
              <a:tr h="343752">
                <a:tc>
                  <a:txBody>
                    <a:bodyPr/>
                    <a:lstStyle/>
                    <a:p>
                      <a:r>
                        <a:rPr lang="en-US" sz="1400" dirty="0">
                          <a:solidFill>
                            <a:srgbClr val="000000"/>
                          </a:solidFill>
                        </a:rPr>
                        <a:t>Interference with multiplexing possible, define variability separately</a:t>
                      </a:r>
                    </a:p>
                  </a:txBody>
                  <a:tcPr/>
                </a:tc>
                <a:extLst>
                  <a:ext uri="{0D108BD9-81ED-4DB2-BD59-A6C34878D82A}">
                    <a16:rowId xmlns:a16="http://schemas.microsoft.com/office/drawing/2014/main" val="3518967851"/>
                  </a:ext>
                </a:extLst>
              </a:tr>
              <a:tr h="343752">
                <a:tc>
                  <a:txBody>
                    <a:bodyPr/>
                    <a:lstStyle/>
                    <a:p>
                      <a:r>
                        <a:rPr lang="en-US" sz="1400">
                          <a:solidFill>
                            <a:srgbClr val="000000"/>
                          </a:solidFill>
                        </a:rPr>
                        <a:t>Restriction enzymes may improve quantitation</a:t>
                      </a:r>
                    </a:p>
                  </a:txBody>
                  <a:tcPr/>
                </a:tc>
                <a:extLst>
                  <a:ext uri="{0D108BD9-81ED-4DB2-BD59-A6C34878D82A}">
                    <a16:rowId xmlns:a16="http://schemas.microsoft.com/office/drawing/2014/main" val="2518564235"/>
                  </a:ext>
                </a:extLst>
              </a:tr>
              <a:tr h="34375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solidFill>
                            <a:srgbClr val="000000"/>
                          </a:solidFill>
                        </a:rPr>
                        <a:t>Sample preparation similar for tissue homogenization/cell lysis/DNA extraction</a:t>
                      </a:r>
                    </a:p>
                  </a:txBody>
                  <a:tcPr/>
                </a:tc>
                <a:extLst>
                  <a:ext uri="{0D108BD9-81ED-4DB2-BD59-A6C34878D82A}">
                    <a16:rowId xmlns:a16="http://schemas.microsoft.com/office/drawing/2014/main" val="1045053710"/>
                  </a:ext>
                </a:extLst>
              </a:tr>
              <a:tr h="343752">
                <a:tc>
                  <a:txBody>
                    <a:bodyPr/>
                    <a:lstStyle/>
                    <a:p>
                      <a:r>
                        <a:rPr lang="en-US" sz="1400" dirty="0">
                          <a:solidFill>
                            <a:srgbClr val="000000"/>
                          </a:solidFill>
                        </a:rPr>
                        <a:t>Similar validation plans, but criteria will be platform dependent</a:t>
                      </a:r>
                    </a:p>
                  </a:txBody>
                  <a:tcPr/>
                </a:tc>
                <a:extLst>
                  <a:ext uri="{0D108BD9-81ED-4DB2-BD59-A6C34878D82A}">
                    <a16:rowId xmlns:a16="http://schemas.microsoft.com/office/drawing/2014/main" val="1769643458"/>
                  </a:ext>
                </a:extLst>
              </a:tr>
            </a:tbl>
          </a:graphicData>
        </a:graphic>
      </p:graphicFrame>
      <p:grpSp>
        <p:nvGrpSpPr>
          <p:cNvPr id="15" name="Group 14">
            <a:extLst>
              <a:ext uri="{FF2B5EF4-FFF2-40B4-BE49-F238E27FC236}">
                <a16:creationId xmlns:a16="http://schemas.microsoft.com/office/drawing/2014/main" id="{60A38A0D-43A0-4C87-26A7-A2281F57E622}"/>
              </a:ext>
            </a:extLst>
          </p:cNvPr>
          <p:cNvGrpSpPr/>
          <p:nvPr/>
        </p:nvGrpSpPr>
        <p:grpSpPr>
          <a:xfrm>
            <a:off x="7016897" y="834390"/>
            <a:ext cx="2036792" cy="892318"/>
            <a:chOff x="11834" y="669238"/>
            <a:chExt cx="3546177" cy="892318"/>
          </a:xfrm>
          <a:solidFill>
            <a:schemeClr val="accent2"/>
          </a:solidFill>
        </p:grpSpPr>
        <p:sp>
          <p:nvSpPr>
            <p:cNvPr id="16" name="Rectangle: Rounded Corners 15">
              <a:extLst>
                <a:ext uri="{FF2B5EF4-FFF2-40B4-BE49-F238E27FC236}">
                  <a16:creationId xmlns:a16="http://schemas.microsoft.com/office/drawing/2014/main" id="{4C091674-208E-5914-BF36-E7A6F2AC5115}"/>
                </a:ext>
              </a:extLst>
            </p:cNvPr>
            <p:cNvSpPr/>
            <p:nvPr/>
          </p:nvSpPr>
          <p:spPr>
            <a:xfrm>
              <a:off x="11834" y="669238"/>
              <a:ext cx="3546177" cy="892318"/>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US" sz="2800"/>
            </a:p>
          </p:txBody>
        </p:sp>
        <p:sp>
          <p:nvSpPr>
            <p:cNvPr id="17" name="Rectangle: Rounded Corners 4">
              <a:extLst>
                <a:ext uri="{FF2B5EF4-FFF2-40B4-BE49-F238E27FC236}">
                  <a16:creationId xmlns:a16="http://schemas.microsoft.com/office/drawing/2014/main" id="{F511727A-08AF-07FA-332B-6C6ED34C5A10}"/>
                </a:ext>
              </a:extLst>
            </p:cNvPr>
            <p:cNvSpPr txBox="1"/>
            <p:nvPr/>
          </p:nvSpPr>
          <p:spPr>
            <a:xfrm>
              <a:off x="55393" y="712797"/>
              <a:ext cx="3459059" cy="805200"/>
            </a:xfrm>
            <a:prstGeom prst="rect">
              <a:avLst/>
            </a:prstGeom>
            <a:noFill/>
          </p:spPr>
          <p:style>
            <a:lnRef idx="0">
              <a:scrgbClr r="0" g="0" b="0"/>
            </a:lnRef>
            <a:fillRef idx="0">
              <a:scrgbClr r="0" g="0" b="0"/>
            </a:fillRef>
            <a:effectRef idx="0">
              <a:scrgbClr r="0" g="0" b="0"/>
            </a:effectRef>
            <a:fontRef idx="minor">
              <a:schemeClr val="lt1"/>
            </a:fontRef>
          </p:style>
          <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2400" kern="1200"/>
                <a:t>qPCR</a:t>
              </a:r>
            </a:p>
          </p:txBody>
        </p:sp>
      </p:grpSp>
      <p:grpSp>
        <p:nvGrpSpPr>
          <p:cNvPr id="18" name="Group 17">
            <a:extLst>
              <a:ext uri="{FF2B5EF4-FFF2-40B4-BE49-F238E27FC236}">
                <a16:creationId xmlns:a16="http://schemas.microsoft.com/office/drawing/2014/main" id="{A22ED17D-A4DB-939C-5A69-8D015EF97D85}"/>
              </a:ext>
            </a:extLst>
          </p:cNvPr>
          <p:cNvGrpSpPr/>
          <p:nvPr/>
        </p:nvGrpSpPr>
        <p:grpSpPr>
          <a:xfrm>
            <a:off x="9818799" y="834390"/>
            <a:ext cx="2036792" cy="892318"/>
            <a:chOff x="11834" y="669238"/>
            <a:chExt cx="3546177" cy="892318"/>
          </a:xfrm>
          <a:solidFill>
            <a:schemeClr val="accent2"/>
          </a:solidFill>
        </p:grpSpPr>
        <p:sp>
          <p:nvSpPr>
            <p:cNvPr id="19" name="Rectangle: Rounded Corners 18">
              <a:extLst>
                <a:ext uri="{FF2B5EF4-FFF2-40B4-BE49-F238E27FC236}">
                  <a16:creationId xmlns:a16="http://schemas.microsoft.com/office/drawing/2014/main" id="{DBACBB2B-D0F1-276E-FE0C-1FC543C8F21C}"/>
                </a:ext>
              </a:extLst>
            </p:cNvPr>
            <p:cNvSpPr/>
            <p:nvPr/>
          </p:nvSpPr>
          <p:spPr>
            <a:xfrm>
              <a:off x="11834" y="669238"/>
              <a:ext cx="3546177" cy="892318"/>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US" sz="2800"/>
            </a:p>
          </p:txBody>
        </p:sp>
        <p:sp>
          <p:nvSpPr>
            <p:cNvPr id="20" name="Rectangle: Rounded Corners 4">
              <a:extLst>
                <a:ext uri="{FF2B5EF4-FFF2-40B4-BE49-F238E27FC236}">
                  <a16:creationId xmlns:a16="http://schemas.microsoft.com/office/drawing/2014/main" id="{1C760C92-547A-B187-A92F-AA9241B1D500}"/>
                </a:ext>
              </a:extLst>
            </p:cNvPr>
            <p:cNvSpPr txBox="1"/>
            <p:nvPr/>
          </p:nvSpPr>
          <p:spPr>
            <a:xfrm>
              <a:off x="55393" y="712797"/>
              <a:ext cx="3459059" cy="805200"/>
            </a:xfrm>
            <a:prstGeom prst="rect">
              <a:avLst/>
            </a:prstGeom>
            <a:noFill/>
          </p:spPr>
          <p:style>
            <a:lnRef idx="0">
              <a:scrgbClr r="0" g="0" b="0"/>
            </a:lnRef>
            <a:fillRef idx="0">
              <a:scrgbClr r="0" g="0" b="0"/>
            </a:fillRef>
            <a:effectRef idx="0">
              <a:scrgbClr r="0" g="0" b="0"/>
            </a:effectRef>
            <a:fontRef idx="minor">
              <a:schemeClr val="lt1"/>
            </a:fontRef>
          </p:style>
          <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2400" kern="1200" dirty="0" err="1"/>
                <a:t>dPCR</a:t>
              </a:r>
              <a:endParaRPr lang="en-US" sz="2400" kern="1200" dirty="0"/>
            </a:p>
          </p:txBody>
        </p:sp>
      </p:grpSp>
      <p:sp>
        <p:nvSpPr>
          <p:cNvPr id="3" name="TextBox 2">
            <a:extLst>
              <a:ext uri="{FF2B5EF4-FFF2-40B4-BE49-F238E27FC236}">
                <a16:creationId xmlns:a16="http://schemas.microsoft.com/office/drawing/2014/main" id="{D86E2A58-0774-494E-9E5D-67DAAB6564DD}"/>
              </a:ext>
            </a:extLst>
          </p:cNvPr>
          <p:cNvSpPr txBox="1"/>
          <p:nvPr/>
        </p:nvSpPr>
        <p:spPr>
          <a:xfrm>
            <a:off x="587022" y="6238376"/>
            <a:ext cx="4274570" cy="304003"/>
          </a:xfrm>
          <a:prstGeom prst="rect">
            <a:avLst/>
          </a:prstGeom>
          <a:noFill/>
        </p:spPr>
        <p:txBody>
          <a:bodyPr wrap="square" lIns="0" rtlCol="0">
            <a:noAutofit/>
          </a:bodyPr>
          <a:lstStyle/>
          <a:p>
            <a:pPr algn="l"/>
            <a:r>
              <a:rPr lang="en-US" sz="900"/>
              <a:t>Hays </a:t>
            </a:r>
            <a:r>
              <a:rPr lang="en-US" sz="900" i="1"/>
              <a:t>et al. The AAPS Journal</a:t>
            </a:r>
            <a:r>
              <a:rPr lang="en-US" sz="900"/>
              <a:t> </a:t>
            </a:r>
            <a:r>
              <a:rPr lang="en-US" sz="900" b="1"/>
              <a:t>26</a:t>
            </a:r>
            <a:r>
              <a:rPr lang="en-US" sz="900"/>
              <a:t>(24):1-31 (2024); Corsaro </a:t>
            </a:r>
            <a:r>
              <a:rPr lang="en-US" sz="900" i="1"/>
              <a:t>et al. Bioanalysis</a:t>
            </a:r>
            <a:r>
              <a:rPr lang="en-US" sz="900"/>
              <a:t> </a:t>
            </a:r>
            <a:r>
              <a:rPr lang="en-US" sz="900" b="1"/>
              <a:t>13</a:t>
            </a:r>
            <a:r>
              <a:rPr lang="en-US" sz="900"/>
              <a:t>(6): 415-463 (2021); Pan </a:t>
            </a:r>
            <a:r>
              <a:rPr lang="en-US" sz="900" i="1"/>
              <a:t>et al. Bioanalysis </a:t>
            </a:r>
            <a:r>
              <a:rPr lang="en-US" sz="900" b="1"/>
              <a:t>15</a:t>
            </a:r>
            <a:r>
              <a:rPr lang="en-US" sz="900"/>
              <a:t>(14): 773-814 (2023); </a:t>
            </a:r>
            <a:r>
              <a:rPr lang="en-US" sz="900" err="1"/>
              <a:t>Wissel</a:t>
            </a:r>
            <a:r>
              <a:rPr lang="en-US" sz="900"/>
              <a:t> </a:t>
            </a:r>
            <a:r>
              <a:rPr lang="en-US" sz="900" i="1"/>
              <a:t>et al. Bioanalysis</a:t>
            </a:r>
            <a:r>
              <a:rPr lang="en-US" sz="900"/>
              <a:t> </a:t>
            </a:r>
            <a:r>
              <a:rPr lang="en-US" sz="900" b="1"/>
              <a:t>14</a:t>
            </a:r>
            <a:r>
              <a:rPr lang="en-US" sz="900"/>
              <a:t>(12): 853-863 (2022); Huggett </a:t>
            </a:r>
            <a:r>
              <a:rPr lang="en-US" sz="900" i="1"/>
              <a:t>et al. Clinical Chemistry</a:t>
            </a:r>
            <a:r>
              <a:rPr lang="en-US" sz="900"/>
              <a:t> </a:t>
            </a:r>
            <a:r>
              <a:rPr lang="en-US" sz="900" b="1"/>
              <a:t>59</a:t>
            </a:r>
            <a:r>
              <a:rPr lang="en-US" sz="900">
                <a:sym typeface="Wingdings" panose="05000000000000000000" pitchFamily="2" charset="2"/>
              </a:rPr>
              <a:t>(</a:t>
            </a:r>
            <a:r>
              <a:rPr lang="en-US" sz="900"/>
              <a:t>6): 892–902 (2013); Sun </a:t>
            </a:r>
            <a:r>
              <a:rPr lang="en-US" sz="900" i="1"/>
              <a:t>et al. Bioanalysis</a:t>
            </a:r>
            <a:r>
              <a:rPr lang="en-US" sz="900"/>
              <a:t> </a:t>
            </a:r>
            <a:r>
              <a:rPr lang="en-US" sz="900" b="1"/>
              <a:t>15</a:t>
            </a:r>
            <a:r>
              <a:rPr lang="en-US" sz="900"/>
              <a:t>(17):1069-1081 (2023)</a:t>
            </a:r>
          </a:p>
        </p:txBody>
      </p:sp>
      <p:sp>
        <p:nvSpPr>
          <p:cNvPr id="4" name="TextBox 3">
            <a:extLst>
              <a:ext uri="{FF2B5EF4-FFF2-40B4-BE49-F238E27FC236}">
                <a16:creationId xmlns:a16="http://schemas.microsoft.com/office/drawing/2014/main" id="{E0A935E6-9644-18B3-4150-212A685BAC0C}"/>
              </a:ext>
            </a:extLst>
          </p:cNvPr>
          <p:cNvSpPr txBox="1"/>
          <p:nvPr/>
        </p:nvSpPr>
        <p:spPr>
          <a:xfrm>
            <a:off x="9220056" y="834390"/>
            <a:ext cx="815148" cy="1094405"/>
          </a:xfrm>
          <a:prstGeom prst="rect">
            <a:avLst/>
          </a:prstGeom>
          <a:noFill/>
        </p:spPr>
        <p:txBody>
          <a:bodyPr wrap="square" lIns="0" rtlCol="0">
            <a:noAutofit/>
          </a:bodyPr>
          <a:lstStyle/>
          <a:p>
            <a:pPr algn="l"/>
            <a:r>
              <a:rPr lang="en-US" sz="4800"/>
              <a:t>&amp;</a:t>
            </a:r>
          </a:p>
        </p:txBody>
      </p:sp>
    </p:spTree>
    <p:extLst>
      <p:ext uri="{BB962C8B-B14F-4D97-AF65-F5344CB8AC3E}">
        <p14:creationId xmlns:p14="http://schemas.microsoft.com/office/powerpoint/2010/main" val="2075856883"/>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B8F9C-1AF5-087D-4E79-6C9AEB73C175}"/>
              </a:ext>
            </a:extLst>
          </p:cNvPr>
          <p:cNvSpPr>
            <a:spLocks noGrp="1"/>
          </p:cNvSpPr>
          <p:nvPr>
            <p:ph type="title"/>
          </p:nvPr>
        </p:nvSpPr>
        <p:spPr/>
        <p:txBody>
          <a:bodyPr/>
          <a:lstStyle/>
          <a:p>
            <a:r>
              <a:rPr lang="en-US">
                <a:solidFill>
                  <a:srgbClr val="000000"/>
                </a:solidFill>
              </a:rPr>
              <a:t>Chromatographic Separation and Analysis</a:t>
            </a:r>
          </a:p>
        </p:txBody>
      </p:sp>
      <p:grpSp>
        <p:nvGrpSpPr>
          <p:cNvPr id="9" name="Group 8">
            <a:extLst>
              <a:ext uri="{FF2B5EF4-FFF2-40B4-BE49-F238E27FC236}">
                <a16:creationId xmlns:a16="http://schemas.microsoft.com/office/drawing/2014/main" id="{A2AC2B2F-D8A5-7CF0-F177-F74E98E6590D}"/>
              </a:ext>
            </a:extLst>
          </p:cNvPr>
          <p:cNvGrpSpPr/>
          <p:nvPr/>
        </p:nvGrpSpPr>
        <p:grpSpPr>
          <a:xfrm>
            <a:off x="324030" y="1638844"/>
            <a:ext cx="2106616" cy="892318"/>
            <a:chOff x="11834" y="669238"/>
            <a:chExt cx="3546177" cy="892318"/>
          </a:xfrm>
          <a:solidFill>
            <a:schemeClr val="accent5"/>
          </a:solidFill>
        </p:grpSpPr>
        <p:sp>
          <p:nvSpPr>
            <p:cNvPr id="10" name="Rectangle: Rounded Corners 9">
              <a:extLst>
                <a:ext uri="{FF2B5EF4-FFF2-40B4-BE49-F238E27FC236}">
                  <a16:creationId xmlns:a16="http://schemas.microsoft.com/office/drawing/2014/main" id="{C800FD1C-5BA6-7D4E-B469-1590F0287C62}"/>
                </a:ext>
              </a:extLst>
            </p:cNvPr>
            <p:cNvSpPr/>
            <p:nvPr/>
          </p:nvSpPr>
          <p:spPr>
            <a:xfrm>
              <a:off x="11834" y="669238"/>
              <a:ext cx="3546177" cy="892318"/>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US" sz="2400"/>
            </a:p>
          </p:txBody>
        </p:sp>
        <p:sp>
          <p:nvSpPr>
            <p:cNvPr id="11" name="Rectangle: Rounded Corners 4">
              <a:extLst>
                <a:ext uri="{FF2B5EF4-FFF2-40B4-BE49-F238E27FC236}">
                  <a16:creationId xmlns:a16="http://schemas.microsoft.com/office/drawing/2014/main" id="{C53B0128-4818-CE44-18CE-E6B9F2DD6B89}"/>
                </a:ext>
              </a:extLst>
            </p:cNvPr>
            <p:cNvSpPr txBox="1"/>
            <p:nvPr/>
          </p:nvSpPr>
          <p:spPr>
            <a:xfrm>
              <a:off x="55393" y="712797"/>
              <a:ext cx="3459059" cy="805200"/>
            </a:xfrm>
            <a:prstGeom prst="rect">
              <a:avLst/>
            </a:prstGeom>
            <a:noFill/>
            <a:ln>
              <a:noFill/>
            </a:ln>
          </p:spPr>
          <p:style>
            <a:lnRef idx="0">
              <a:scrgbClr r="0" g="0" b="0"/>
            </a:lnRef>
            <a:fillRef idx="0">
              <a:scrgbClr r="0" g="0" b="0"/>
            </a:fillRef>
            <a:effectRef idx="0">
              <a:scrgbClr r="0" g="0" b="0"/>
            </a:effectRef>
            <a:fontRef idx="minor">
              <a:schemeClr val="lt1"/>
            </a:fontRef>
          </p:style>
          <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2000" kern="1200"/>
                <a:t>Chromatographic Fluorescence Detection</a:t>
              </a:r>
            </a:p>
          </p:txBody>
        </p:sp>
      </p:grpSp>
      <p:grpSp>
        <p:nvGrpSpPr>
          <p:cNvPr id="12" name="Group 11">
            <a:extLst>
              <a:ext uri="{FF2B5EF4-FFF2-40B4-BE49-F238E27FC236}">
                <a16:creationId xmlns:a16="http://schemas.microsoft.com/office/drawing/2014/main" id="{65281C04-6606-BB44-59A0-B350C1AE2098}"/>
              </a:ext>
            </a:extLst>
          </p:cNvPr>
          <p:cNvGrpSpPr/>
          <p:nvPr/>
        </p:nvGrpSpPr>
        <p:grpSpPr>
          <a:xfrm>
            <a:off x="358942" y="4072130"/>
            <a:ext cx="2036792" cy="892318"/>
            <a:chOff x="11834" y="669238"/>
            <a:chExt cx="3546177" cy="892318"/>
          </a:xfrm>
          <a:solidFill>
            <a:schemeClr val="accent5"/>
          </a:solidFill>
        </p:grpSpPr>
        <p:sp>
          <p:nvSpPr>
            <p:cNvPr id="13" name="Rectangle: Rounded Corners 12">
              <a:extLst>
                <a:ext uri="{FF2B5EF4-FFF2-40B4-BE49-F238E27FC236}">
                  <a16:creationId xmlns:a16="http://schemas.microsoft.com/office/drawing/2014/main" id="{F927FA34-87AD-FF3B-6F6F-F9ED15AFC2EB}"/>
                </a:ext>
              </a:extLst>
            </p:cNvPr>
            <p:cNvSpPr/>
            <p:nvPr/>
          </p:nvSpPr>
          <p:spPr>
            <a:xfrm>
              <a:off x="11834" y="669238"/>
              <a:ext cx="3546177" cy="892318"/>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US" sz="2400"/>
            </a:p>
          </p:txBody>
        </p:sp>
        <p:sp>
          <p:nvSpPr>
            <p:cNvPr id="14" name="Rectangle: Rounded Corners 4">
              <a:extLst>
                <a:ext uri="{FF2B5EF4-FFF2-40B4-BE49-F238E27FC236}">
                  <a16:creationId xmlns:a16="http://schemas.microsoft.com/office/drawing/2014/main" id="{5E06396B-FA8A-CB77-BBDD-CDA6B768CCAA}"/>
                </a:ext>
              </a:extLst>
            </p:cNvPr>
            <p:cNvSpPr txBox="1"/>
            <p:nvPr/>
          </p:nvSpPr>
          <p:spPr>
            <a:xfrm>
              <a:off x="55394" y="712797"/>
              <a:ext cx="3459060" cy="805200"/>
            </a:xfrm>
            <a:prstGeom prst="rect">
              <a:avLst/>
            </a:prstGeom>
            <a:noFill/>
            <a:ln>
              <a:noFill/>
            </a:ln>
          </p:spPr>
          <p:style>
            <a:lnRef idx="0">
              <a:scrgbClr r="0" g="0" b="0"/>
            </a:lnRef>
            <a:fillRef idx="0">
              <a:scrgbClr r="0" g="0" b="0"/>
            </a:fillRef>
            <a:effectRef idx="0">
              <a:scrgbClr r="0" g="0" b="0"/>
            </a:effectRef>
            <a:fontRef idx="minor">
              <a:schemeClr val="lt1"/>
            </a:fontRef>
          </p:style>
          <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2000"/>
                <a:t>LC-MS</a:t>
              </a:r>
              <a:endParaRPr lang="en-US" sz="2000" kern="1200"/>
            </a:p>
          </p:txBody>
        </p:sp>
      </p:grpSp>
      <p:grpSp>
        <p:nvGrpSpPr>
          <p:cNvPr id="35" name="Group 34">
            <a:extLst>
              <a:ext uri="{FF2B5EF4-FFF2-40B4-BE49-F238E27FC236}">
                <a16:creationId xmlns:a16="http://schemas.microsoft.com/office/drawing/2014/main" id="{1D995EBC-186B-3022-1C21-1588C29FA216}"/>
              </a:ext>
            </a:extLst>
          </p:cNvPr>
          <p:cNvGrpSpPr/>
          <p:nvPr/>
        </p:nvGrpSpPr>
        <p:grpSpPr>
          <a:xfrm>
            <a:off x="9856838" y="1638844"/>
            <a:ext cx="2036792" cy="892318"/>
            <a:chOff x="11834" y="669238"/>
            <a:chExt cx="3546177" cy="892318"/>
          </a:xfrm>
          <a:solidFill>
            <a:schemeClr val="accent5"/>
          </a:solidFill>
        </p:grpSpPr>
        <p:sp>
          <p:nvSpPr>
            <p:cNvPr id="36" name="Rectangle: Rounded Corners 35">
              <a:extLst>
                <a:ext uri="{FF2B5EF4-FFF2-40B4-BE49-F238E27FC236}">
                  <a16:creationId xmlns:a16="http://schemas.microsoft.com/office/drawing/2014/main" id="{84ACFFC2-D89C-8423-A01A-0E4884981B59}"/>
                </a:ext>
              </a:extLst>
            </p:cNvPr>
            <p:cNvSpPr/>
            <p:nvPr/>
          </p:nvSpPr>
          <p:spPr>
            <a:xfrm>
              <a:off x="11834" y="669238"/>
              <a:ext cx="3546177" cy="892318"/>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US" sz="2800"/>
            </a:p>
          </p:txBody>
        </p:sp>
        <p:sp>
          <p:nvSpPr>
            <p:cNvPr id="37" name="Rectangle: Rounded Corners 4">
              <a:extLst>
                <a:ext uri="{FF2B5EF4-FFF2-40B4-BE49-F238E27FC236}">
                  <a16:creationId xmlns:a16="http://schemas.microsoft.com/office/drawing/2014/main" id="{5DF6D6CF-0A5C-3A2E-B2A9-914E943C9CFB}"/>
                </a:ext>
              </a:extLst>
            </p:cNvPr>
            <p:cNvSpPr txBox="1"/>
            <p:nvPr/>
          </p:nvSpPr>
          <p:spPr>
            <a:xfrm>
              <a:off x="55393" y="712797"/>
              <a:ext cx="3459059" cy="805200"/>
            </a:xfrm>
            <a:prstGeom prst="rect">
              <a:avLst/>
            </a:prstGeom>
            <a:noFill/>
          </p:spPr>
          <p:style>
            <a:lnRef idx="0">
              <a:scrgbClr r="0" g="0" b="0"/>
            </a:lnRef>
            <a:fillRef idx="0">
              <a:scrgbClr r="0" g="0" b="0"/>
            </a:fillRef>
            <a:effectRef idx="0">
              <a:scrgbClr r="0" g="0" b="0"/>
            </a:effectRef>
            <a:fontRef idx="minor">
              <a:schemeClr val="lt1"/>
            </a:fontRef>
          </p:style>
          <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600"/>
                <a:t>Quantitation: Interpolation from standard curve</a:t>
              </a:r>
              <a:endParaRPr lang="en-US" sz="1600" kern="1200"/>
            </a:p>
          </p:txBody>
        </p:sp>
      </p:grpSp>
      <p:grpSp>
        <p:nvGrpSpPr>
          <p:cNvPr id="38" name="Group 37">
            <a:extLst>
              <a:ext uri="{FF2B5EF4-FFF2-40B4-BE49-F238E27FC236}">
                <a16:creationId xmlns:a16="http://schemas.microsoft.com/office/drawing/2014/main" id="{D5AADB01-F7ED-A54A-DE18-674AF8245EC3}"/>
              </a:ext>
            </a:extLst>
          </p:cNvPr>
          <p:cNvGrpSpPr/>
          <p:nvPr/>
        </p:nvGrpSpPr>
        <p:grpSpPr>
          <a:xfrm>
            <a:off x="9856838" y="4072130"/>
            <a:ext cx="2036792" cy="892318"/>
            <a:chOff x="11834" y="669238"/>
            <a:chExt cx="3546177" cy="892318"/>
          </a:xfrm>
          <a:solidFill>
            <a:schemeClr val="accent5"/>
          </a:solidFill>
        </p:grpSpPr>
        <p:sp>
          <p:nvSpPr>
            <p:cNvPr id="39" name="Rectangle: Rounded Corners 38">
              <a:extLst>
                <a:ext uri="{FF2B5EF4-FFF2-40B4-BE49-F238E27FC236}">
                  <a16:creationId xmlns:a16="http://schemas.microsoft.com/office/drawing/2014/main" id="{3377E37D-D6F3-387F-23CE-FB4B13814E12}"/>
                </a:ext>
              </a:extLst>
            </p:cNvPr>
            <p:cNvSpPr/>
            <p:nvPr/>
          </p:nvSpPr>
          <p:spPr>
            <a:xfrm>
              <a:off x="11834" y="669238"/>
              <a:ext cx="3546177" cy="892318"/>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US" sz="2800"/>
            </a:p>
          </p:txBody>
        </p:sp>
        <p:sp>
          <p:nvSpPr>
            <p:cNvPr id="40" name="Rectangle: Rounded Corners 4">
              <a:extLst>
                <a:ext uri="{FF2B5EF4-FFF2-40B4-BE49-F238E27FC236}">
                  <a16:creationId xmlns:a16="http://schemas.microsoft.com/office/drawing/2014/main" id="{6EFA2E7A-DB2D-3E78-B57E-8A70B210A211}"/>
                </a:ext>
              </a:extLst>
            </p:cNvPr>
            <p:cNvSpPr txBox="1"/>
            <p:nvPr/>
          </p:nvSpPr>
          <p:spPr>
            <a:xfrm>
              <a:off x="55393" y="712797"/>
              <a:ext cx="3459059" cy="805200"/>
            </a:xfrm>
            <a:prstGeom prst="rect">
              <a:avLst/>
            </a:prstGeom>
            <a:noFill/>
          </p:spPr>
          <p:style>
            <a:lnRef idx="0">
              <a:scrgbClr r="0" g="0" b="0"/>
            </a:lnRef>
            <a:fillRef idx="0">
              <a:scrgbClr r="0" g="0" b="0"/>
            </a:fillRef>
            <a:effectRef idx="0">
              <a:scrgbClr r="0" g="0" b="0"/>
            </a:effectRef>
            <a:fontRef idx="minor">
              <a:schemeClr val="lt1"/>
            </a:fontRef>
          </p:style>
          <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600" dirty="0"/>
                <a:t>Quantitation: Interpolation from standard curve; IS correction</a:t>
              </a:r>
              <a:endParaRPr lang="en-US" sz="1600" kern="1200" dirty="0"/>
            </a:p>
          </p:txBody>
        </p:sp>
      </p:grpSp>
      <p:pic>
        <p:nvPicPr>
          <p:cNvPr id="15" name="Picture 14">
            <a:extLst>
              <a:ext uri="{FF2B5EF4-FFF2-40B4-BE49-F238E27FC236}">
                <a16:creationId xmlns:a16="http://schemas.microsoft.com/office/drawing/2014/main" id="{45D7A365-150B-ACD6-02C4-C3E85F42419C}"/>
              </a:ext>
            </a:extLst>
          </p:cNvPr>
          <p:cNvPicPr>
            <a:picLocks noChangeAspect="1"/>
          </p:cNvPicPr>
          <p:nvPr/>
        </p:nvPicPr>
        <p:blipFill rotWithShape="1">
          <a:blip r:embed="rId3"/>
          <a:srcRect l="1934" t="61489" r="87812" b="17853"/>
          <a:stretch/>
        </p:blipFill>
        <p:spPr>
          <a:xfrm>
            <a:off x="2643246" y="1708064"/>
            <a:ext cx="693956" cy="791902"/>
          </a:xfrm>
          <a:prstGeom prst="rect">
            <a:avLst/>
          </a:prstGeom>
        </p:spPr>
      </p:pic>
      <p:sp>
        <p:nvSpPr>
          <p:cNvPr id="21" name="TextBox 20">
            <a:extLst>
              <a:ext uri="{FF2B5EF4-FFF2-40B4-BE49-F238E27FC236}">
                <a16:creationId xmlns:a16="http://schemas.microsoft.com/office/drawing/2014/main" id="{3BCF19E4-14C6-BFCD-259B-F664C663870C}"/>
              </a:ext>
            </a:extLst>
          </p:cNvPr>
          <p:cNvSpPr txBox="1"/>
          <p:nvPr/>
        </p:nvSpPr>
        <p:spPr>
          <a:xfrm>
            <a:off x="2318813" y="2812072"/>
            <a:ext cx="1444422" cy="523220"/>
          </a:xfrm>
          <a:prstGeom prst="rect">
            <a:avLst/>
          </a:prstGeom>
          <a:noFill/>
        </p:spPr>
        <p:txBody>
          <a:bodyPr wrap="square">
            <a:spAutoFit/>
          </a:bodyPr>
          <a:lstStyle/>
          <a:p>
            <a:pPr algn="ctr"/>
            <a:r>
              <a:rPr lang="en-US" sz="1400">
                <a:solidFill>
                  <a:srgbClr val="000000"/>
                </a:solidFill>
              </a:rPr>
              <a:t>Sample </a:t>
            </a:r>
          </a:p>
          <a:p>
            <a:pPr algn="ctr"/>
            <a:r>
              <a:rPr lang="en-US" sz="1400">
                <a:solidFill>
                  <a:srgbClr val="000000"/>
                </a:solidFill>
              </a:rPr>
              <a:t>Preparation</a:t>
            </a:r>
          </a:p>
        </p:txBody>
      </p:sp>
      <p:pic>
        <p:nvPicPr>
          <p:cNvPr id="22" name="Picture 21">
            <a:extLst>
              <a:ext uri="{FF2B5EF4-FFF2-40B4-BE49-F238E27FC236}">
                <a16:creationId xmlns:a16="http://schemas.microsoft.com/office/drawing/2014/main" id="{7A29A2BB-433B-6DFB-B912-7AFD6FEEAC1A}"/>
              </a:ext>
            </a:extLst>
          </p:cNvPr>
          <p:cNvPicPr>
            <a:picLocks noChangeAspect="1"/>
          </p:cNvPicPr>
          <p:nvPr/>
        </p:nvPicPr>
        <p:blipFill rotWithShape="1">
          <a:blip r:embed="rId3"/>
          <a:srcRect l="11671" t="70320" r="81945" b="25332"/>
          <a:stretch/>
        </p:blipFill>
        <p:spPr>
          <a:xfrm>
            <a:off x="3369002" y="2084205"/>
            <a:ext cx="432000" cy="166678"/>
          </a:xfrm>
          <a:prstGeom prst="rect">
            <a:avLst/>
          </a:prstGeom>
        </p:spPr>
      </p:pic>
      <p:grpSp>
        <p:nvGrpSpPr>
          <p:cNvPr id="43" name="Group 42">
            <a:extLst>
              <a:ext uri="{FF2B5EF4-FFF2-40B4-BE49-F238E27FC236}">
                <a16:creationId xmlns:a16="http://schemas.microsoft.com/office/drawing/2014/main" id="{90FC5347-6B67-7A4D-2C3A-0691BE62C9B1}"/>
              </a:ext>
            </a:extLst>
          </p:cNvPr>
          <p:cNvGrpSpPr/>
          <p:nvPr/>
        </p:nvGrpSpPr>
        <p:grpSpPr>
          <a:xfrm>
            <a:off x="3749897" y="1640308"/>
            <a:ext cx="1099544" cy="937496"/>
            <a:chOff x="3584797" y="1670788"/>
            <a:chExt cx="1099544" cy="937496"/>
          </a:xfrm>
        </p:grpSpPr>
        <p:cxnSp>
          <p:nvCxnSpPr>
            <p:cNvPr id="6" name="Connector: Curved 5">
              <a:extLst>
                <a:ext uri="{FF2B5EF4-FFF2-40B4-BE49-F238E27FC236}">
                  <a16:creationId xmlns:a16="http://schemas.microsoft.com/office/drawing/2014/main" id="{216AC1D6-675E-09F8-7731-EE481AA18E35}"/>
                </a:ext>
              </a:extLst>
            </p:cNvPr>
            <p:cNvCxnSpPr/>
            <p:nvPr/>
          </p:nvCxnSpPr>
          <p:spPr>
            <a:xfrm rot="16200000" flipH="1">
              <a:off x="3979963" y="1826144"/>
              <a:ext cx="714801" cy="693955"/>
            </a:xfrm>
            <a:prstGeom prst="curvedConnector3">
              <a:avLst/>
            </a:prstGeom>
            <a:ln w="38100"/>
          </p:spPr>
          <p:style>
            <a:lnRef idx="1">
              <a:schemeClr val="accent1"/>
            </a:lnRef>
            <a:fillRef idx="0">
              <a:schemeClr val="accent1"/>
            </a:fillRef>
            <a:effectRef idx="0">
              <a:schemeClr val="accent1"/>
            </a:effectRef>
            <a:fontRef idx="minor">
              <a:schemeClr val="tx1"/>
            </a:fontRef>
          </p:style>
        </p:cxnSp>
        <p:cxnSp>
          <p:nvCxnSpPr>
            <p:cNvPr id="7" name="Connector: Curved 6">
              <a:extLst>
                <a:ext uri="{FF2B5EF4-FFF2-40B4-BE49-F238E27FC236}">
                  <a16:creationId xmlns:a16="http://schemas.microsoft.com/office/drawing/2014/main" id="{3038625E-CE39-0190-2211-D99F891E7879}"/>
                </a:ext>
              </a:extLst>
            </p:cNvPr>
            <p:cNvCxnSpPr/>
            <p:nvPr/>
          </p:nvCxnSpPr>
          <p:spPr>
            <a:xfrm rot="16200000" flipH="1">
              <a:off x="3837723" y="1903906"/>
              <a:ext cx="714801" cy="693955"/>
            </a:xfrm>
            <a:prstGeom prst="curvedConnector3">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1" name="Star: 7 Points 40">
              <a:extLst>
                <a:ext uri="{FF2B5EF4-FFF2-40B4-BE49-F238E27FC236}">
                  <a16:creationId xmlns:a16="http://schemas.microsoft.com/office/drawing/2014/main" id="{7027553B-8245-C1C7-DECF-15B69CE67E7F}"/>
                </a:ext>
              </a:extLst>
            </p:cNvPr>
            <p:cNvSpPr/>
            <p:nvPr/>
          </p:nvSpPr>
          <p:spPr>
            <a:xfrm>
              <a:off x="3584797" y="1670788"/>
              <a:ext cx="334469" cy="282652"/>
            </a:xfrm>
            <a:prstGeom prst="star7">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2" name="TextBox 41">
            <a:extLst>
              <a:ext uri="{FF2B5EF4-FFF2-40B4-BE49-F238E27FC236}">
                <a16:creationId xmlns:a16="http://schemas.microsoft.com/office/drawing/2014/main" id="{270F1548-4720-A2C0-F36B-EFCD9FFAB610}"/>
              </a:ext>
            </a:extLst>
          </p:cNvPr>
          <p:cNvSpPr txBox="1"/>
          <p:nvPr/>
        </p:nvSpPr>
        <p:spPr>
          <a:xfrm>
            <a:off x="6368830" y="2812072"/>
            <a:ext cx="2958395" cy="307777"/>
          </a:xfrm>
          <a:prstGeom prst="rect">
            <a:avLst/>
          </a:prstGeom>
          <a:noFill/>
        </p:spPr>
        <p:txBody>
          <a:bodyPr wrap="square" lIns="91440" tIns="45720" rIns="91440" bIns="45720" anchor="t">
            <a:spAutoFit/>
          </a:bodyPr>
          <a:lstStyle/>
          <a:p>
            <a:pPr algn="ctr"/>
            <a:r>
              <a:rPr lang="en-US" sz="1400">
                <a:solidFill>
                  <a:srgbClr val="000000"/>
                </a:solidFill>
              </a:rPr>
              <a:t>LC-Fluorescence</a:t>
            </a:r>
          </a:p>
        </p:txBody>
      </p:sp>
      <p:pic>
        <p:nvPicPr>
          <p:cNvPr id="44" name="Picture 43">
            <a:extLst>
              <a:ext uri="{FF2B5EF4-FFF2-40B4-BE49-F238E27FC236}">
                <a16:creationId xmlns:a16="http://schemas.microsoft.com/office/drawing/2014/main" id="{91F30909-2E50-A767-6A3E-4B6E410AD432}"/>
              </a:ext>
            </a:extLst>
          </p:cNvPr>
          <p:cNvPicPr>
            <a:picLocks noChangeAspect="1"/>
          </p:cNvPicPr>
          <p:nvPr/>
        </p:nvPicPr>
        <p:blipFill rotWithShape="1">
          <a:blip r:embed="rId3"/>
          <a:srcRect l="11671" t="70320" r="81945" b="25332"/>
          <a:stretch/>
        </p:blipFill>
        <p:spPr>
          <a:xfrm>
            <a:off x="4956185" y="2110911"/>
            <a:ext cx="432000" cy="166678"/>
          </a:xfrm>
          <a:prstGeom prst="rect">
            <a:avLst/>
          </a:prstGeom>
        </p:spPr>
      </p:pic>
      <p:sp>
        <p:nvSpPr>
          <p:cNvPr id="58" name="TextBox 57">
            <a:extLst>
              <a:ext uri="{FF2B5EF4-FFF2-40B4-BE49-F238E27FC236}">
                <a16:creationId xmlns:a16="http://schemas.microsoft.com/office/drawing/2014/main" id="{1AC11350-EB77-8AFA-4117-9B2A88E10CFE}"/>
              </a:ext>
            </a:extLst>
          </p:cNvPr>
          <p:cNvSpPr txBox="1"/>
          <p:nvPr/>
        </p:nvSpPr>
        <p:spPr>
          <a:xfrm>
            <a:off x="3688092" y="2812072"/>
            <a:ext cx="1444422" cy="307777"/>
          </a:xfrm>
          <a:prstGeom prst="rect">
            <a:avLst/>
          </a:prstGeom>
          <a:noFill/>
        </p:spPr>
        <p:txBody>
          <a:bodyPr wrap="square">
            <a:spAutoFit/>
          </a:bodyPr>
          <a:lstStyle/>
          <a:p>
            <a:pPr algn="ctr"/>
            <a:r>
              <a:rPr lang="en-US" sz="1400">
                <a:solidFill>
                  <a:srgbClr val="000000"/>
                </a:solidFill>
              </a:rPr>
              <a:t>Probe Binding</a:t>
            </a:r>
          </a:p>
        </p:txBody>
      </p:sp>
      <p:pic>
        <p:nvPicPr>
          <p:cNvPr id="59" name="Picture 58">
            <a:extLst>
              <a:ext uri="{FF2B5EF4-FFF2-40B4-BE49-F238E27FC236}">
                <a16:creationId xmlns:a16="http://schemas.microsoft.com/office/drawing/2014/main" id="{BAC51C62-56E1-8698-0DDF-60D7F279638D}"/>
              </a:ext>
            </a:extLst>
          </p:cNvPr>
          <p:cNvPicPr>
            <a:picLocks noChangeAspect="1"/>
          </p:cNvPicPr>
          <p:nvPr/>
        </p:nvPicPr>
        <p:blipFill rotWithShape="1">
          <a:blip r:embed="rId4"/>
          <a:srcRect l="2557" t="63372" r="3931" b="9744"/>
          <a:stretch/>
        </p:blipFill>
        <p:spPr>
          <a:xfrm>
            <a:off x="5391107" y="1512648"/>
            <a:ext cx="4506252" cy="1371600"/>
          </a:xfrm>
          <a:prstGeom prst="rect">
            <a:avLst/>
          </a:prstGeom>
        </p:spPr>
      </p:pic>
      <p:sp>
        <p:nvSpPr>
          <p:cNvPr id="61" name="TextBox 60">
            <a:extLst>
              <a:ext uri="{FF2B5EF4-FFF2-40B4-BE49-F238E27FC236}">
                <a16:creationId xmlns:a16="http://schemas.microsoft.com/office/drawing/2014/main" id="{22B8FEC9-F512-C5E4-7130-7FBDE979852C}"/>
              </a:ext>
            </a:extLst>
          </p:cNvPr>
          <p:cNvSpPr txBox="1"/>
          <p:nvPr/>
        </p:nvSpPr>
        <p:spPr>
          <a:xfrm>
            <a:off x="558033" y="6120760"/>
            <a:ext cx="6101080" cy="646331"/>
          </a:xfrm>
          <a:prstGeom prst="rect">
            <a:avLst/>
          </a:prstGeom>
          <a:noFill/>
        </p:spPr>
        <p:txBody>
          <a:bodyPr wrap="square">
            <a:spAutoFit/>
          </a:bodyPr>
          <a:lstStyle/>
          <a:p>
            <a:r>
              <a:rPr lang="en-US" sz="900">
                <a:latin typeface="+mj-lt"/>
              </a:rPr>
              <a:t>Ramanathan and </a:t>
            </a:r>
            <a:r>
              <a:rPr lang="en-US" sz="900" err="1">
                <a:latin typeface="+mj-lt"/>
              </a:rPr>
              <a:t>shen</a:t>
            </a:r>
            <a:r>
              <a:rPr lang="en-US" sz="900">
                <a:latin typeface="+mj-lt"/>
              </a:rPr>
              <a:t>. </a:t>
            </a:r>
            <a:r>
              <a:rPr lang="en-US" sz="900" i="1">
                <a:latin typeface="+mj-lt"/>
              </a:rPr>
              <a:t>Bioanalysis</a:t>
            </a:r>
            <a:r>
              <a:rPr lang="en-US" sz="900">
                <a:latin typeface="+mj-lt"/>
              </a:rPr>
              <a:t> </a:t>
            </a:r>
            <a:r>
              <a:rPr lang="en-US" sz="900" b="1">
                <a:latin typeface="+mj-lt"/>
              </a:rPr>
              <a:t>11</a:t>
            </a:r>
            <a:r>
              <a:rPr lang="en-US" sz="900">
                <a:latin typeface="+mj-lt"/>
              </a:rPr>
              <a:t>(21): 1983–1992 (2019);</a:t>
            </a:r>
          </a:p>
          <a:p>
            <a:r>
              <a:rPr lang="en-US" sz="900">
                <a:latin typeface="+mj-lt"/>
              </a:rPr>
              <a:t>Wuxi </a:t>
            </a:r>
            <a:r>
              <a:rPr lang="en-US" sz="900" err="1">
                <a:latin typeface="+mj-lt"/>
              </a:rPr>
              <a:t>Apptec</a:t>
            </a:r>
            <a:r>
              <a:rPr lang="en-US" sz="900">
                <a:latin typeface="+mj-lt"/>
              </a:rPr>
              <a:t>. Application of Liquid Chromatography-Fluorescence (LC-FL) Detection Methods for DMPK Quantitative Bioanalysis of Oligonucleotides. 2023. https://dmpkservice.wuxiapptec.com/articles/21-application-of-liquid-chromatography-fluorescence-lc-fl-detection-methods-for-dmpk-quantitative-bioanalysis-of-oligonucleotides/</a:t>
            </a:r>
          </a:p>
        </p:txBody>
      </p:sp>
      <p:sp>
        <p:nvSpPr>
          <p:cNvPr id="63" name="TextBox 62">
            <a:extLst>
              <a:ext uri="{FF2B5EF4-FFF2-40B4-BE49-F238E27FC236}">
                <a16:creationId xmlns:a16="http://schemas.microsoft.com/office/drawing/2014/main" id="{015F90D7-6832-D48D-93CD-889E65A1400C}"/>
              </a:ext>
            </a:extLst>
          </p:cNvPr>
          <p:cNvSpPr txBox="1"/>
          <p:nvPr/>
        </p:nvSpPr>
        <p:spPr>
          <a:xfrm>
            <a:off x="2261713" y="5459961"/>
            <a:ext cx="1444422" cy="523220"/>
          </a:xfrm>
          <a:prstGeom prst="rect">
            <a:avLst/>
          </a:prstGeom>
          <a:noFill/>
        </p:spPr>
        <p:txBody>
          <a:bodyPr wrap="square">
            <a:spAutoFit/>
          </a:bodyPr>
          <a:lstStyle/>
          <a:p>
            <a:pPr algn="ctr"/>
            <a:r>
              <a:rPr lang="en-US" sz="1400">
                <a:solidFill>
                  <a:srgbClr val="000000"/>
                </a:solidFill>
              </a:rPr>
              <a:t>Sample </a:t>
            </a:r>
          </a:p>
          <a:p>
            <a:pPr algn="ctr"/>
            <a:r>
              <a:rPr lang="en-US" sz="1400">
                <a:solidFill>
                  <a:srgbClr val="000000"/>
                </a:solidFill>
              </a:rPr>
              <a:t>Preparation</a:t>
            </a:r>
          </a:p>
        </p:txBody>
      </p:sp>
      <p:pic>
        <p:nvPicPr>
          <p:cNvPr id="66" name="Picture 65">
            <a:extLst>
              <a:ext uri="{FF2B5EF4-FFF2-40B4-BE49-F238E27FC236}">
                <a16:creationId xmlns:a16="http://schemas.microsoft.com/office/drawing/2014/main" id="{3AD913EE-767D-0B58-87BD-073BD8BC2EEC}"/>
              </a:ext>
            </a:extLst>
          </p:cNvPr>
          <p:cNvPicPr>
            <a:picLocks noChangeAspect="1"/>
          </p:cNvPicPr>
          <p:nvPr/>
        </p:nvPicPr>
        <p:blipFill>
          <a:blip r:embed="rId5"/>
          <a:stretch>
            <a:fillRect/>
          </a:stretch>
        </p:blipFill>
        <p:spPr>
          <a:xfrm>
            <a:off x="2937858" y="1938068"/>
            <a:ext cx="193072" cy="189854"/>
          </a:xfrm>
          <a:prstGeom prst="rect">
            <a:avLst/>
          </a:prstGeom>
        </p:spPr>
      </p:pic>
      <p:pic>
        <p:nvPicPr>
          <p:cNvPr id="67" name="Picture 66">
            <a:extLst>
              <a:ext uri="{FF2B5EF4-FFF2-40B4-BE49-F238E27FC236}">
                <a16:creationId xmlns:a16="http://schemas.microsoft.com/office/drawing/2014/main" id="{B6BE96A9-671B-821C-EB5A-52FB2E0B8EC9}"/>
              </a:ext>
            </a:extLst>
          </p:cNvPr>
          <p:cNvPicPr>
            <a:picLocks noChangeAspect="1"/>
          </p:cNvPicPr>
          <p:nvPr/>
        </p:nvPicPr>
        <p:blipFill>
          <a:blip r:embed="rId5"/>
          <a:stretch>
            <a:fillRect/>
          </a:stretch>
        </p:blipFill>
        <p:spPr>
          <a:xfrm>
            <a:off x="2908022" y="2019408"/>
            <a:ext cx="193072" cy="189854"/>
          </a:xfrm>
          <a:prstGeom prst="rect">
            <a:avLst/>
          </a:prstGeom>
        </p:spPr>
      </p:pic>
      <p:pic>
        <p:nvPicPr>
          <p:cNvPr id="68" name="Picture 67">
            <a:extLst>
              <a:ext uri="{FF2B5EF4-FFF2-40B4-BE49-F238E27FC236}">
                <a16:creationId xmlns:a16="http://schemas.microsoft.com/office/drawing/2014/main" id="{BDCCE513-BB2A-1E21-8F66-A5CAE7677565}"/>
              </a:ext>
            </a:extLst>
          </p:cNvPr>
          <p:cNvPicPr>
            <a:picLocks noChangeAspect="1"/>
          </p:cNvPicPr>
          <p:nvPr/>
        </p:nvPicPr>
        <p:blipFill>
          <a:blip r:embed="rId5"/>
          <a:stretch>
            <a:fillRect/>
          </a:stretch>
        </p:blipFill>
        <p:spPr>
          <a:xfrm rot="3376101">
            <a:off x="2908022" y="2130670"/>
            <a:ext cx="193072" cy="189854"/>
          </a:xfrm>
          <a:prstGeom prst="rect">
            <a:avLst/>
          </a:prstGeom>
        </p:spPr>
      </p:pic>
      <p:pic>
        <p:nvPicPr>
          <p:cNvPr id="69" name="Picture 68">
            <a:extLst>
              <a:ext uri="{FF2B5EF4-FFF2-40B4-BE49-F238E27FC236}">
                <a16:creationId xmlns:a16="http://schemas.microsoft.com/office/drawing/2014/main" id="{B1E97D21-AD7A-1954-B4E5-4A7F46D737D8}"/>
              </a:ext>
            </a:extLst>
          </p:cNvPr>
          <p:cNvPicPr>
            <a:picLocks noChangeAspect="1"/>
          </p:cNvPicPr>
          <p:nvPr/>
        </p:nvPicPr>
        <p:blipFill>
          <a:blip r:embed="rId5"/>
          <a:stretch>
            <a:fillRect/>
          </a:stretch>
        </p:blipFill>
        <p:spPr>
          <a:xfrm rot="3376101">
            <a:off x="2978202" y="2028194"/>
            <a:ext cx="193072" cy="189854"/>
          </a:xfrm>
          <a:prstGeom prst="rect">
            <a:avLst/>
          </a:prstGeom>
        </p:spPr>
      </p:pic>
      <p:pic>
        <p:nvPicPr>
          <p:cNvPr id="72" name="Picture 71">
            <a:extLst>
              <a:ext uri="{FF2B5EF4-FFF2-40B4-BE49-F238E27FC236}">
                <a16:creationId xmlns:a16="http://schemas.microsoft.com/office/drawing/2014/main" id="{8D345412-FD16-EB97-3813-3B4AF93445F1}"/>
              </a:ext>
            </a:extLst>
          </p:cNvPr>
          <p:cNvPicPr>
            <a:picLocks noChangeAspect="1"/>
          </p:cNvPicPr>
          <p:nvPr/>
        </p:nvPicPr>
        <p:blipFill rotWithShape="1">
          <a:blip r:embed="rId3"/>
          <a:srcRect l="11671" t="70320" r="81945" b="25332"/>
          <a:stretch/>
        </p:blipFill>
        <p:spPr>
          <a:xfrm>
            <a:off x="3627924" y="4470729"/>
            <a:ext cx="432000" cy="166678"/>
          </a:xfrm>
          <a:prstGeom prst="rect">
            <a:avLst/>
          </a:prstGeom>
        </p:spPr>
      </p:pic>
      <p:pic>
        <p:nvPicPr>
          <p:cNvPr id="73" name="Picture 72">
            <a:extLst>
              <a:ext uri="{FF2B5EF4-FFF2-40B4-BE49-F238E27FC236}">
                <a16:creationId xmlns:a16="http://schemas.microsoft.com/office/drawing/2014/main" id="{C35A27CF-19EC-70AA-48A4-5317401C10C9}"/>
              </a:ext>
            </a:extLst>
          </p:cNvPr>
          <p:cNvPicPr>
            <a:picLocks noChangeAspect="1"/>
          </p:cNvPicPr>
          <p:nvPr/>
        </p:nvPicPr>
        <p:blipFill rotWithShape="1">
          <a:blip r:embed="rId3"/>
          <a:srcRect l="1934" t="61489" r="87812" b="17853"/>
          <a:stretch/>
        </p:blipFill>
        <p:spPr>
          <a:xfrm>
            <a:off x="2628495" y="4112335"/>
            <a:ext cx="693956" cy="791902"/>
          </a:xfrm>
          <a:prstGeom prst="rect">
            <a:avLst/>
          </a:prstGeom>
        </p:spPr>
      </p:pic>
      <p:pic>
        <p:nvPicPr>
          <p:cNvPr id="74" name="Picture 73">
            <a:extLst>
              <a:ext uri="{FF2B5EF4-FFF2-40B4-BE49-F238E27FC236}">
                <a16:creationId xmlns:a16="http://schemas.microsoft.com/office/drawing/2014/main" id="{FEFBD538-A817-1895-95A1-E487A41D9D23}"/>
              </a:ext>
            </a:extLst>
          </p:cNvPr>
          <p:cNvPicPr>
            <a:picLocks noChangeAspect="1"/>
          </p:cNvPicPr>
          <p:nvPr/>
        </p:nvPicPr>
        <p:blipFill>
          <a:blip r:embed="rId5"/>
          <a:stretch>
            <a:fillRect/>
          </a:stretch>
        </p:blipFill>
        <p:spPr>
          <a:xfrm>
            <a:off x="2923107" y="4342339"/>
            <a:ext cx="193072" cy="189854"/>
          </a:xfrm>
          <a:prstGeom prst="rect">
            <a:avLst/>
          </a:prstGeom>
        </p:spPr>
      </p:pic>
      <p:pic>
        <p:nvPicPr>
          <p:cNvPr id="75" name="Picture 74">
            <a:extLst>
              <a:ext uri="{FF2B5EF4-FFF2-40B4-BE49-F238E27FC236}">
                <a16:creationId xmlns:a16="http://schemas.microsoft.com/office/drawing/2014/main" id="{5D81C637-216E-2D29-7038-A4F83B38E7DE}"/>
              </a:ext>
            </a:extLst>
          </p:cNvPr>
          <p:cNvPicPr>
            <a:picLocks noChangeAspect="1"/>
          </p:cNvPicPr>
          <p:nvPr/>
        </p:nvPicPr>
        <p:blipFill>
          <a:blip r:embed="rId5"/>
          <a:stretch>
            <a:fillRect/>
          </a:stretch>
        </p:blipFill>
        <p:spPr>
          <a:xfrm>
            <a:off x="2893271" y="4423679"/>
            <a:ext cx="193072" cy="189854"/>
          </a:xfrm>
          <a:prstGeom prst="rect">
            <a:avLst/>
          </a:prstGeom>
        </p:spPr>
      </p:pic>
      <p:pic>
        <p:nvPicPr>
          <p:cNvPr id="76" name="Picture 75">
            <a:extLst>
              <a:ext uri="{FF2B5EF4-FFF2-40B4-BE49-F238E27FC236}">
                <a16:creationId xmlns:a16="http://schemas.microsoft.com/office/drawing/2014/main" id="{0548F953-972C-FB3E-B0DD-70476877AA0F}"/>
              </a:ext>
            </a:extLst>
          </p:cNvPr>
          <p:cNvPicPr>
            <a:picLocks noChangeAspect="1"/>
          </p:cNvPicPr>
          <p:nvPr/>
        </p:nvPicPr>
        <p:blipFill>
          <a:blip r:embed="rId5"/>
          <a:stretch>
            <a:fillRect/>
          </a:stretch>
        </p:blipFill>
        <p:spPr>
          <a:xfrm rot="3376101">
            <a:off x="2893271" y="4534941"/>
            <a:ext cx="193072" cy="189854"/>
          </a:xfrm>
          <a:prstGeom prst="rect">
            <a:avLst/>
          </a:prstGeom>
        </p:spPr>
      </p:pic>
      <p:pic>
        <p:nvPicPr>
          <p:cNvPr id="77" name="Picture 76">
            <a:extLst>
              <a:ext uri="{FF2B5EF4-FFF2-40B4-BE49-F238E27FC236}">
                <a16:creationId xmlns:a16="http://schemas.microsoft.com/office/drawing/2014/main" id="{790C859A-CD06-585F-9452-8F4A0F1EA8B2}"/>
              </a:ext>
            </a:extLst>
          </p:cNvPr>
          <p:cNvPicPr>
            <a:picLocks noChangeAspect="1"/>
          </p:cNvPicPr>
          <p:nvPr/>
        </p:nvPicPr>
        <p:blipFill>
          <a:blip r:embed="rId5"/>
          <a:stretch>
            <a:fillRect/>
          </a:stretch>
        </p:blipFill>
        <p:spPr>
          <a:xfrm rot="3376101">
            <a:off x="2963451" y="4432465"/>
            <a:ext cx="193072" cy="189854"/>
          </a:xfrm>
          <a:prstGeom prst="rect">
            <a:avLst/>
          </a:prstGeom>
        </p:spPr>
      </p:pic>
      <p:cxnSp>
        <p:nvCxnSpPr>
          <p:cNvPr id="79" name="Connector: Curved 78">
            <a:extLst>
              <a:ext uri="{FF2B5EF4-FFF2-40B4-BE49-F238E27FC236}">
                <a16:creationId xmlns:a16="http://schemas.microsoft.com/office/drawing/2014/main" id="{50207210-7CA3-0FB0-59CD-024A54322EAA}"/>
              </a:ext>
            </a:extLst>
          </p:cNvPr>
          <p:cNvCxnSpPr/>
          <p:nvPr/>
        </p:nvCxnSpPr>
        <p:spPr>
          <a:xfrm rot="16200000" flipH="1">
            <a:off x="4845037" y="4207756"/>
            <a:ext cx="714801" cy="693955"/>
          </a:xfrm>
          <a:prstGeom prst="curvedConnector3">
            <a:avLst/>
          </a:prstGeom>
          <a:ln w="38100"/>
        </p:spPr>
        <p:style>
          <a:lnRef idx="1">
            <a:schemeClr val="accent1"/>
          </a:lnRef>
          <a:fillRef idx="0">
            <a:schemeClr val="accent1"/>
          </a:fillRef>
          <a:effectRef idx="0">
            <a:schemeClr val="accent1"/>
          </a:effectRef>
          <a:fontRef idx="minor">
            <a:schemeClr val="tx1"/>
          </a:fontRef>
        </p:style>
      </p:cxnSp>
      <p:sp>
        <p:nvSpPr>
          <p:cNvPr id="82" name="TextBox 81">
            <a:extLst>
              <a:ext uri="{FF2B5EF4-FFF2-40B4-BE49-F238E27FC236}">
                <a16:creationId xmlns:a16="http://schemas.microsoft.com/office/drawing/2014/main" id="{3E1C375B-2D07-3B69-6A79-61E87532CC9F}"/>
              </a:ext>
            </a:extLst>
          </p:cNvPr>
          <p:cNvSpPr txBox="1"/>
          <p:nvPr/>
        </p:nvSpPr>
        <p:spPr>
          <a:xfrm>
            <a:off x="4355869" y="5459961"/>
            <a:ext cx="1444422" cy="738664"/>
          </a:xfrm>
          <a:prstGeom prst="rect">
            <a:avLst/>
          </a:prstGeom>
          <a:noFill/>
        </p:spPr>
        <p:txBody>
          <a:bodyPr wrap="square">
            <a:spAutoFit/>
          </a:bodyPr>
          <a:lstStyle/>
          <a:p>
            <a:pPr algn="ctr"/>
            <a:r>
              <a:rPr lang="en-US" sz="1400">
                <a:solidFill>
                  <a:srgbClr val="000000"/>
                </a:solidFill>
              </a:rPr>
              <a:t>IS Addition and Oligonucleotide Extraction</a:t>
            </a:r>
          </a:p>
        </p:txBody>
      </p:sp>
      <p:pic>
        <p:nvPicPr>
          <p:cNvPr id="88" name="Picture 87">
            <a:extLst>
              <a:ext uri="{FF2B5EF4-FFF2-40B4-BE49-F238E27FC236}">
                <a16:creationId xmlns:a16="http://schemas.microsoft.com/office/drawing/2014/main" id="{80AC270A-E762-E376-93EF-5BD3F78B4656}"/>
              </a:ext>
            </a:extLst>
          </p:cNvPr>
          <p:cNvPicPr>
            <a:picLocks noChangeAspect="1"/>
          </p:cNvPicPr>
          <p:nvPr/>
        </p:nvPicPr>
        <p:blipFill>
          <a:blip r:embed="rId6"/>
          <a:stretch>
            <a:fillRect/>
          </a:stretch>
        </p:blipFill>
        <p:spPr>
          <a:xfrm rot="2583663">
            <a:off x="4340283" y="4124802"/>
            <a:ext cx="731583" cy="719390"/>
          </a:xfrm>
          <a:prstGeom prst="rect">
            <a:avLst/>
          </a:prstGeom>
        </p:spPr>
      </p:pic>
      <p:pic>
        <p:nvPicPr>
          <p:cNvPr id="89" name="Picture 88">
            <a:extLst>
              <a:ext uri="{FF2B5EF4-FFF2-40B4-BE49-F238E27FC236}">
                <a16:creationId xmlns:a16="http://schemas.microsoft.com/office/drawing/2014/main" id="{BC9CA97D-C70C-1038-6669-67F8A8ED1070}"/>
              </a:ext>
            </a:extLst>
          </p:cNvPr>
          <p:cNvPicPr>
            <a:picLocks noChangeAspect="1"/>
          </p:cNvPicPr>
          <p:nvPr/>
        </p:nvPicPr>
        <p:blipFill rotWithShape="1">
          <a:blip r:embed="rId3"/>
          <a:srcRect l="11671" t="70320" r="81945" b="25332"/>
          <a:stretch/>
        </p:blipFill>
        <p:spPr>
          <a:xfrm>
            <a:off x="5888477" y="4500417"/>
            <a:ext cx="432000" cy="166678"/>
          </a:xfrm>
          <a:prstGeom prst="rect">
            <a:avLst/>
          </a:prstGeom>
        </p:spPr>
      </p:pic>
      <p:sp>
        <p:nvSpPr>
          <p:cNvPr id="90" name="TextBox 89">
            <a:extLst>
              <a:ext uri="{FF2B5EF4-FFF2-40B4-BE49-F238E27FC236}">
                <a16:creationId xmlns:a16="http://schemas.microsoft.com/office/drawing/2014/main" id="{C91B2220-B5FA-A941-138A-60DBA4DCA03D}"/>
              </a:ext>
            </a:extLst>
          </p:cNvPr>
          <p:cNvSpPr txBox="1"/>
          <p:nvPr/>
        </p:nvSpPr>
        <p:spPr>
          <a:xfrm>
            <a:off x="6960382" y="5459961"/>
            <a:ext cx="2366843" cy="307777"/>
          </a:xfrm>
          <a:prstGeom prst="rect">
            <a:avLst/>
          </a:prstGeom>
          <a:noFill/>
        </p:spPr>
        <p:txBody>
          <a:bodyPr wrap="square" lIns="91440" tIns="45720" rIns="91440" bIns="45720" anchor="t">
            <a:spAutoFit/>
          </a:bodyPr>
          <a:lstStyle/>
          <a:p>
            <a:pPr algn="ctr"/>
            <a:r>
              <a:rPr lang="en-US" sz="1400">
                <a:solidFill>
                  <a:srgbClr val="000000"/>
                </a:solidFill>
              </a:rPr>
              <a:t>LC-MS (High Res)</a:t>
            </a:r>
          </a:p>
        </p:txBody>
      </p:sp>
      <p:pic>
        <p:nvPicPr>
          <p:cNvPr id="5" name="Picture 4">
            <a:extLst>
              <a:ext uri="{FF2B5EF4-FFF2-40B4-BE49-F238E27FC236}">
                <a16:creationId xmlns:a16="http://schemas.microsoft.com/office/drawing/2014/main" id="{D692FD86-8E7C-6BDF-2EFE-D95B5FE8DD37}"/>
              </a:ext>
            </a:extLst>
          </p:cNvPr>
          <p:cNvPicPr>
            <a:picLocks noChangeAspect="1"/>
          </p:cNvPicPr>
          <p:nvPr/>
        </p:nvPicPr>
        <p:blipFill rotWithShape="1">
          <a:blip r:embed="rId7"/>
          <a:srcRect l="49529" t="8972" r="26956" b="23417"/>
          <a:stretch/>
        </p:blipFill>
        <p:spPr>
          <a:xfrm>
            <a:off x="8297041" y="3861079"/>
            <a:ext cx="1131271" cy="1537571"/>
          </a:xfrm>
          <a:prstGeom prst="rect">
            <a:avLst/>
          </a:prstGeom>
        </p:spPr>
      </p:pic>
      <p:pic>
        <p:nvPicPr>
          <p:cNvPr id="8" name="Picture 7">
            <a:extLst>
              <a:ext uri="{FF2B5EF4-FFF2-40B4-BE49-F238E27FC236}">
                <a16:creationId xmlns:a16="http://schemas.microsoft.com/office/drawing/2014/main" id="{C6E3287D-94DB-CC72-C880-7A4DC629D6E3}"/>
              </a:ext>
            </a:extLst>
          </p:cNvPr>
          <p:cNvPicPr>
            <a:picLocks noChangeAspect="1"/>
          </p:cNvPicPr>
          <p:nvPr/>
        </p:nvPicPr>
        <p:blipFill rotWithShape="1">
          <a:blip r:embed="rId7"/>
          <a:srcRect l="4838" t="8972" r="72754" b="23417"/>
          <a:stretch/>
        </p:blipFill>
        <p:spPr>
          <a:xfrm>
            <a:off x="6832222" y="3861078"/>
            <a:ext cx="1077998" cy="1537571"/>
          </a:xfrm>
          <a:prstGeom prst="rect">
            <a:avLst/>
          </a:prstGeom>
        </p:spPr>
      </p:pic>
      <p:sp>
        <p:nvSpPr>
          <p:cNvPr id="16" name="TextBox 15">
            <a:extLst>
              <a:ext uri="{FF2B5EF4-FFF2-40B4-BE49-F238E27FC236}">
                <a16:creationId xmlns:a16="http://schemas.microsoft.com/office/drawing/2014/main" id="{92454B08-33A8-1F06-21F0-46C950BFC7C2}"/>
              </a:ext>
            </a:extLst>
          </p:cNvPr>
          <p:cNvSpPr txBox="1"/>
          <p:nvPr/>
        </p:nvSpPr>
        <p:spPr>
          <a:xfrm>
            <a:off x="6894413" y="3579430"/>
            <a:ext cx="953616" cy="307777"/>
          </a:xfrm>
          <a:prstGeom prst="rect">
            <a:avLst/>
          </a:prstGeom>
          <a:noFill/>
        </p:spPr>
        <p:txBody>
          <a:bodyPr wrap="square" lIns="0" rtlCol="0">
            <a:noAutofit/>
          </a:bodyPr>
          <a:lstStyle/>
          <a:p>
            <a:pPr algn="ctr"/>
            <a:r>
              <a:rPr lang="en-US" sz="1400">
                <a:solidFill>
                  <a:srgbClr val="000000"/>
                </a:solidFill>
              </a:rPr>
              <a:t>Analyte</a:t>
            </a:r>
          </a:p>
        </p:txBody>
      </p:sp>
      <p:sp>
        <p:nvSpPr>
          <p:cNvPr id="17" name="TextBox 16">
            <a:extLst>
              <a:ext uri="{FF2B5EF4-FFF2-40B4-BE49-F238E27FC236}">
                <a16:creationId xmlns:a16="http://schemas.microsoft.com/office/drawing/2014/main" id="{DFDFC2B4-6F15-A279-0037-84FE2CBBDD0C}"/>
              </a:ext>
            </a:extLst>
          </p:cNvPr>
          <p:cNvSpPr txBox="1"/>
          <p:nvPr/>
        </p:nvSpPr>
        <p:spPr>
          <a:xfrm>
            <a:off x="8111119" y="3576901"/>
            <a:ext cx="1591893" cy="307777"/>
          </a:xfrm>
          <a:prstGeom prst="rect">
            <a:avLst/>
          </a:prstGeom>
          <a:noFill/>
        </p:spPr>
        <p:txBody>
          <a:bodyPr wrap="square" lIns="0" rtlCol="0">
            <a:noAutofit/>
          </a:bodyPr>
          <a:lstStyle/>
          <a:p>
            <a:pPr algn="ctr"/>
            <a:r>
              <a:rPr lang="en-US" sz="1400" dirty="0">
                <a:solidFill>
                  <a:srgbClr val="000000"/>
                </a:solidFill>
              </a:rPr>
              <a:t>Internal Standard</a:t>
            </a:r>
          </a:p>
        </p:txBody>
      </p:sp>
      <p:sp>
        <p:nvSpPr>
          <p:cNvPr id="3" name="TextBox 2">
            <a:extLst>
              <a:ext uri="{FF2B5EF4-FFF2-40B4-BE49-F238E27FC236}">
                <a16:creationId xmlns:a16="http://schemas.microsoft.com/office/drawing/2014/main" id="{4223B752-A862-5D9D-D1FF-E05A654DBD3E}"/>
              </a:ext>
            </a:extLst>
          </p:cNvPr>
          <p:cNvSpPr txBox="1"/>
          <p:nvPr/>
        </p:nvSpPr>
        <p:spPr>
          <a:xfrm>
            <a:off x="5694317" y="1048205"/>
            <a:ext cx="4307423" cy="523220"/>
          </a:xfrm>
          <a:prstGeom prst="rect">
            <a:avLst/>
          </a:prstGeom>
          <a:noFill/>
        </p:spPr>
        <p:txBody>
          <a:bodyPr wrap="square" lIns="91440" tIns="45720" rIns="91440" bIns="45720" anchor="t">
            <a:spAutoFit/>
          </a:bodyPr>
          <a:lstStyle/>
          <a:p>
            <a:pPr algn="ctr"/>
            <a:r>
              <a:rPr lang="en-US" sz="1400">
                <a:solidFill>
                  <a:srgbClr val="000000"/>
                </a:solidFill>
              </a:rPr>
              <a:t>Fluorescence Signal with chromatographic separation from metabolites (n-1, n-2)</a:t>
            </a:r>
          </a:p>
        </p:txBody>
      </p:sp>
    </p:spTree>
    <p:extLst>
      <p:ext uri="{BB962C8B-B14F-4D97-AF65-F5344CB8AC3E}">
        <p14:creationId xmlns:p14="http://schemas.microsoft.com/office/powerpoint/2010/main" val="66372913"/>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3E3A18-F4BB-74A7-5CCB-FF159230DB2D}"/>
              </a:ext>
            </a:extLst>
          </p:cNvPr>
          <p:cNvSpPr>
            <a:spLocks noGrp="1"/>
          </p:cNvSpPr>
          <p:nvPr>
            <p:ph type="title"/>
          </p:nvPr>
        </p:nvSpPr>
        <p:spPr/>
        <p:txBody>
          <a:bodyPr/>
          <a:lstStyle/>
          <a:p>
            <a:r>
              <a:rPr lang="en-US">
                <a:solidFill>
                  <a:srgbClr val="000000"/>
                </a:solidFill>
              </a:rPr>
              <a:t>Pharmacokinetics by ATTO-probe/</a:t>
            </a:r>
            <a:br>
              <a:rPr lang="en-US">
                <a:solidFill>
                  <a:srgbClr val="000000"/>
                </a:solidFill>
              </a:rPr>
            </a:br>
            <a:r>
              <a:rPr lang="en-US">
                <a:solidFill>
                  <a:srgbClr val="000000"/>
                </a:solidFill>
              </a:rPr>
              <a:t>HPLC-Fluorescence Detection</a:t>
            </a:r>
          </a:p>
        </p:txBody>
      </p:sp>
      <p:sp>
        <p:nvSpPr>
          <p:cNvPr id="3" name="Content Placeholder 2">
            <a:extLst>
              <a:ext uri="{FF2B5EF4-FFF2-40B4-BE49-F238E27FC236}">
                <a16:creationId xmlns:a16="http://schemas.microsoft.com/office/drawing/2014/main" id="{CBE4EB40-1E8D-3208-11B8-7891958B4174}"/>
              </a:ext>
            </a:extLst>
          </p:cNvPr>
          <p:cNvSpPr>
            <a:spLocks noGrp="1"/>
          </p:cNvSpPr>
          <p:nvPr>
            <p:ph idx="1"/>
          </p:nvPr>
        </p:nvSpPr>
        <p:spPr>
          <a:xfrm>
            <a:off x="838200" y="1584120"/>
            <a:ext cx="11017392" cy="4886046"/>
          </a:xfrm>
        </p:spPr>
        <p:txBody>
          <a:bodyPr vert="horz" lIns="0" tIns="45720" rIns="0" bIns="45720" rtlCol="0" anchor="t">
            <a:noAutofit/>
          </a:bodyPr>
          <a:lstStyle/>
          <a:p>
            <a:r>
              <a:rPr lang="en-US" sz="2400" dirty="0">
                <a:solidFill>
                  <a:srgbClr val="000000"/>
                </a:solidFill>
                <a:latin typeface="Arial"/>
                <a:cs typeface="Arial"/>
              </a:rPr>
              <a:t>ONPATTRO® (</a:t>
            </a:r>
            <a:r>
              <a:rPr lang="en-US" sz="2400" dirty="0" err="1">
                <a:solidFill>
                  <a:srgbClr val="000000"/>
                </a:solidFill>
                <a:latin typeface="Arial"/>
                <a:cs typeface="Arial"/>
              </a:rPr>
              <a:t>patisiran</a:t>
            </a:r>
            <a:r>
              <a:rPr lang="en-US" sz="2400" dirty="0">
                <a:solidFill>
                  <a:srgbClr val="000000"/>
                </a:solidFill>
                <a:latin typeface="Arial"/>
                <a:cs typeface="Arial"/>
              </a:rPr>
              <a:t>) is a lipid complex injection, for intravenous use </a:t>
            </a:r>
          </a:p>
          <a:p>
            <a:pPr lvl="1"/>
            <a:r>
              <a:rPr lang="en-US" sz="2000" dirty="0">
                <a:solidFill>
                  <a:srgbClr val="000000"/>
                </a:solidFill>
                <a:latin typeface="Arial"/>
                <a:cs typeface="Arial"/>
              </a:rPr>
              <a:t>Approved for adults with ATTR-PN</a:t>
            </a:r>
          </a:p>
          <a:p>
            <a:pPr lvl="1"/>
            <a:r>
              <a:rPr lang="en-US" sz="2000" dirty="0">
                <a:solidFill>
                  <a:srgbClr val="000000"/>
                </a:solidFill>
                <a:latin typeface="Arial"/>
                <a:cs typeface="Arial"/>
              </a:rPr>
              <a:t>Small interfering RNA Drug Substance (ALN-18328)</a:t>
            </a:r>
          </a:p>
          <a:p>
            <a:pPr lvl="1"/>
            <a:r>
              <a:rPr lang="en-US" sz="2000" dirty="0">
                <a:solidFill>
                  <a:srgbClr val="000000"/>
                </a:solidFill>
                <a:latin typeface="Arial"/>
                <a:cs typeface="Arial"/>
              </a:rPr>
              <a:t>Dose: 0.3 mg/kg up to 30 mg; every 3 weeks by intravenous infusion</a:t>
            </a:r>
          </a:p>
          <a:p>
            <a:pPr marL="0" indent="0">
              <a:buNone/>
            </a:pPr>
            <a:endParaRPr lang="en-US" sz="2400" dirty="0">
              <a:solidFill>
                <a:srgbClr val="000000"/>
              </a:solidFill>
            </a:endParaRPr>
          </a:p>
          <a:p>
            <a:r>
              <a:rPr lang="en-US" sz="2400" dirty="0">
                <a:solidFill>
                  <a:srgbClr val="000000"/>
                </a:solidFill>
                <a:latin typeface="Arial"/>
                <a:cs typeface="Arial"/>
              </a:rPr>
              <a:t>PK by Fluorescence Detection</a:t>
            </a:r>
          </a:p>
          <a:p>
            <a:pPr lvl="1"/>
            <a:r>
              <a:rPr lang="en-US" dirty="0">
                <a:solidFill>
                  <a:srgbClr val="000000"/>
                </a:solidFill>
                <a:latin typeface="Arial"/>
                <a:cs typeface="Arial"/>
              </a:rPr>
              <a:t>Limit of quantification (LLOQ): 1 ng/mL </a:t>
            </a:r>
          </a:p>
          <a:p>
            <a:pPr lvl="1"/>
            <a:r>
              <a:rPr lang="en-US" dirty="0">
                <a:solidFill>
                  <a:srgbClr val="000000"/>
                </a:solidFill>
                <a:latin typeface="Arial"/>
                <a:cs typeface="Arial"/>
              </a:rPr>
              <a:t>Precision (CV%): 9.1%</a:t>
            </a:r>
          </a:p>
          <a:p>
            <a:pPr lvl="1"/>
            <a:r>
              <a:rPr lang="en-US" dirty="0">
                <a:solidFill>
                  <a:srgbClr val="000000"/>
                </a:solidFill>
                <a:latin typeface="Arial"/>
                <a:cs typeface="Arial"/>
              </a:rPr>
              <a:t>Accuracy Range: -2.7%-2.5%</a:t>
            </a:r>
          </a:p>
          <a:p>
            <a:endParaRPr lang="en-US" sz="2400" dirty="0">
              <a:solidFill>
                <a:srgbClr val="000000"/>
              </a:solidFill>
            </a:endParaRPr>
          </a:p>
        </p:txBody>
      </p:sp>
      <p:sp>
        <p:nvSpPr>
          <p:cNvPr id="5" name="TextBox 4">
            <a:extLst>
              <a:ext uri="{FF2B5EF4-FFF2-40B4-BE49-F238E27FC236}">
                <a16:creationId xmlns:a16="http://schemas.microsoft.com/office/drawing/2014/main" id="{EE8D27DE-5499-2CB6-D51A-E3D69353C099}"/>
              </a:ext>
            </a:extLst>
          </p:cNvPr>
          <p:cNvSpPr txBox="1"/>
          <p:nvPr/>
        </p:nvSpPr>
        <p:spPr>
          <a:xfrm>
            <a:off x="610688" y="6421616"/>
            <a:ext cx="6101080" cy="369332"/>
          </a:xfrm>
          <a:prstGeom prst="rect">
            <a:avLst/>
          </a:prstGeom>
          <a:noFill/>
        </p:spPr>
        <p:txBody>
          <a:bodyPr wrap="square">
            <a:spAutoFit/>
          </a:bodyPr>
          <a:lstStyle/>
          <a:p>
            <a:r>
              <a:rPr lang="en-US" sz="900"/>
              <a:t>U.S. Food and Drug Administration. Label </a:t>
            </a:r>
            <a:r>
              <a:rPr lang="en-US" sz="900" err="1"/>
              <a:t>Onpattro</a:t>
            </a:r>
            <a:r>
              <a:rPr lang="en-US" sz="900"/>
              <a:t>. Alnylam Pharmaceuticals, Inc. 2018. https://www.accessdata.fda.gov/drugsatfda_docs/label/2018/210922s000lbl.pdf</a:t>
            </a:r>
          </a:p>
        </p:txBody>
      </p:sp>
      <p:grpSp>
        <p:nvGrpSpPr>
          <p:cNvPr id="9" name="Group 8">
            <a:extLst>
              <a:ext uri="{FF2B5EF4-FFF2-40B4-BE49-F238E27FC236}">
                <a16:creationId xmlns:a16="http://schemas.microsoft.com/office/drawing/2014/main" id="{72F410A6-E156-4522-D77A-179EC2E5096F}"/>
              </a:ext>
            </a:extLst>
          </p:cNvPr>
          <p:cNvGrpSpPr/>
          <p:nvPr/>
        </p:nvGrpSpPr>
        <p:grpSpPr>
          <a:xfrm>
            <a:off x="9692640" y="159384"/>
            <a:ext cx="2330100" cy="1094649"/>
            <a:chOff x="11834" y="669238"/>
            <a:chExt cx="3546177" cy="892318"/>
          </a:xfrm>
          <a:solidFill>
            <a:schemeClr val="accent5"/>
          </a:solidFill>
        </p:grpSpPr>
        <p:sp>
          <p:nvSpPr>
            <p:cNvPr id="10" name="Rectangle: Rounded Corners 9">
              <a:extLst>
                <a:ext uri="{FF2B5EF4-FFF2-40B4-BE49-F238E27FC236}">
                  <a16:creationId xmlns:a16="http://schemas.microsoft.com/office/drawing/2014/main" id="{20526492-D511-6D20-37CA-C11FAB51EA2C}"/>
                </a:ext>
              </a:extLst>
            </p:cNvPr>
            <p:cNvSpPr/>
            <p:nvPr/>
          </p:nvSpPr>
          <p:spPr>
            <a:xfrm>
              <a:off x="11834" y="669238"/>
              <a:ext cx="3546177" cy="892318"/>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US" sz="2400"/>
            </a:p>
          </p:txBody>
        </p:sp>
        <p:sp>
          <p:nvSpPr>
            <p:cNvPr id="11" name="Rectangle: Rounded Corners 4">
              <a:extLst>
                <a:ext uri="{FF2B5EF4-FFF2-40B4-BE49-F238E27FC236}">
                  <a16:creationId xmlns:a16="http://schemas.microsoft.com/office/drawing/2014/main" id="{F1C5FBE5-CB30-6A99-3A7A-2D7B66172F50}"/>
                </a:ext>
              </a:extLst>
            </p:cNvPr>
            <p:cNvSpPr txBox="1"/>
            <p:nvPr/>
          </p:nvSpPr>
          <p:spPr>
            <a:xfrm>
              <a:off x="55393" y="712797"/>
              <a:ext cx="3459059" cy="805200"/>
            </a:xfrm>
            <a:prstGeom prst="rect">
              <a:avLst/>
            </a:prstGeom>
            <a:noFill/>
            <a:ln>
              <a:noFill/>
            </a:ln>
          </p:spPr>
          <p:style>
            <a:lnRef idx="0">
              <a:scrgbClr r="0" g="0" b="0"/>
            </a:lnRef>
            <a:fillRef idx="0">
              <a:scrgbClr r="0" g="0" b="0"/>
            </a:fillRef>
            <a:effectRef idx="0">
              <a:scrgbClr r="0" g="0" b="0"/>
            </a:effectRef>
            <a:fontRef idx="minor">
              <a:schemeClr val="lt1"/>
            </a:fontRef>
          </p:style>
          <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2000" kern="1200"/>
                <a:t>Chromatographic Fluorescence Detection</a:t>
              </a:r>
            </a:p>
          </p:txBody>
        </p:sp>
      </p:grpSp>
    </p:spTree>
    <p:extLst>
      <p:ext uri="{BB962C8B-B14F-4D97-AF65-F5344CB8AC3E}">
        <p14:creationId xmlns:p14="http://schemas.microsoft.com/office/powerpoint/2010/main" val="1451100722"/>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14BA9C-48B1-DA06-5A73-DB10EDF8EB64}"/>
              </a:ext>
            </a:extLst>
          </p:cNvPr>
          <p:cNvSpPr>
            <a:spLocks noGrp="1"/>
          </p:cNvSpPr>
          <p:nvPr>
            <p:ph type="title"/>
          </p:nvPr>
        </p:nvSpPr>
        <p:spPr>
          <a:xfrm>
            <a:off x="838200" y="214274"/>
            <a:ext cx="11017391" cy="675005"/>
          </a:xfrm>
        </p:spPr>
        <p:txBody>
          <a:bodyPr/>
          <a:lstStyle/>
          <a:p>
            <a:r>
              <a:rPr lang="en-US" sz="2800">
                <a:solidFill>
                  <a:srgbClr val="000000"/>
                </a:solidFill>
              </a:rPr>
              <a:t>Fluorescence Methodology</a:t>
            </a:r>
            <a:endParaRPr lang="en-US" sz="2800">
              <a:solidFill>
                <a:srgbClr val="000000"/>
              </a:solidFill>
              <a:latin typeface="+mj-lt"/>
              <a:cs typeface="Times New Roman" panose="02020603050405020304" pitchFamily="18" charset="0"/>
            </a:endParaRPr>
          </a:p>
        </p:txBody>
      </p:sp>
      <p:graphicFrame>
        <p:nvGraphicFramePr>
          <p:cNvPr id="3" name="Diagram 2">
            <a:extLst>
              <a:ext uri="{FF2B5EF4-FFF2-40B4-BE49-F238E27FC236}">
                <a16:creationId xmlns:a16="http://schemas.microsoft.com/office/drawing/2014/main" id="{6E08D764-5E95-679C-B811-61802241D253}"/>
              </a:ext>
            </a:extLst>
          </p:cNvPr>
          <p:cNvGraphicFramePr/>
          <p:nvPr>
            <p:extLst>
              <p:ext uri="{D42A27DB-BD31-4B8C-83A1-F6EECF244321}">
                <p14:modId xmlns:p14="http://schemas.microsoft.com/office/powerpoint/2010/main" val="125903700"/>
              </p:ext>
            </p:extLst>
          </p:nvPr>
        </p:nvGraphicFramePr>
        <p:xfrm>
          <a:off x="887519" y="889279"/>
          <a:ext cx="10416962" cy="467332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5" name="Group 4">
            <a:extLst>
              <a:ext uri="{FF2B5EF4-FFF2-40B4-BE49-F238E27FC236}">
                <a16:creationId xmlns:a16="http://schemas.microsoft.com/office/drawing/2014/main" id="{9E207203-5EDD-D57B-B2AC-635C1D40F59B}"/>
              </a:ext>
            </a:extLst>
          </p:cNvPr>
          <p:cNvGrpSpPr/>
          <p:nvPr/>
        </p:nvGrpSpPr>
        <p:grpSpPr>
          <a:xfrm>
            <a:off x="9692640" y="159384"/>
            <a:ext cx="2330100" cy="1094649"/>
            <a:chOff x="11834" y="669238"/>
            <a:chExt cx="3546177" cy="892318"/>
          </a:xfrm>
          <a:solidFill>
            <a:schemeClr val="accent5"/>
          </a:solidFill>
        </p:grpSpPr>
        <p:sp>
          <p:nvSpPr>
            <p:cNvPr id="6" name="Rectangle: Rounded Corners 5">
              <a:extLst>
                <a:ext uri="{FF2B5EF4-FFF2-40B4-BE49-F238E27FC236}">
                  <a16:creationId xmlns:a16="http://schemas.microsoft.com/office/drawing/2014/main" id="{BC84F7AE-C1AB-CA4F-AE88-CC99854EC686}"/>
                </a:ext>
              </a:extLst>
            </p:cNvPr>
            <p:cNvSpPr/>
            <p:nvPr/>
          </p:nvSpPr>
          <p:spPr>
            <a:xfrm>
              <a:off x="11834" y="669238"/>
              <a:ext cx="3546177" cy="892318"/>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US" sz="2400"/>
            </a:p>
          </p:txBody>
        </p:sp>
        <p:sp>
          <p:nvSpPr>
            <p:cNvPr id="7" name="Rectangle: Rounded Corners 4">
              <a:extLst>
                <a:ext uri="{FF2B5EF4-FFF2-40B4-BE49-F238E27FC236}">
                  <a16:creationId xmlns:a16="http://schemas.microsoft.com/office/drawing/2014/main" id="{E3551718-86E7-ED91-99B8-6BCD97B724D0}"/>
                </a:ext>
              </a:extLst>
            </p:cNvPr>
            <p:cNvSpPr txBox="1"/>
            <p:nvPr/>
          </p:nvSpPr>
          <p:spPr>
            <a:xfrm>
              <a:off x="55393" y="712797"/>
              <a:ext cx="3459059" cy="805200"/>
            </a:xfrm>
            <a:prstGeom prst="rect">
              <a:avLst/>
            </a:prstGeom>
            <a:noFill/>
            <a:ln>
              <a:noFill/>
            </a:ln>
          </p:spPr>
          <p:style>
            <a:lnRef idx="0">
              <a:scrgbClr r="0" g="0" b="0"/>
            </a:lnRef>
            <a:fillRef idx="0">
              <a:scrgbClr r="0" g="0" b="0"/>
            </a:fillRef>
            <a:effectRef idx="0">
              <a:scrgbClr r="0" g="0" b="0"/>
            </a:effectRef>
            <a:fontRef idx="minor">
              <a:schemeClr val="lt1"/>
            </a:fontRef>
          </p:style>
          <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2000" kern="1200"/>
                <a:t>Chromatographic Fluorescence Detection</a:t>
              </a:r>
            </a:p>
          </p:txBody>
        </p:sp>
      </p:grpSp>
      <p:sp>
        <p:nvSpPr>
          <p:cNvPr id="9" name="TextBox 8">
            <a:extLst>
              <a:ext uri="{FF2B5EF4-FFF2-40B4-BE49-F238E27FC236}">
                <a16:creationId xmlns:a16="http://schemas.microsoft.com/office/drawing/2014/main" id="{7D089A38-0CAD-FD72-C14F-110634B0B3E0}"/>
              </a:ext>
            </a:extLst>
          </p:cNvPr>
          <p:cNvSpPr txBox="1"/>
          <p:nvPr/>
        </p:nvSpPr>
        <p:spPr>
          <a:xfrm>
            <a:off x="547734" y="6463072"/>
            <a:ext cx="3935776" cy="338554"/>
          </a:xfrm>
          <a:prstGeom prst="rect">
            <a:avLst/>
          </a:prstGeom>
          <a:noFill/>
        </p:spPr>
        <p:txBody>
          <a:bodyPr wrap="square">
            <a:spAutoFit/>
          </a:bodyPr>
          <a:lstStyle/>
          <a:p>
            <a:pPr algn="l"/>
            <a:r>
              <a:rPr lang="en-US" sz="800" b="0" i="0" u="none" strike="noStrike" baseline="0">
                <a:latin typeface="GillSansStd"/>
              </a:rPr>
              <a:t>Zhang </a:t>
            </a:r>
            <a:r>
              <a:rPr lang="en-US" sz="800" b="0" i="1" u="none" strike="noStrike" baseline="0">
                <a:latin typeface="GillSansStd"/>
              </a:rPr>
              <a:t>et al. The Journal of Clinical Pharmacology</a:t>
            </a:r>
            <a:r>
              <a:rPr lang="en-US" sz="800">
                <a:latin typeface="GillSansStd"/>
              </a:rPr>
              <a:t>.</a:t>
            </a:r>
            <a:r>
              <a:rPr lang="en-US" sz="800" b="0" i="0" u="none" strike="noStrike" baseline="0">
                <a:latin typeface="GillSansStd"/>
              </a:rPr>
              <a:t>,</a:t>
            </a:r>
            <a:r>
              <a:rPr lang="en-US" sz="800" b="1" i="0" u="none" strike="noStrike" baseline="0">
                <a:latin typeface="GillSansStd"/>
              </a:rPr>
              <a:t> 60</a:t>
            </a:r>
            <a:r>
              <a:rPr lang="en-US" sz="800" b="0" i="0" u="none" strike="noStrike" baseline="0">
                <a:latin typeface="GillSansStd"/>
              </a:rPr>
              <a:t>(1) 37–49 (2020); Coelho </a:t>
            </a:r>
            <a:r>
              <a:rPr lang="en-US" sz="800" b="0" i="1" u="none" strike="noStrike" baseline="0">
                <a:latin typeface="GillSansStd"/>
              </a:rPr>
              <a:t>et al. New England Journal of Medicine</a:t>
            </a:r>
            <a:r>
              <a:rPr lang="en-US" sz="800" b="0" i="0" u="none" strike="noStrike" baseline="0">
                <a:latin typeface="GillSansStd"/>
              </a:rPr>
              <a:t>. </a:t>
            </a:r>
            <a:r>
              <a:rPr lang="en-US" sz="800" b="1" i="0" u="none" strike="noStrike" baseline="0">
                <a:latin typeface="GillSansStd"/>
              </a:rPr>
              <a:t>369</a:t>
            </a:r>
            <a:r>
              <a:rPr lang="en-US" sz="800" i="0" u="none" strike="noStrike" baseline="0">
                <a:latin typeface="GillSansStd"/>
              </a:rPr>
              <a:t>(9):819-829 (2013).</a:t>
            </a:r>
            <a:endParaRPr lang="en-US" sz="800" b="0" i="0" u="none" strike="noStrike" baseline="0">
              <a:latin typeface="GillSansStd"/>
            </a:endParaRPr>
          </a:p>
        </p:txBody>
      </p:sp>
    </p:spTree>
    <p:extLst>
      <p:ext uri="{BB962C8B-B14F-4D97-AF65-F5344CB8AC3E}">
        <p14:creationId xmlns:p14="http://schemas.microsoft.com/office/powerpoint/2010/main" val="257280094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4D1F64F5-E6B6-EDB2-82E9-79303C1B0CAA}"/>
              </a:ext>
            </a:extLst>
          </p:cNvPr>
          <p:cNvSpPr>
            <a:spLocks noGrp="1"/>
          </p:cNvSpPr>
          <p:nvPr>
            <p:ph idx="1"/>
          </p:nvPr>
        </p:nvSpPr>
        <p:spPr/>
        <p:txBody>
          <a:bodyPr/>
          <a:lstStyle/>
          <a:p>
            <a:endParaRPr lang="en-US" sz="1800" dirty="0">
              <a:solidFill>
                <a:srgbClr val="000000"/>
              </a:solidFill>
            </a:endParaRPr>
          </a:p>
          <a:p>
            <a:endParaRPr lang="en-US" sz="1800" dirty="0">
              <a:solidFill>
                <a:srgbClr val="000000"/>
              </a:solidFill>
            </a:endParaRPr>
          </a:p>
          <a:p>
            <a:endParaRPr lang="en-US" sz="1800" dirty="0">
              <a:solidFill>
                <a:srgbClr val="000000"/>
              </a:solidFill>
            </a:endParaRPr>
          </a:p>
          <a:p>
            <a:endParaRPr lang="en-US" sz="1800" dirty="0">
              <a:solidFill>
                <a:srgbClr val="000000"/>
              </a:solidFill>
            </a:endParaRPr>
          </a:p>
          <a:p>
            <a:endParaRPr lang="en-US" sz="1800" dirty="0">
              <a:solidFill>
                <a:srgbClr val="000000"/>
              </a:solidFill>
            </a:endParaRPr>
          </a:p>
          <a:p>
            <a:endParaRPr lang="en-US" sz="1800" dirty="0">
              <a:solidFill>
                <a:srgbClr val="000000"/>
              </a:solidFill>
            </a:endParaRPr>
          </a:p>
          <a:p>
            <a:pPr marL="0" indent="0">
              <a:buNone/>
            </a:pPr>
            <a:endParaRPr lang="en-US" sz="1800" dirty="0">
              <a:solidFill>
                <a:srgbClr val="000000"/>
              </a:solidFill>
            </a:endParaRPr>
          </a:p>
          <a:p>
            <a:endParaRPr lang="en-US" sz="1800" dirty="0">
              <a:solidFill>
                <a:srgbClr val="000000"/>
              </a:solidFill>
            </a:endParaRPr>
          </a:p>
          <a:p>
            <a:endParaRPr lang="en-US" sz="1800" dirty="0">
              <a:solidFill>
                <a:srgbClr val="000000"/>
              </a:solidFill>
            </a:endParaRPr>
          </a:p>
          <a:p>
            <a:endParaRPr lang="en-US" sz="1800" dirty="0">
              <a:solidFill>
                <a:srgbClr val="000000"/>
              </a:solidFill>
            </a:endParaRPr>
          </a:p>
          <a:p>
            <a:r>
              <a:rPr lang="en-US" dirty="0">
                <a:solidFill>
                  <a:srgbClr val="000000"/>
                </a:solidFill>
              </a:rPr>
              <a:t>Chromatographic separation allows for detection of the full-length oligonucleotide without n-1/  n-x metabolites</a:t>
            </a:r>
          </a:p>
          <a:p>
            <a:r>
              <a:rPr lang="en-US" dirty="0">
                <a:solidFill>
                  <a:srgbClr val="000000"/>
                </a:solidFill>
              </a:rPr>
              <a:t>Dynamic range covers peak (</a:t>
            </a:r>
            <a:r>
              <a:rPr lang="en-US" dirty="0" err="1">
                <a:solidFill>
                  <a:srgbClr val="000000"/>
                </a:solidFill>
              </a:rPr>
              <a:t>C</a:t>
            </a:r>
            <a:r>
              <a:rPr lang="en-US" baseline="-25000" dirty="0" err="1">
                <a:solidFill>
                  <a:srgbClr val="000000"/>
                </a:solidFill>
              </a:rPr>
              <a:t>max</a:t>
            </a:r>
            <a:r>
              <a:rPr lang="en-US" dirty="0">
                <a:solidFill>
                  <a:srgbClr val="000000"/>
                </a:solidFill>
              </a:rPr>
              <a:t>) and trough (</a:t>
            </a:r>
            <a:r>
              <a:rPr lang="en-US" dirty="0" err="1">
                <a:solidFill>
                  <a:srgbClr val="000000"/>
                </a:solidFill>
              </a:rPr>
              <a:t>C</a:t>
            </a:r>
            <a:r>
              <a:rPr lang="en-US" baseline="-25000" dirty="0" err="1">
                <a:solidFill>
                  <a:srgbClr val="000000"/>
                </a:solidFill>
              </a:rPr>
              <a:t>min</a:t>
            </a:r>
            <a:r>
              <a:rPr lang="en-US" dirty="0">
                <a:solidFill>
                  <a:srgbClr val="000000"/>
                </a:solidFill>
              </a:rPr>
              <a:t>/Predose) concentrations</a:t>
            </a:r>
          </a:p>
        </p:txBody>
      </p:sp>
      <p:sp>
        <p:nvSpPr>
          <p:cNvPr id="2" name="Title 1">
            <a:extLst>
              <a:ext uri="{FF2B5EF4-FFF2-40B4-BE49-F238E27FC236}">
                <a16:creationId xmlns:a16="http://schemas.microsoft.com/office/drawing/2014/main" id="{357CC3EC-046B-2EA4-14D2-8326B97EF6DA}"/>
              </a:ext>
            </a:extLst>
          </p:cNvPr>
          <p:cNvSpPr>
            <a:spLocks noGrp="1"/>
          </p:cNvSpPr>
          <p:nvPr>
            <p:ph type="title"/>
          </p:nvPr>
        </p:nvSpPr>
        <p:spPr/>
        <p:txBody>
          <a:bodyPr/>
          <a:lstStyle/>
          <a:p>
            <a:r>
              <a:rPr lang="en-US">
                <a:solidFill>
                  <a:srgbClr val="000000"/>
                </a:solidFill>
              </a:rPr>
              <a:t>Drug Substance Pharmacokinetics by Fluorescence </a:t>
            </a:r>
          </a:p>
        </p:txBody>
      </p:sp>
      <p:pic>
        <p:nvPicPr>
          <p:cNvPr id="5" name="Picture 4">
            <a:extLst>
              <a:ext uri="{FF2B5EF4-FFF2-40B4-BE49-F238E27FC236}">
                <a16:creationId xmlns:a16="http://schemas.microsoft.com/office/drawing/2014/main" id="{8082B33B-1BC7-82A3-CCAD-A7482BDD5910}"/>
              </a:ext>
            </a:extLst>
          </p:cNvPr>
          <p:cNvPicPr>
            <a:picLocks noChangeAspect="1"/>
          </p:cNvPicPr>
          <p:nvPr/>
        </p:nvPicPr>
        <p:blipFill rotWithShape="1">
          <a:blip r:embed="rId3"/>
          <a:srcRect t="11929"/>
          <a:stretch/>
        </p:blipFill>
        <p:spPr>
          <a:xfrm>
            <a:off x="2174261" y="1341540"/>
            <a:ext cx="5702593" cy="2992146"/>
          </a:xfrm>
          <a:prstGeom prst="rect">
            <a:avLst/>
          </a:prstGeom>
        </p:spPr>
      </p:pic>
      <p:pic>
        <p:nvPicPr>
          <p:cNvPr id="7" name="Picture 6">
            <a:extLst>
              <a:ext uri="{FF2B5EF4-FFF2-40B4-BE49-F238E27FC236}">
                <a16:creationId xmlns:a16="http://schemas.microsoft.com/office/drawing/2014/main" id="{C7DE3701-0B8B-6698-BF0F-59AB7BB47986}"/>
              </a:ext>
            </a:extLst>
          </p:cNvPr>
          <p:cNvPicPr>
            <a:picLocks noChangeAspect="1"/>
          </p:cNvPicPr>
          <p:nvPr/>
        </p:nvPicPr>
        <p:blipFill rotWithShape="1">
          <a:blip r:embed="rId4"/>
          <a:srcRect l="72137" t="18992"/>
          <a:stretch/>
        </p:blipFill>
        <p:spPr>
          <a:xfrm>
            <a:off x="7806394" y="2337900"/>
            <a:ext cx="822778" cy="329235"/>
          </a:xfrm>
          <a:prstGeom prst="rect">
            <a:avLst/>
          </a:prstGeom>
        </p:spPr>
      </p:pic>
      <p:sp>
        <p:nvSpPr>
          <p:cNvPr id="12" name="TextBox 11">
            <a:extLst>
              <a:ext uri="{FF2B5EF4-FFF2-40B4-BE49-F238E27FC236}">
                <a16:creationId xmlns:a16="http://schemas.microsoft.com/office/drawing/2014/main" id="{4CA9E00D-CA55-F012-3E77-D46E8C2D3284}"/>
              </a:ext>
            </a:extLst>
          </p:cNvPr>
          <p:cNvSpPr txBox="1"/>
          <p:nvPr/>
        </p:nvSpPr>
        <p:spPr>
          <a:xfrm>
            <a:off x="547734" y="6463072"/>
            <a:ext cx="3935776" cy="215444"/>
          </a:xfrm>
          <a:prstGeom prst="rect">
            <a:avLst/>
          </a:prstGeom>
          <a:noFill/>
        </p:spPr>
        <p:txBody>
          <a:bodyPr wrap="square">
            <a:spAutoFit/>
          </a:bodyPr>
          <a:lstStyle/>
          <a:p>
            <a:pPr algn="l"/>
            <a:r>
              <a:rPr lang="en-US" sz="800" b="0" i="0" u="none" strike="noStrike" baseline="0">
                <a:latin typeface="GillSansStd"/>
              </a:rPr>
              <a:t>Zhang </a:t>
            </a:r>
            <a:r>
              <a:rPr lang="en-US" sz="800" b="0" i="1" u="none" strike="noStrike" baseline="0">
                <a:latin typeface="GillSansStd"/>
              </a:rPr>
              <a:t>et al. The Journal of Clinical Pharmacology</a:t>
            </a:r>
            <a:r>
              <a:rPr lang="en-US" sz="800">
                <a:latin typeface="GillSansStd"/>
              </a:rPr>
              <a:t>.</a:t>
            </a:r>
            <a:r>
              <a:rPr lang="en-US" sz="800" b="0" i="0" u="none" strike="noStrike" baseline="0">
                <a:latin typeface="GillSansStd"/>
              </a:rPr>
              <a:t>,</a:t>
            </a:r>
            <a:r>
              <a:rPr lang="en-US" sz="800" b="1" i="0" u="none" strike="noStrike" baseline="0">
                <a:latin typeface="GillSansStd"/>
              </a:rPr>
              <a:t> 60</a:t>
            </a:r>
            <a:r>
              <a:rPr lang="en-US" sz="800" b="0" i="0" u="none" strike="noStrike" baseline="0">
                <a:latin typeface="GillSansStd"/>
              </a:rPr>
              <a:t>(1) 37–49 (2020)</a:t>
            </a:r>
          </a:p>
        </p:txBody>
      </p:sp>
      <p:pic>
        <p:nvPicPr>
          <p:cNvPr id="13" name="Picture 12">
            <a:extLst>
              <a:ext uri="{FF2B5EF4-FFF2-40B4-BE49-F238E27FC236}">
                <a16:creationId xmlns:a16="http://schemas.microsoft.com/office/drawing/2014/main" id="{91EA53E0-1A10-E662-3B84-99949AA6E296}"/>
              </a:ext>
            </a:extLst>
          </p:cNvPr>
          <p:cNvPicPr>
            <a:picLocks noChangeAspect="1"/>
          </p:cNvPicPr>
          <p:nvPr/>
        </p:nvPicPr>
        <p:blipFill rotWithShape="1">
          <a:blip r:embed="rId4"/>
          <a:srcRect l="32491" t="18992" r="27886"/>
          <a:stretch/>
        </p:blipFill>
        <p:spPr>
          <a:xfrm>
            <a:off x="7796563" y="1912877"/>
            <a:ext cx="1170039" cy="329235"/>
          </a:xfrm>
          <a:prstGeom prst="rect">
            <a:avLst/>
          </a:prstGeom>
        </p:spPr>
      </p:pic>
      <p:pic>
        <p:nvPicPr>
          <p:cNvPr id="14" name="Picture 13">
            <a:extLst>
              <a:ext uri="{FF2B5EF4-FFF2-40B4-BE49-F238E27FC236}">
                <a16:creationId xmlns:a16="http://schemas.microsoft.com/office/drawing/2014/main" id="{5E07314E-5B65-2830-48E8-3E072B698051}"/>
              </a:ext>
            </a:extLst>
          </p:cNvPr>
          <p:cNvPicPr>
            <a:picLocks noChangeAspect="1"/>
          </p:cNvPicPr>
          <p:nvPr/>
        </p:nvPicPr>
        <p:blipFill rotWithShape="1">
          <a:blip r:embed="rId4"/>
          <a:srcRect t="18992" r="67509"/>
          <a:stretch/>
        </p:blipFill>
        <p:spPr>
          <a:xfrm>
            <a:off x="7614319" y="1488650"/>
            <a:ext cx="959413" cy="329235"/>
          </a:xfrm>
          <a:prstGeom prst="rect">
            <a:avLst/>
          </a:prstGeom>
        </p:spPr>
      </p:pic>
      <p:sp>
        <p:nvSpPr>
          <p:cNvPr id="15" name="TextBox 14">
            <a:extLst>
              <a:ext uri="{FF2B5EF4-FFF2-40B4-BE49-F238E27FC236}">
                <a16:creationId xmlns:a16="http://schemas.microsoft.com/office/drawing/2014/main" id="{C60355E7-533A-9904-E9ED-0E1AA905A17B}"/>
              </a:ext>
            </a:extLst>
          </p:cNvPr>
          <p:cNvSpPr txBox="1"/>
          <p:nvPr/>
        </p:nvSpPr>
        <p:spPr>
          <a:xfrm>
            <a:off x="8898852" y="1429653"/>
            <a:ext cx="3136490" cy="1677337"/>
          </a:xfrm>
          <a:prstGeom prst="rect">
            <a:avLst/>
          </a:prstGeom>
          <a:noFill/>
        </p:spPr>
        <p:txBody>
          <a:bodyPr wrap="square" lIns="0" rtlCol="0">
            <a:noAutofit/>
          </a:bodyPr>
          <a:lstStyle/>
          <a:p>
            <a:pPr algn="l">
              <a:lnSpc>
                <a:spcPct val="150000"/>
              </a:lnSpc>
            </a:pPr>
            <a:r>
              <a:rPr lang="en-US">
                <a:solidFill>
                  <a:srgbClr val="000000"/>
                </a:solidFill>
              </a:rPr>
              <a:t>End of Infusion</a:t>
            </a:r>
          </a:p>
          <a:p>
            <a:pPr algn="l">
              <a:lnSpc>
                <a:spcPct val="150000"/>
              </a:lnSpc>
            </a:pPr>
            <a:r>
              <a:rPr lang="en-US">
                <a:solidFill>
                  <a:srgbClr val="000000"/>
                </a:solidFill>
              </a:rPr>
              <a:t>30-min post end of infusion</a:t>
            </a:r>
          </a:p>
          <a:p>
            <a:pPr algn="l">
              <a:lnSpc>
                <a:spcPct val="150000"/>
              </a:lnSpc>
            </a:pPr>
            <a:r>
              <a:rPr lang="en-US">
                <a:solidFill>
                  <a:srgbClr val="000000"/>
                </a:solidFill>
              </a:rPr>
              <a:t>Predose</a:t>
            </a:r>
          </a:p>
        </p:txBody>
      </p:sp>
      <p:grpSp>
        <p:nvGrpSpPr>
          <p:cNvPr id="3" name="Group 2">
            <a:extLst>
              <a:ext uri="{FF2B5EF4-FFF2-40B4-BE49-F238E27FC236}">
                <a16:creationId xmlns:a16="http://schemas.microsoft.com/office/drawing/2014/main" id="{07547DCA-1318-7EEF-536A-18D03D78D5C8}"/>
              </a:ext>
            </a:extLst>
          </p:cNvPr>
          <p:cNvGrpSpPr/>
          <p:nvPr/>
        </p:nvGrpSpPr>
        <p:grpSpPr>
          <a:xfrm>
            <a:off x="9692640" y="159384"/>
            <a:ext cx="2330100" cy="1094649"/>
            <a:chOff x="11834" y="669238"/>
            <a:chExt cx="3546177" cy="892318"/>
          </a:xfrm>
          <a:solidFill>
            <a:schemeClr val="accent5"/>
          </a:solidFill>
        </p:grpSpPr>
        <p:sp>
          <p:nvSpPr>
            <p:cNvPr id="4" name="Rectangle: Rounded Corners 3">
              <a:extLst>
                <a:ext uri="{FF2B5EF4-FFF2-40B4-BE49-F238E27FC236}">
                  <a16:creationId xmlns:a16="http://schemas.microsoft.com/office/drawing/2014/main" id="{E73E4971-2FE8-3827-7317-7EFA8089B5AC}"/>
                </a:ext>
              </a:extLst>
            </p:cNvPr>
            <p:cNvSpPr/>
            <p:nvPr/>
          </p:nvSpPr>
          <p:spPr>
            <a:xfrm>
              <a:off x="11834" y="669238"/>
              <a:ext cx="3546177" cy="892318"/>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US" sz="2400"/>
            </a:p>
          </p:txBody>
        </p:sp>
        <p:sp>
          <p:nvSpPr>
            <p:cNvPr id="6" name="Rectangle: Rounded Corners 4">
              <a:extLst>
                <a:ext uri="{FF2B5EF4-FFF2-40B4-BE49-F238E27FC236}">
                  <a16:creationId xmlns:a16="http://schemas.microsoft.com/office/drawing/2014/main" id="{BA49AC22-9404-81E5-6E51-CE44DA29E86E}"/>
                </a:ext>
              </a:extLst>
            </p:cNvPr>
            <p:cNvSpPr txBox="1"/>
            <p:nvPr/>
          </p:nvSpPr>
          <p:spPr>
            <a:xfrm>
              <a:off x="55393" y="712797"/>
              <a:ext cx="3459059" cy="805200"/>
            </a:xfrm>
            <a:prstGeom prst="rect">
              <a:avLst/>
            </a:prstGeom>
            <a:noFill/>
            <a:ln>
              <a:noFill/>
            </a:ln>
          </p:spPr>
          <p:style>
            <a:lnRef idx="0">
              <a:scrgbClr r="0" g="0" b="0"/>
            </a:lnRef>
            <a:fillRef idx="0">
              <a:scrgbClr r="0" g="0" b="0"/>
            </a:fillRef>
            <a:effectRef idx="0">
              <a:scrgbClr r="0" g="0" b="0"/>
            </a:effectRef>
            <a:fontRef idx="minor">
              <a:schemeClr val="lt1"/>
            </a:fontRef>
          </p:style>
          <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2000" kern="1200"/>
                <a:t>Chromatographic Fluorescence Detection</a:t>
              </a:r>
            </a:p>
          </p:txBody>
        </p:sp>
      </p:grpSp>
      <p:sp>
        <p:nvSpPr>
          <p:cNvPr id="9" name="TextBox 8">
            <a:extLst>
              <a:ext uri="{FF2B5EF4-FFF2-40B4-BE49-F238E27FC236}">
                <a16:creationId xmlns:a16="http://schemas.microsoft.com/office/drawing/2014/main" id="{B6CE224C-3F83-15F7-8817-64AA8FA85586}"/>
              </a:ext>
            </a:extLst>
          </p:cNvPr>
          <p:cNvSpPr txBox="1"/>
          <p:nvPr/>
        </p:nvSpPr>
        <p:spPr>
          <a:xfrm>
            <a:off x="7812149" y="3757858"/>
            <a:ext cx="2927555" cy="307777"/>
          </a:xfrm>
          <a:prstGeom prst="rect">
            <a:avLst/>
          </a:prstGeom>
          <a:noFill/>
        </p:spPr>
        <p:txBody>
          <a:bodyPr wrap="square">
            <a:spAutoFit/>
          </a:bodyPr>
          <a:lstStyle/>
          <a:p>
            <a:r>
              <a:rPr lang="en-US" sz="1400" dirty="0">
                <a:solidFill>
                  <a:srgbClr val="000000"/>
                </a:solidFill>
              </a:rPr>
              <a:t>Phase 3: 148 Treated Participants</a:t>
            </a:r>
          </a:p>
        </p:txBody>
      </p:sp>
    </p:spTree>
    <p:extLst>
      <p:ext uri="{BB962C8B-B14F-4D97-AF65-F5344CB8AC3E}">
        <p14:creationId xmlns:p14="http://schemas.microsoft.com/office/powerpoint/2010/main" val="2505783324"/>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6" name="Group 16"/>
          <p:cNvGrpSpPr/>
          <p:nvPr/>
        </p:nvGrpSpPr>
        <p:grpSpPr>
          <a:xfrm>
            <a:off x="8044678" y="1325559"/>
            <a:ext cx="2106060" cy="5254096"/>
            <a:chOff x="0" y="0"/>
            <a:chExt cx="2106059" cy="5254095"/>
          </a:xfrm>
        </p:grpSpPr>
        <p:sp>
          <p:nvSpPr>
            <p:cNvPr id="444" name="Oval 134"/>
            <p:cNvSpPr/>
            <p:nvPr/>
          </p:nvSpPr>
          <p:spPr>
            <a:xfrm>
              <a:off x="-1" y="0"/>
              <a:ext cx="1488646" cy="596127"/>
            </a:xfrm>
            <a:prstGeom prst="ellipse">
              <a:avLst/>
            </a:prstGeom>
            <a:solidFill>
              <a:srgbClr val="FFFF00"/>
            </a:solidFill>
            <a:ln w="12700" cap="flat">
              <a:noFill/>
              <a:miter lim="400000"/>
            </a:ln>
            <a:effectLst/>
          </p:spPr>
          <p:txBody>
            <a:bodyPr wrap="square" lIns="45719" tIns="45719" rIns="45719" bIns="45719" numCol="1" anchor="ctr">
              <a:noAutofit/>
            </a:bodyPr>
            <a:lstStyle/>
            <a:p>
              <a:pPr algn="ctr">
                <a:defRPr>
                  <a:solidFill>
                    <a:srgbClr val="FFFFFF"/>
                  </a:solidFill>
                  <a:latin typeface="Calibri"/>
                  <a:ea typeface="Calibri"/>
                  <a:cs typeface="Calibri"/>
                  <a:sym typeface="Calibri"/>
                </a:defRPr>
              </a:pPr>
              <a:endParaRPr/>
            </a:p>
          </p:txBody>
        </p:sp>
        <p:sp>
          <p:nvSpPr>
            <p:cNvPr id="445" name="Oval 15"/>
            <p:cNvSpPr/>
            <p:nvPr/>
          </p:nvSpPr>
          <p:spPr>
            <a:xfrm>
              <a:off x="617415" y="4657969"/>
              <a:ext cx="1488645" cy="596127"/>
            </a:xfrm>
            <a:prstGeom prst="ellipse">
              <a:avLst/>
            </a:prstGeom>
            <a:solidFill>
              <a:srgbClr val="FFFF00"/>
            </a:solidFill>
            <a:ln w="12700" cap="flat">
              <a:noFill/>
              <a:miter lim="400000"/>
            </a:ln>
            <a:effectLst/>
          </p:spPr>
          <p:txBody>
            <a:bodyPr wrap="square" lIns="45719" tIns="45719" rIns="45719" bIns="45719" numCol="1" anchor="ctr">
              <a:noAutofit/>
            </a:bodyPr>
            <a:lstStyle/>
            <a:p>
              <a:pPr algn="ctr">
                <a:defRPr>
                  <a:solidFill>
                    <a:srgbClr val="FFFFFF"/>
                  </a:solidFill>
                  <a:latin typeface="Calibri"/>
                  <a:ea typeface="Calibri"/>
                  <a:cs typeface="Calibri"/>
                  <a:sym typeface="Calibri"/>
                </a:defRPr>
              </a:pPr>
              <a:endParaRPr/>
            </a:p>
          </p:txBody>
        </p:sp>
      </p:grpSp>
      <p:sp>
        <p:nvSpPr>
          <p:cNvPr id="447" name="Right Arrow 3"/>
          <p:cNvSpPr/>
          <p:nvPr/>
        </p:nvSpPr>
        <p:spPr>
          <a:xfrm>
            <a:off x="381000" y="3731259"/>
            <a:ext cx="11353800" cy="838201"/>
          </a:xfrm>
          <a:prstGeom prst="rightArrow">
            <a:avLst>
              <a:gd name="adj1" fmla="val 50000"/>
              <a:gd name="adj2" fmla="val 50000"/>
            </a:avLst>
          </a:prstGeom>
          <a:gradFill>
            <a:gsLst>
              <a:gs pos="0">
                <a:srgbClr val="FFB139"/>
              </a:gs>
              <a:gs pos="52999">
                <a:srgbClr val="FFE6C3"/>
              </a:gs>
              <a:gs pos="99000">
                <a:srgbClr val="FFF5E9"/>
              </a:gs>
            </a:gsLst>
            <a:lin ang="10800000"/>
          </a:gradFill>
          <a:ln w="12700">
            <a:miter lim="400000"/>
          </a:ln>
        </p:spPr>
        <p:txBody>
          <a:bodyPr lIns="45719" rIns="45719" anchor="ctr"/>
          <a:lstStyle/>
          <a:p>
            <a:pPr algn="ctr">
              <a:defRPr>
                <a:solidFill>
                  <a:srgbClr val="FFFFFF"/>
                </a:solidFill>
                <a:effectLst>
                  <a:outerShdw blurRad="50800" dist="38100" dir="2700000" rotWithShape="0">
                    <a:srgbClr val="000000">
                      <a:alpha val="40000"/>
                    </a:srgbClr>
                  </a:outerShdw>
                </a:effectLst>
                <a:latin typeface="Calibri"/>
                <a:ea typeface="Calibri"/>
                <a:cs typeface="Calibri"/>
                <a:sym typeface="Calibri"/>
              </a:defRPr>
            </a:pPr>
            <a:endParaRPr/>
          </a:p>
        </p:txBody>
      </p:sp>
      <p:sp>
        <p:nvSpPr>
          <p:cNvPr id="448" name="TextBox 4"/>
          <p:cNvSpPr txBox="1"/>
          <p:nvPr/>
        </p:nvSpPr>
        <p:spPr>
          <a:xfrm>
            <a:off x="426719" y="4011860"/>
            <a:ext cx="443172" cy="2642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sz="1200">
                <a:latin typeface="Arial"/>
                <a:ea typeface="Arial"/>
                <a:cs typeface="Arial"/>
                <a:sym typeface="Arial"/>
              </a:defRPr>
            </a:lvl1pPr>
          </a:lstStyle>
          <a:p>
            <a:r>
              <a:t>1961</a:t>
            </a:r>
          </a:p>
        </p:txBody>
      </p:sp>
      <p:sp>
        <p:nvSpPr>
          <p:cNvPr id="449" name="TextBox 5"/>
          <p:cNvSpPr txBox="1"/>
          <p:nvPr/>
        </p:nvSpPr>
        <p:spPr>
          <a:xfrm>
            <a:off x="1010931" y="4011860"/>
            <a:ext cx="443171" cy="2642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sz="1200">
                <a:latin typeface="Arial"/>
                <a:ea typeface="Arial"/>
                <a:cs typeface="Arial"/>
                <a:sym typeface="Arial"/>
              </a:defRPr>
            </a:lvl1pPr>
          </a:lstStyle>
          <a:p>
            <a:r>
              <a:t>1963</a:t>
            </a:r>
          </a:p>
        </p:txBody>
      </p:sp>
      <p:sp>
        <p:nvSpPr>
          <p:cNvPr id="450" name="TextBox 6"/>
          <p:cNvSpPr txBox="1"/>
          <p:nvPr/>
        </p:nvSpPr>
        <p:spPr>
          <a:xfrm>
            <a:off x="1595141" y="4011860"/>
            <a:ext cx="443172" cy="2642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sz="1200">
                <a:latin typeface="Arial"/>
                <a:ea typeface="Arial"/>
                <a:cs typeface="Arial"/>
                <a:sym typeface="Arial"/>
              </a:defRPr>
            </a:lvl1pPr>
          </a:lstStyle>
          <a:p>
            <a:r>
              <a:t>1965</a:t>
            </a:r>
          </a:p>
        </p:txBody>
      </p:sp>
      <p:sp>
        <p:nvSpPr>
          <p:cNvPr id="451" name="TextBox 7"/>
          <p:cNvSpPr txBox="1"/>
          <p:nvPr/>
        </p:nvSpPr>
        <p:spPr>
          <a:xfrm>
            <a:off x="2763564" y="4011860"/>
            <a:ext cx="443171" cy="2642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sz="1200">
                <a:latin typeface="Arial"/>
                <a:ea typeface="Arial"/>
                <a:cs typeface="Arial"/>
                <a:sym typeface="Arial"/>
              </a:defRPr>
            </a:lvl1pPr>
          </a:lstStyle>
          <a:p>
            <a:r>
              <a:t>1975</a:t>
            </a:r>
          </a:p>
        </p:txBody>
      </p:sp>
      <p:sp>
        <p:nvSpPr>
          <p:cNvPr id="452" name="TextBox 8"/>
          <p:cNvSpPr txBox="1"/>
          <p:nvPr/>
        </p:nvSpPr>
        <p:spPr>
          <a:xfrm>
            <a:off x="227565" y="3139033"/>
            <a:ext cx="866439" cy="4420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algn="ctr">
              <a:defRPr sz="1200">
                <a:solidFill>
                  <a:srgbClr val="FF0000"/>
                </a:solidFill>
                <a:latin typeface="Arial"/>
                <a:ea typeface="Arial"/>
                <a:cs typeface="Arial"/>
                <a:sym typeface="Arial"/>
              </a:defRPr>
            </a:pPr>
            <a:r>
              <a:t>mRNA is </a:t>
            </a:r>
          </a:p>
          <a:p>
            <a:pPr algn="ctr">
              <a:defRPr sz="1200">
                <a:solidFill>
                  <a:srgbClr val="FF0000"/>
                </a:solidFill>
                <a:latin typeface="Arial"/>
                <a:ea typeface="Arial"/>
                <a:cs typeface="Arial"/>
                <a:sym typeface="Arial"/>
              </a:defRPr>
            </a:pPr>
            <a:r>
              <a:t>Discovered</a:t>
            </a:r>
          </a:p>
        </p:txBody>
      </p:sp>
      <p:sp>
        <p:nvSpPr>
          <p:cNvPr id="453" name="TextBox 9"/>
          <p:cNvSpPr txBox="1"/>
          <p:nvPr/>
        </p:nvSpPr>
        <p:spPr>
          <a:xfrm>
            <a:off x="742140" y="4679529"/>
            <a:ext cx="968312" cy="6198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algn="ctr">
              <a:defRPr sz="1200">
                <a:latin typeface="Arial"/>
                <a:ea typeface="Arial"/>
                <a:cs typeface="Arial"/>
                <a:sym typeface="Arial"/>
              </a:defRPr>
            </a:pPr>
            <a:r>
              <a:t>Interferon</a:t>
            </a:r>
          </a:p>
          <a:p>
            <a:pPr algn="ctr">
              <a:defRPr sz="1200">
                <a:latin typeface="Arial"/>
                <a:ea typeface="Arial"/>
                <a:cs typeface="Arial"/>
                <a:sym typeface="Arial"/>
              </a:defRPr>
            </a:pPr>
            <a:r>
              <a:t>Induction by </a:t>
            </a:r>
          </a:p>
          <a:p>
            <a:pPr algn="ctr">
              <a:defRPr sz="1200">
                <a:latin typeface="Arial"/>
                <a:ea typeface="Arial"/>
                <a:cs typeface="Arial"/>
                <a:sym typeface="Arial"/>
              </a:defRPr>
            </a:pPr>
            <a:r>
              <a:t>mRNA</a:t>
            </a:r>
          </a:p>
        </p:txBody>
      </p:sp>
      <p:sp>
        <p:nvSpPr>
          <p:cNvPr id="454" name="TextBox 10"/>
          <p:cNvSpPr txBox="1"/>
          <p:nvPr/>
        </p:nvSpPr>
        <p:spPr>
          <a:xfrm>
            <a:off x="1449529" y="3120929"/>
            <a:ext cx="875293" cy="4420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algn="ctr">
              <a:defRPr sz="1200">
                <a:latin typeface="Arial"/>
                <a:ea typeface="Arial"/>
                <a:cs typeface="Arial"/>
                <a:sym typeface="Arial"/>
              </a:defRPr>
            </a:pPr>
            <a:r>
              <a:t>1</a:t>
            </a:r>
            <a:r>
              <a:rPr baseline="30000"/>
              <a:t>st</a:t>
            </a:r>
            <a:r>
              <a:t> tRNA is </a:t>
            </a:r>
          </a:p>
          <a:p>
            <a:pPr algn="ctr">
              <a:defRPr sz="1200">
                <a:latin typeface="Arial"/>
                <a:ea typeface="Arial"/>
                <a:cs typeface="Arial"/>
                <a:sym typeface="Arial"/>
              </a:defRPr>
            </a:pPr>
            <a:r>
              <a:t>Sequenced</a:t>
            </a:r>
          </a:p>
        </p:txBody>
      </p:sp>
      <p:sp>
        <p:nvSpPr>
          <p:cNvPr id="455" name="TextBox 11"/>
          <p:cNvSpPr txBox="1"/>
          <p:nvPr/>
        </p:nvSpPr>
        <p:spPr>
          <a:xfrm>
            <a:off x="2462868" y="3099690"/>
            <a:ext cx="1086704" cy="4420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algn="ctr">
              <a:defRPr sz="1200">
                <a:latin typeface="Arial"/>
                <a:ea typeface="Arial"/>
                <a:cs typeface="Arial"/>
                <a:sym typeface="Arial"/>
              </a:defRPr>
            </a:pPr>
            <a:r>
              <a:t>Cap Structure </a:t>
            </a:r>
          </a:p>
          <a:p>
            <a:pPr algn="ctr">
              <a:defRPr sz="1200">
                <a:latin typeface="Arial"/>
                <a:ea typeface="Arial"/>
                <a:cs typeface="Arial"/>
                <a:sym typeface="Arial"/>
              </a:defRPr>
            </a:pPr>
            <a:r>
              <a:t>is Discovered</a:t>
            </a:r>
          </a:p>
        </p:txBody>
      </p:sp>
      <p:sp>
        <p:nvSpPr>
          <p:cNvPr id="456" name="Rectangle 1"/>
          <p:cNvSpPr/>
          <p:nvPr/>
        </p:nvSpPr>
        <p:spPr>
          <a:xfrm>
            <a:off x="232795" y="3169976"/>
            <a:ext cx="861914" cy="383485"/>
          </a:xfrm>
          <a:prstGeom prst="rect">
            <a:avLst/>
          </a:prstGeom>
          <a:ln w="12700">
            <a:solidFill>
              <a:srgbClr val="32538F"/>
            </a:solidFill>
            <a:miter/>
          </a:ln>
        </p:spPr>
        <p:txBody>
          <a:bodyPr lIns="45719" rIns="45719" anchor="ctr"/>
          <a:lstStyle/>
          <a:p>
            <a:pPr algn="ctr">
              <a:defRPr>
                <a:noFill/>
                <a:latin typeface="Calibri"/>
                <a:ea typeface="Calibri"/>
                <a:cs typeface="Calibri"/>
                <a:sym typeface="Calibri"/>
              </a:defRPr>
            </a:pPr>
            <a:endParaRPr/>
          </a:p>
        </p:txBody>
      </p:sp>
      <p:sp>
        <p:nvSpPr>
          <p:cNvPr id="457" name="Rectangle 12"/>
          <p:cNvSpPr/>
          <p:nvPr/>
        </p:nvSpPr>
        <p:spPr>
          <a:xfrm>
            <a:off x="1463097" y="3169484"/>
            <a:ext cx="903535" cy="383485"/>
          </a:xfrm>
          <a:prstGeom prst="rect">
            <a:avLst/>
          </a:prstGeom>
          <a:ln w="12700">
            <a:solidFill>
              <a:srgbClr val="32538F"/>
            </a:solidFill>
            <a:miter/>
          </a:ln>
        </p:spPr>
        <p:txBody>
          <a:bodyPr lIns="45719" rIns="45719" anchor="ctr"/>
          <a:lstStyle/>
          <a:p>
            <a:pPr algn="ctr">
              <a:defRPr>
                <a:noFill/>
                <a:latin typeface="Calibri"/>
                <a:ea typeface="Calibri"/>
                <a:cs typeface="Calibri"/>
                <a:sym typeface="Calibri"/>
              </a:defRPr>
            </a:pPr>
            <a:endParaRPr/>
          </a:p>
        </p:txBody>
      </p:sp>
      <p:sp>
        <p:nvSpPr>
          <p:cNvPr id="458" name="Rectangle 13"/>
          <p:cNvSpPr/>
          <p:nvPr/>
        </p:nvSpPr>
        <p:spPr>
          <a:xfrm>
            <a:off x="777099" y="4728543"/>
            <a:ext cx="898392" cy="546416"/>
          </a:xfrm>
          <a:prstGeom prst="rect">
            <a:avLst/>
          </a:prstGeom>
          <a:ln w="12700">
            <a:solidFill>
              <a:srgbClr val="32538F"/>
            </a:solidFill>
            <a:miter/>
          </a:ln>
        </p:spPr>
        <p:txBody>
          <a:bodyPr lIns="45719" rIns="45719" anchor="ctr"/>
          <a:lstStyle/>
          <a:p>
            <a:pPr algn="ctr">
              <a:defRPr>
                <a:noFill/>
                <a:latin typeface="Calibri"/>
                <a:ea typeface="Calibri"/>
                <a:cs typeface="Calibri"/>
                <a:sym typeface="Calibri"/>
              </a:defRPr>
            </a:pPr>
            <a:endParaRPr/>
          </a:p>
        </p:txBody>
      </p:sp>
      <p:sp>
        <p:nvSpPr>
          <p:cNvPr id="459" name="Rectangle 14"/>
          <p:cNvSpPr/>
          <p:nvPr/>
        </p:nvSpPr>
        <p:spPr>
          <a:xfrm>
            <a:off x="2470276" y="3148703"/>
            <a:ext cx="1071888" cy="412652"/>
          </a:xfrm>
          <a:prstGeom prst="rect">
            <a:avLst/>
          </a:prstGeom>
          <a:ln w="12700">
            <a:solidFill>
              <a:srgbClr val="32538F"/>
            </a:solidFill>
            <a:miter/>
          </a:ln>
        </p:spPr>
        <p:txBody>
          <a:bodyPr lIns="45719" rIns="45719" anchor="ctr"/>
          <a:lstStyle/>
          <a:p>
            <a:pPr algn="ctr">
              <a:defRPr>
                <a:noFill/>
                <a:latin typeface="Calibri"/>
                <a:ea typeface="Calibri"/>
                <a:cs typeface="Calibri"/>
                <a:sym typeface="Calibri"/>
              </a:defRPr>
            </a:pPr>
            <a:endParaRPr/>
          </a:p>
        </p:txBody>
      </p:sp>
      <p:sp>
        <p:nvSpPr>
          <p:cNvPr id="460" name="TextBox 22"/>
          <p:cNvSpPr txBox="1"/>
          <p:nvPr/>
        </p:nvSpPr>
        <p:spPr>
          <a:xfrm>
            <a:off x="2179353" y="4011860"/>
            <a:ext cx="443171" cy="2642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sz="1200">
                <a:latin typeface="Arial"/>
                <a:ea typeface="Arial"/>
                <a:cs typeface="Arial"/>
                <a:sym typeface="Arial"/>
              </a:defRPr>
            </a:lvl1pPr>
          </a:lstStyle>
          <a:p>
            <a:r>
              <a:t>1969</a:t>
            </a:r>
          </a:p>
        </p:txBody>
      </p:sp>
      <p:sp>
        <p:nvSpPr>
          <p:cNvPr id="461" name="TextBox 24"/>
          <p:cNvSpPr txBox="1"/>
          <p:nvPr/>
        </p:nvSpPr>
        <p:spPr>
          <a:xfrm>
            <a:off x="1705130" y="4677976"/>
            <a:ext cx="1349312" cy="4420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algn="ctr">
              <a:defRPr sz="1200">
                <a:latin typeface="Arial"/>
                <a:ea typeface="Arial"/>
                <a:cs typeface="Arial"/>
                <a:sym typeface="Arial"/>
              </a:defRPr>
            </a:pPr>
            <a:r>
              <a:t>In vitro translation </a:t>
            </a:r>
          </a:p>
          <a:p>
            <a:pPr algn="ctr">
              <a:defRPr sz="1200">
                <a:latin typeface="Arial"/>
                <a:ea typeface="Arial"/>
                <a:cs typeface="Arial"/>
                <a:sym typeface="Arial"/>
              </a:defRPr>
            </a:pPr>
            <a:r>
              <a:t>of Isolated mRNA</a:t>
            </a:r>
          </a:p>
        </p:txBody>
      </p:sp>
      <p:sp>
        <p:nvSpPr>
          <p:cNvPr id="462" name="Rectangle 27"/>
          <p:cNvSpPr/>
          <p:nvPr/>
        </p:nvSpPr>
        <p:spPr>
          <a:xfrm>
            <a:off x="1718880" y="4728052"/>
            <a:ext cx="1332468" cy="408394"/>
          </a:xfrm>
          <a:prstGeom prst="rect">
            <a:avLst/>
          </a:prstGeom>
          <a:ln w="12700">
            <a:solidFill>
              <a:srgbClr val="32538F"/>
            </a:solidFill>
            <a:miter/>
          </a:ln>
        </p:spPr>
        <p:txBody>
          <a:bodyPr lIns="45719" rIns="45719" anchor="ctr"/>
          <a:lstStyle/>
          <a:p>
            <a:pPr algn="ctr">
              <a:defRPr>
                <a:noFill/>
                <a:latin typeface="Calibri"/>
                <a:ea typeface="Calibri"/>
                <a:cs typeface="Calibri"/>
                <a:sym typeface="Calibri"/>
              </a:defRPr>
            </a:pPr>
            <a:endParaRPr/>
          </a:p>
        </p:txBody>
      </p:sp>
      <p:sp>
        <p:nvSpPr>
          <p:cNvPr id="463" name="TextBox 29"/>
          <p:cNvSpPr txBox="1"/>
          <p:nvPr/>
        </p:nvSpPr>
        <p:spPr>
          <a:xfrm>
            <a:off x="3347775" y="4011860"/>
            <a:ext cx="443171" cy="2642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sz="1200">
                <a:latin typeface="Arial"/>
                <a:ea typeface="Arial"/>
                <a:cs typeface="Arial"/>
                <a:sym typeface="Arial"/>
              </a:defRPr>
            </a:lvl1pPr>
          </a:lstStyle>
          <a:p>
            <a:r>
              <a:t>1978</a:t>
            </a:r>
          </a:p>
        </p:txBody>
      </p:sp>
      <p:sp>
        <p:nvSpPr>
          <p:cNvPr id="464" name="TextBox 30"/>
          <p:cNvSpPr txBox="1"/>
          <p:nvPr/>
        </p:nvSpPr>
        <p:spPr>
          <a:xfrm>
            <a:off x="5100408" y="4011860"/>
            <a:ext cx="443171" cy="2642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sz="1200">
                <a:latin typeface="Arial"/>
                <a:ea typeface="Arial"/>
                <a:cs typeface="Arial"/>
                <a:sym typeface="Arial"/>
              </a:defRPr>
            </a:lvl1pPr>
          </a:lstStyle>
          <a:p>
            <a:r>
              <a:t>1985</a:t>
            </a:r>
          </a:p>
        </p:txBody>
      </p:sp>
      <p:sp>
        <p:nvSpPr>
          <p:cNvPr id="465" name="TextBox 34"/>
          <p:cNvSpPr txBox="1"/>
          <p:nvPr/>
        </p:nvSpPr>
        <p:spPr>
          <a:xfrm>
            <a:off x="4010428" y="5219455"/>
            <a:ext cx="1010578" cy="4420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algn="ctr">
              <a:defRPr sz="1200">
                <a:latin typeface="Arial"/>
                <a:ea typeface="Arial"/>
                <a:cs typeface="Arial"/>
                <a:sym typeface="Arial"/>
              </a:defRPr>
            </a:pPr>
            <a:r>
              <a:t>Role of Cap </a:t>
            </a:r>
          </a:p>
          <a:p>
            <a:pPr algn="ctr">
              <a:defRPr sz="1200">
                <a:latin typeface="Arial"/>
                <a:ea typeface="Arial"/>
                <a:cs typeface="Arial"/>
                <a:sym typeface="Arial"/>
              </a:defRPr>
            </a:pPr>
            <a:r>
              <a:t>in Translation</a:t>
            </a:r>
          </a:p>
        </p:txBody>
      </p:sp>
      <p:sp>
        <p:nvSpPr>
          <p:cNvPr id="466" name="Rectangle 35"/>
          <p:cNvSpPr/>
          <p:nvPr/>
        </p:nvSpPr>
        <p:spPr>
          <a:xfrm>
            <a:off x="4025317" y="5251265"/>
            <a:ext cx="980801" cy="383485"/>
          </a:xfrm>
          <a:prstGeom prst="rect">
            <a:avLst/>
          </a:prstGeom>
          <a:ln w="12700">
            <a:solidFill>
              <a:srgbClr val="32538F"/>
            </a:solidFill>
            <a:miter/>
          </a:ln>
        </p:spPr>
        <p:txBody>
          <a:bodyPr lIns="45719" rIns="45719" anchor="ctr"/>
          <a:lstStyle/>
          <a:p>
            <a:pPr algn="ctr">
              <a:defRPr>
                <a:noFill/>
                <a:latin typeface="Calibri"/>
                <a:ea typeface="Calibri"/>
                <a:cs typeface="Calibri"/>
                <a:sym typeface="Calibri"/>
              </a:defRPr>
            </a:pPr>
            <a:endParaRPr/>
          </a:p>
        </p:txBody>
      </p:sp>
      <p:sp>
        <p:nvSpPr>
          <p:cNvPr id="467" name="TextBox 36"/>
          <p:cNvSpPr txBox="1"/>
          <p:nvPr/>
        </p:nvSpPr>
        <p:spPr>
          <a:xfrm>
            <a:off x="5684618" y="4011860"/>
            <a:ext cx="443172" cy="2642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sz="1200">
                <a:latin typeface="Arial"/>
                <a:ea typeface="Arial"/>
                <a:cs typeface="Arial"/>
                <a:sym typeface="Arial"/>
              </a:defRPr>
            </a:lvl1pPr>
          </a:lstStyle>
          <a:p>
            <a:r>
              <a:t>1988</a:t>
            </a:r>
          </a:p>
        </p:txBody>
      </p:sp>
      <p:sp>
        <p:nvSpPr>
          <p:cNvPr id="468" name="TextBox 41"/>
          <p:cNvSpPr txBox="1"/>
          <p:nvPr/>
        </p:nvSpPr>
        <p:spPr>
          <a:xfrm>
            <a:off x="5413275" y="4679529"/>
            <a:ext cx="1018838" cy="4420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algn="ctr">
              <a:defRPr sz="1200">
                <a:latin typeface="Arial"/>
                <a:ea typeface="Arial"/>
                <a:cs typeface="Arial"/>
                <a:sym typeface="Arial"/>
              </a:defRPr>
            </a:pPr>
            <a:r>
              <a:t>IRES</a:t>
            </a:r>
          </a:p>
          <a:p>
            <a:pPr algn="ctr">
              <a:defRPr sz="1200">
                <a:latin typeface="Arial"/>
                <a:ea typeface="Arial"/>
                <a:cs typeface="Arial"/>
                <a:sym typeface="Arial"/>
              </a:defRPr>
            </a:pPr>
            <a:r>
              <a:t>is Discovered</a:t>
            </a:r>
          </a:p>
        </p:txBody>
      </p:sp>
      <p:sp>
        <p:nvSpPr>
          <p:cNvPr id="469" name="Rectangle 42"/>
          <p:cNvSpPr/>
          <p:nvPr/>
        </p:nvSpPr>
        <p:spPr>
          <a:xfrm>
            <a:off x="5386751" y="4728543"/>
            <a:ext cx="1071888" cy="412652"/>
          </a:xfrm>
          <a:prstGeom prst="rect">
            <a:avLst/>
          </a:prstGeom>
          <a:ln w="12700">
            <a:solidFill>
              <a:srgbClr val="32538F"/>
            </a:solidFill>
            <a:miter/>
          </a:ln>
        </p:spPr>
        <p:txBody>
          <a:bodyPr lIns="45719" rIns="45719" anchor="ctr"/>
          <a:lstStyle/>
          <a:p>
            <a:pPr algn="ctr">
              <a:defRPr>
                <a:noFill/>
                <a:latin typeface="Calibri"/>
                <a:ea typeface="Calibri"/>
                <a:cs typeface="Calibri"/>
                <a:sym typeface="Calibri"/>
              </a:defRPr>
            </a:pPr>
            <a:endParaRPr/>
          </a:p>
        </p:txBody>
      </p:sp>
      <p:sp>
        <p:nvSpPr>
          <p:cNvPr id="470" name="TextBox 44"/>
          <p:cNvSpPr txBox="1"/>
          <p:nvPr/>
        </p:nvSpPr>
        <p:spPr>
          <a:xfrm>
            <a:off x="6268830" y="4011860"/>
            <a:ext cx="443171" cy="2642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sz="1200">
                <a:latin typeface="Arial"/>
                <a:ea typeface="Arial"/>
                <a:cs typeface="Arial"/>
                <a:sym typeface="Arial"/>
              </a:defRPr>
            </a:lvl1pPr>
          </a:lstStyle>
          <a:p>
            <a:r>
              <a:t>1989</a:t>
            </a:r>
          </a:p>
        </p:txBody>
      </p:sp>
      <p:sp>
        <p:nvSpPr>
          <p:cNvPr id="471" name="TextBox 45"/>
          <p:cNvSpPr txBox="1"/>
          <p:nvPr/>
        </p:nvSpPr>
        <p:spPr>
          <a:xfrm>
            <a:off x="6853040" y="4011860"/>
            <a:ext cx="443172" cy="2642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sz="1200">
                <a:latin typeface="Arial"/>
                <a:ea typeface="Arial"/>
                <a:cs typeface="Arial"/>
                <a:sym typeface="Arial"/>
              </a:defRPr>
            </a:lvl1pPr>
          </a:lstStyle>
          <a:p>
            <a:r>
              <a:t>1990</a:t>
            </a:r>
          </a:p>
        </p:txBody>
      </p:sp>
      <p:sp>
        <p:nvSpPr>
          <p:cNvPr id="472" name="TextBox 46"/>
          <p:cNvSpPr txBox="1"/>
          <p:nvPr/>
        </p:nvSpPr>
        <p:spPr>
          <a:xfrm>
            <a:off x="7437251" y="4011860"/>
            <a:ext cx="443171" cy="2642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sz="1200">
                <a:latin typeface="Arial"/>
                <a:ea typeface="Arial"/>
                <a:cs typeface="Arial"/>
                <a:sym typeface="Arial"/>
              </a:defRPr>
            </a:lvl1pPr>
          </a:lstStyle>
          <a:p>
            <a:r>
              <a:t>1997</a:t>
            </a:r>
          </a:p>
        </p:txBody>
      </p:sp>
      <p:sp>
        <p:nvSpPr>
          <p:cNvPr id="473" name="TextBox 48"/>
          <p:cNvSpPr txBox="1"/>
          <p:nvPr/>
        </p:nvSpPr>
        <p:spPr>
          <a:xfrm>
            <a:off x="7117468" y="2229941"/>
            <a:ext cx="1061180" cy="6198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algn="ctr">
              <a:defRPr sz="1200">
                <a:latin typeface="Arial"/>
                <a:ea typeface="Arial"/>
                <a:cs typeface="Arial"/>
                <a:sym typeface="Arial"/>
              </a:defRPr>
            </a:pPr>
            <a:r>
              <a:t>Merix: 1</a:t>
            </a:r>
            <a:r>
              <a:rPr baseline="30000"/>
              <a:t>st</a:t>
            </a:r>
            <a:r>
              <a:t> </a:t>
            </a:r>
          </a:p>
          <a:p>
            <a:pPr algn="ctr">
              <a:defRPr sz="1200">
                <a:latin typeface="Arial"/>
                <a:ea typeface="Arial"/>
                <a:cs typeface="Arial"/>
                <a:sym typeface="Arial"/>
              </a:defRPr>
            </a:pPr>
            <a:r>
              <a:t>mRNA-based </a:t>
            </a:r>
          </a:p>
          <a:p>
            <a:pPr algn="ctr">
              <a:defRPr sz="1200">
                <a:latin typeface="Arial"/>
                <a:ea typeface="Arial"/>
                <a:cs typeface="Arial"/>
                <a:sym typeface="Arial"/>
              </a:defRPr>
            </a:pPr>
            <a:r>
              <a:t>Company</a:t>
            </a:r>
          </a:p>
        </p:txBody>
      </p:sp>
      <p:sp>
        <p:nvSpPr>
          <p:cNvPr id="474" name="Rectangle 49"/>
          <p:cNvSpPr/>
          <p:nvPr/>
        </p:nvSpPr>
        <p:spPr>
          <a:xfrm>
            <a:off x="7145708" y="2254843"/>
            <a:ext cx="980801" cy="614522"/>
          </a:xfrm>
          <a:prstGeom prst="rect">
            <a:avLst/>
          </a:prstGeom>
          <a:ln w="12700">
            <a:solidFill>
              <a:srgbClr val="32538F"/>
            </a:solidFill>
            <a:miter/>
          </a:ln>
        </p:spPr>
        <p:txBody>
          <a:bodyPr lIns="45719" rIns="45719" anchor="ctr"/>
          <a:lstStyle/>
          <a:p>
            <a:pPr algn="ctr">
              <a:defRPr>
                <a:noFill/>
                <a:latin typeface="Calibri"/>
                <a:ea typeface="Calibri"/>
                <a:cs typeface="Calibri"/>
                <a:sym typeface="Calibri"/>
              </a:defRPr>
            </a:pPr>
            <a:endParaRPr/>
          </a:p>
        </p:txBody>
      </p:sp>
      <p:sp>
        <p:nvSpPr>
          <p:cNvPr id="475" name="Straight Arrow Connector 55"/>
          <p:cNvSpPr/>
          <p:nvPr/>
        </p:nvSpPr>
        <p:spPr>
          <a:xfrm>
            <a:off x="5908861" y="3904577"/>
            <a:ext cx="1809252" cy="1"/>
          </a:xfrm>
          <a:prstGeom prst="line">
            <a:avLst/>
          </a:prstGeom>
          <a:ln w="19050">
            <a:solidFill>
              <a:srgbClr val="FF0000"/>
            </a:solidFill>
            <a:miter/>
            <a:headEnd type="triangle"/>
            <a:tailEnd type="triangle"/>
          </a:ln>
        </p:spPr>
        <p:txBody>
          <a:bodyPr lIns="45719" rIns="45719"/>
          <a:lstStyle/>
          <a:p>
            <a:pPr>
              <a:defRPr>
                <a:latin typeface="Calibri"/>
                <a:ea typeface="Calibri"/>
                <a:cs typeface="Calibri"/>
                <a:sym typeface="Calibri"/>
              </a:defRPr>
            </a:pPr>
            <a:endParaRPr/>
          </a:p>
        </p:txBody>
      </p:sp>
      <p:sp>
        <p:nvSpPr>
          <p:cNvPr id="476" name="TextBox 58"/>
          <p:cNvSpPr txBox="1"/>
          <p:nvPr/>
        </p:nvSpPr>
        <p:spPr>
          <a:xfrm>
            <a:off x="6526481" y="4679529"/>
            <a:ext cx="1120563" cy="4420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algn="ctr">
              <a:defRPr sz="1200">
                <a:latin typeface="Arial"/>
                <a:ea typeface="Arial"/>
                <a:cs typeface="Arial"/>
                <a:sym typeface="Arial"/>
              </a:defRPr>
            </a:pPr>
            <a:r>
              <a:t>mRNA Injected</a:t>
            </a:r>
          </a:p>
          <a:p>
            <a:pPr algn="ctr">
              <a:defRPr sz="1200">
                <a:latin typeface="Arial"/>
                <a:ea typeface="Arial"/>
                <a:cs typeface="Arial"/>
                <a:sym typeface="Arial"/>
              </a:defRPr>
            </a:pPr>
            <a:r>
              <a:t>Into Mice</a:t>
            </a:r>
          </a:p>
        </p:txBody>
      </p:sp>
      <p:sp>
        <p:nvSpPr>
          <p:cNvPr id="477" name="Rectangle 59"/>
          <p:cNvSpPr/>
          <p:nvPr/>
        </p:nvSpPr>
        <p:spPr>
          <a:xfrm>
            <a:off x="6550820" y="4708225"/>
            <a:ext cx="1071888" cy="412652"/>
          </a:xfrm>
          <a:prstGeom prst="rect">
            <a:avLst/>
          </a:prstGeom>
          <a:ln w="12700">
            <a:solidFill>
              <a:srgbClr val="32538F"/>
            </a:solidFill>
            <a:miter/>
          </a:ln>
        </p:spPr>
        <p:txBody>
          <a:bodyPr lIns="45719" rIns="45719" anchor="ctr"/>
          <a:lstStyle/>
          <a:p>
            <a:pPr algn="ctr">
              <a:defRPr>
                <a:noFill/>
                <a:latin typeface="Calibri"/>
                <a:ea typeface="Calibri"/>
                <a:cs typeface="Calibri"/>
                <a:sym typeface="Calibri"/>
              </a:defRPr>
            </a:pPr>
            <a:endParaRPr/>
          </a:p>
        </p:txBody>
      </p:sp>
      <p:sp>
        <p:nvSpPr>
          <p:cNvPr id="478" name="TextBox 61"/>
          <p:cNvSpPr txBox="1"/>
          <p:nvPr/>
        </p:nvSpPr>
        <p:spPr>
          <a:xfrm>
            <a:off x="8021462" y="4011860"/>
            <a:ext cx="443171" cy="2642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sz="1200">
                <a:latin typeface="Arial"/>
                <a:ea typeface="Arial"/>
                <a:cs typeface="Arial"/>
                <a:sym typeface="Arial"/>
              </a:defRPr>
            </a:lvl1pPr>
          </a:lstStyle>
          <a:p>
            <a:r>
              <a:t>2004</a:t>
            </a:r>
          </a:p>
        </p:txBody>
      </p:sp>
      <p:sp>
        <p:nvSpPr>
          <p:cNvPr id="479" name="TextBox 63"/>
          <p:cNvSpPr txBox="1"/>
          <p:nvPr/>
        </p:nvSpPr>
        <p:spPr>
          <a:xfrm>
            <a:off x="7236977" y="5371758"/>
            <a:ext cx="917189" cy="4420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algn="ctr">
              <a:defRPr sz="1200">
                <a:latin typeface="Arial"/>
                <a:ea typeface="Arial"/>
                <a:cs typeface="Arial"/>
                <a:sym typeface="Arial"/>
              </a:defRPr>
            </a:pPr>
            <a:r>
              <a:t>Cap-poly(A)</a:t>
            </a:r>
          </a:p>
          <a:p>
            <a:pPr algn="ctr">
              <a:defRPr sz="1200">
                <a:latin typeface="Arial"/>
                <a:ea typeface="Arial"/>
                <a:cs typeface="Arial"/>
                <a:sym typeface="Arial"/>
              </a:defRPr>
            </a:pPr>
            <a:r>
              <a:t>Synergy</a:t>
            </a:r>
          </a:p>
        </p:txBody>
      </p:sp>
      <p:sp>
        <p:nvSpPr>
          <p:cNvPr id="480" name="Rectangle 64"/>
          <p:cNvSpPr/>
          <p:nvPr/>
        </p:nvSpPr>
        <p:spPr>
          <a:xfrm>
            <a:off x="7159628" y="5372175"/>
            <a:ext cx="1071888" cy="412652"/>
          </a:xfrm>
          <a:prstGeom prst="rect">
            <a:avLst/>
          </a:prstGeom>
          <a:ln w="12700">
            <a:solidFill>
              <a:srgbClr val="32538F"/>
            </a:solidFill>
            <a:miter/>
          </a:ln>
        </p:spPr>
        <p:txBody>
          <a:bodyPr lIns="45719" rIns="45719" anchor="ctr"/>
          <a:lstStyle/>
          <a:p>
            <a:pPr algn="ctr">
              <a:defRPr>
                <a:noFill/>
                <a:latin typeface="Calibri"/>
                <a:ea typeface="Calibri"/>
                <a:cs typeface="Calibri"/>
                <a:sym typeface="Calibri"/>
              </a:defRPr>
            </a:pPr>
            <a:endParaRPr/>
          </a:p>
        </p:txBody>
      </p:sp>
      <p:sp>
        <p:nvSpPr>
          <p:cNvPr id="481" name="TextBox 66"/>
          <p:cNvSpPr txBox="1"/>
          <p:nvPr/>
        </p:nvSpPr>
        <p:spPr>
          <a:xfrm>
            <a:off x="8605673" y="4011860"/>
            <a:ext cx="443172" cy="2642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sz="1200">
                <a:latin typeface="Arial"/>
                <a:ea typeface="Arial"/>
                <a:cs typeface="Arial"/>
                <a:sym typeface="Arial"/>
              </a:defRPr>
            </a:lvl1pPr>
          </a:lstStyle>
          <a:p>
            <a:r>
              <a:t>2005</a:t>
            </a:r>
          </a:p>
        </p:txBody>
      </p:sp>
      <p:sp>
        <p:nvSpPr>
          <p:cNvPr id="482" name="TextBox 69"/>
          <p:cNvSpPr txBox="1"/>
          <p:nvPr/>
        </p:nvSpPr>
        <p:spPr>
          <a:xfrm>
            <a:off x="8040317" y="4729781"/>
            <a:ext cx="1484894" cy="6198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algn="ctr">
              <a:defRPr sz="1200">
                <a:latin typeface="Arial"/>
                <a:ea typeface="Arial"/>
                <a:cs typeface="Arial"/>
                <a:sym typeface="Arial"/>
              </a:defRPr>
            </a:pPr>
            <a:r>
              <a:t>Nucleoside-modified</a:t>
            </a:r>
          </a:p>
          <a:p>
            <a:pPr algn="ctr">
              <a:defRPr sz="1200">
                <a:latin typeface="Arial"/>
                <a:ea typeface="Arial"/>
                <a:cs typeface="Arial"/>
                <a:sym typeface="Arial"/>
              </a:defRPr>
            </a:pPr>
            <a:r>
              <a:t>mRNA is </a:t>
            </a:r>
          </a:p>
          <a:p>
            <a:pPr algn="ctr">
              <a:defRPr sz="1200">
                <a:latin typeface="Arial"/>
                <a:ea typeface="Arial"/>
                <a:cs typeface="Arial"/>
                <a:sym typeface="Arial"/>
              </a:defRPr>
            </a:pPr>
            <a:r>
              <a:t>not immunogenic</a:t>
            </a:r>
          </a:p>
        </p:txBody>
      </p:sp>
      <p:sp>
        <p:nvSpPr>
          <p:cNvPr id="483" name="TextBox 73"/>
          <p:cNvSpPr txBox="1"/>
          <p:nvPr/>
        </p:nvSpPr>
        <p:spPr>
          <a:xfrm>
            <a:off x="7613379" y="3129294"/>
            <a:ext cx="1146012" cy="4420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algn="ctr">
              <a:defRPr sz="1200">
                <a:latin typeface="Arial"/>
                <a:ea typeface="Arial"/>
                <a:cs typeface="Arial"/>
                <a:sym typeface="Arial"/>
              </a:defRPr>
            </a:pPr>
            <a:r>
              <a:t>ssRNA Induces</a:t>
            </a:r>
          </a:p>
          <a:p>
            <a:pPr algn="ctr">
              <a:defRPr sz="1200">
                <a:latin typeface="Arial"/>
                <a:ea typeface="Arial"/>
                <a:cs typeface="Arial"/>
                <a:sym typeface="Arial"/>
              </a:defRPr>
            </a:pPr>
            <a:r>
              <a:t>TLR7 &amp; TLR8</a:t>
            </a:r>
          </a:p>
        </p:txBody>
      </p:sp>
      <p:sp>
        <p:nvSpPr>
          <p:cNvPr id="484" name="TextBox 75"/>
          <p:cNvSpPr txBox="1"/>
          <p:nvPr/>
        </p:nvSpPr>
        <p:spPr>
          <a:xfrm>
            <a:off x="9189884" y="4011860"/>
            <a:ext cx="443172" cy="2642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sz="1200">
                <a:latin typeface="Arial"/>
                <a:ea typeface="Arial"/>
                <a:cs typeface="Arial"/>
                <a:sym typeface="Arial"/>
              </a:defRPr>
            </a:lvl1pPr>
          </a:lstStyle>
          <a:p>
            <a:r>
              <a:t>2010</a:t>
            </a:r>
          </a:p>
        </p:txBody>
      </p:sp>
      <p:sp>
        <p:nvSpPr>
          <p:cNvPr id="485" name="Rectangle 77"/>
          <p:cNvSpPr/>
          <p:nvPr/>
        </p:nvSpPr>
        <p:spPr>
          <a:xfrm>
            <a:off x="8515994" y="2396275"/>
            <a:ext cx="1280283" cy="424646"/>
          </a:xfrm>
          <a:prstGeom prst="rect">
            <a:avLst/>
          </a:prstGeom>
          <a:ln w="12700">
            <a:solidFill>
              <a:srgbClr val="32538F"/>
            </a:solidFill>
            <a:miter/>
          </a:ln>
        </p:spPr>
        <p:txBody>
          <a:bodyPr lIns="45719" rIns="45719" anchor="ctr"/>
          <a:lstStyle/>
          <a:p>
            <a:pPr algn="ctr">
              <a:defRPr>
                <a:noFill/>
                <a:latin typeface="Calibri"/>
                <a:ea typeface="Calibri"/>
                <a:cs typeface="Calibri"/>
                <a:sym typeface="Calibri"/>
              </a:defRPr>
            </a:pPr>
            <a:endParaRPr/>
          </a:p>
        </p:txBody>
      </p:sp>
      <p:sp>
        <p:nvSpPr>
          <p:cNvPr id="486" name="TextBox 78"/>
          <p:cNvSpPr txBox="1"/>
          <p:nvPr/>
        </p:nvSpPr>
        <p:spPr>
          <a:xfrm>
            <a:off x="8498446" y="2384959"/>
            <a:ext cx="1315379" cy="4420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algn="ctr">
              <a:defRPr sz="1200">
                <a:latin typeface="Arial"/>
                <a:ea typeface="Arial"/>
                <a:cs typeface="Arial"/>
                <a:sym typeface="Arial"/>
              </a:defRPr>
            </a:pPr>
            <a:r>
              <a:t>Cloning Cap1</a:t>
            </a:r>
          </a:p>
          <a:p>
            <a:pPr algn="ctr">
              <a:defRPr sz="1200">
                <a:latin typeface="Arial"/>
                <a:ea typeface="Arial"/>
                <a:cs typeface="Arial"/>
                <a:sym typeface="Arial"/>
              </a:defRPr>
            </a:pPr>
            <a:r>
              <a:t>Methyltransferase</a:t>
            </a:r>
          </a:p>
        </p:txBody>
      </p:sp>
      <p:sp>
        <p:nvSpPr>
          <p:cNvPr id="487" name="TextBox 80"/>
          <p:cNvSpPr txBox="1"/>
          <p:nvPr/>
        </p:nvSpPr>
        <p:spPr>
          <a:xfrm>
            <a:off x="9774095" y="4011860"/>
            <a:ext cx="443172" cy="2642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sz="1200">
                <a:latin typeface="Arial"/>
                <a:ea typeface="Arial"/>
                <a:cs typeface="Arial"/>
                <a:sym typeface="Arial"/>
              </a:defRPr>
            </a:lvl1pPr>
          </a:lstStyle>
          <a:p>
            <a:r>
              <a:t>2012</a:t>
            </a:r>
          </a:p>
        </p:txBody>
      </p:sp>
      <p:sp>
        <p:nvSpPr>
          <p:cNvPr id="488" name="TextBox 82"/>
          <p:cNvSpPr txBox="1"/>
          <p:nvPr/>
        </p:nvSpPr>
        <p:spPr>
          <a:xfrm>
            <a:off x="9004211" y="3132670"/>
            <a:ext cx="1459221" cy="4420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algn="ctr">
              <a:defRPr sz="1200">
                <a:latin typeface="Arial"/>
                <a:ea typeface="Arial"/>
                <a:cs typeface="Arial"/>
                <a:sym typeface="Arial"/>
              </a:defRPr>
            </a:pPr>
            <a:r>
              <a:t>Protective VAX:</a:t>
            </a:r>
          </a:p>
          <a:p>
            <a:pPr algn="ctr">
              <a:defRPr sz="1200">
                <a:latin typeface="Arial"/>
                <a:ea typeface="Arial"/>
                <a:cs typeface="Arial"/>
                <a:sym typeface="Arial"/>
              </a:defRPr>
            </a:pPr>
            <a:r>
              <a:t>Flu and RSV mRNA</a:t>
            </a:r>
          </a:p>
        </p:txBody>
      </p:sp>
      <p:sp>
        <p:nvSpPr>
          <p:cNvPr id="489" name="TextBox 84"/>
          <p:cNvSpPr txBox="1"/>
          <p:nvPr/>
        </p:nvSpPr>
        <p:spPr>
          <a:xfrm>
            <a:off x="10358306" y="4011860"/>
            <a:ext cx="443171" cy="2642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sz="1200">
                <a:latin typeface="Arial"/>
                <a:ea typeface="Arial"/>
                <a:cs typeface="Arial"/>
                <a:sym typeface="Arial"/>
              </a:defRPr>
            </a:lvl1pPr>
          </a:lstStyle>
          <a:p>
            <a:r>
              <a:t>2017</a:t>
            </a:r>
          </a:p>
        </p:txBody>
      </p:sp>
      <p:sp>
        <p:nvSpPr>
          <p:cNvPr id="490" name="Rectangle 88"/>
          <p:cNvSpPr/>
          <p:nvPr/>
        </p:nvSpPr>
        <p:spPr>
          <a:xfrm>
            <a:off x="9733670" y="4746978"/>
            <a:ext cx="1772263" cy="599016"/>
          </a:xfrm>
          <a:prstGeom prst="rect">
            <a:avLst/>
          </a:prstGeom>
          <a:ln w="12700">
            <a:solidFill>
              <a:srgbClr val="32538F"/>
            </a:solidFill>
            <a:miter/>
          </a:ln>
        </p:spPr>
        <p:txBody>
          <a:bodyPr lIns="45719" rIns="45719" anchor="ctr"/>
          <a:lstStyle/>
          <a:p>
            <a:pPr algn="ctr">
              <a:defRPr>
                <a:noFill/>
                <a:latin typeface="Calibri"/>
                <a:ea typeface="Calibri"/>
                <a:cs typeface="Calibri"/>
                <a:sym typeface="Calibri"/>
              </a:defRPr>
            </a:pPr>
            <a:endParaRPr/>
          </a:p>
        </p:txBody>
      </p:sp>
      <p:sp>
        <p:nvSpPr>
          <p:cNvPr id="491" name="TextBox 89"/>
          <p:cNvSpPr txBox="1"/>
          <p:nvPr/>
        </p:nvSpPr>
        <p:spPr>
          <a:xfrm>
            <a:off x="9729197" y="4728543"/>
            <a:ext cx="1781211" cy="6198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algn="ctr">
              <a:defRPr sz="1200">
                <a:latin typeface="Arial"/>
                <a:ea typeface="Arial"/>
                <a:cs typeface="Arial"/>
                <a:sym typeface="Arial"/>
              </a:defRPr>
            </a:pPr>
            <a:r>
              <a:t>Characterization of IFIT1</a:t>
            </a:r>
          </a:p>
          <a:p>
            <a:pPr algn="ctr">
              <a:defRPr sz="1200">
                <a:latin typeface="Arial"/>
                <a:ea typeface="Arial"/>
                <a:cs typeface="Arial"/>
                <a:sym typeface="Arial"/>
              </a:defRPr>
            </a:pPr>
            <a:r>
              <a:t>Innate Immune </a:t>
            </a:r>
          </a:p>
          <a:p>
            <a:pPr algn="ctr">
              <a:defRPr sz="1200">
                <a:latin typeface="Arial"/>
                <a:ea typeface="Arial"/>
                <a:cs typeface="Arial"/>
                <a:sym typeface="Arial"/>
              </a:defRPr>
            </a:pPr>
            <a:r>
              <a:t>Response to mRNA</a:t>
            </a:r>
          </a:p>
        </p:txBody>
      </p:sp>
      <p:sp>
        <p:nvSpPr>
          <p:cNvPr id="492" name="TextBox 92"/>
          <p:cNvSpPr txBox="1"/>
          <p:nvPr/>
        </p:nvSpPr>
        <p:spPr>
          <a:xfrm>
            <a:off x="9853964" y="2226278"/>
            <a:ext cx="1290078" cy="6331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algn="ctr">
              <a:defRPr sz="1200">
                <a:latin typeface="Arial"/>
                <a:ea typeface="Arial"/>
                <a:cs typeface="Arial"/>
                <a:sym typeface="Arial"/>
              </a:defRPr>
            </a:pPr>
            <a:r>
              <a:t>m1</a:t>
            </a:r>
            <a:r>
              <a:rPr>
                <a:latin typeface="Symbol"/>
                <a:ea typeface="Symbol"/>
                <a:cs typeface="Symbol"/>
                <a:sym typeface="Symbol"/>
              </a:rPr>
              <a:t>Y</a:t>
            </a:r>
            <a:r>
              <a:t> - modified</a:t>
            </a:r>
          </a:p>
          <a:p>
            <a:pPr algn="ctr">
              <a:defRPr sz="1200">
                <a:latin typeface="Arial"/>
                <a:ea typeface="Arial"/>
                <a:cs typeface="Arial"/>
                <a:sym typeface="Arial"/>
              </a:defRPr>
            </a:pPr>
            <a:r>
              <a:t>mRNA enhances </a:t>
            </a:r>
          </a:p>
          <a:p>
            <a:pPr algn="ctr">
              <a:defRPr sz="1200">
                <a:latin typeface="Arial"/>
                <a:ea typeface="Arial"/>
                <a:cs typeface="Arial"/>
                <a:sym typeface="Arial"/>
              </a:defRPr>
            </a:pPr>
            <a:r>
              <a:t>translation</a:t>
            </a:r>
          </a:p>
        </p:txBody>
      </p:sp>
      <p:sp>
        <p:nvSpPr>
          <p:cNvPr id="493" name="Rectangle 93"/>
          <p:cNvSpPr/>
          <p:nvPr/>
        </p:nvSpPr>
        <p:spPr>
          <a:xfrm>
            <a:off x="9811581" y="2223611"/>
            <a:ext cx="1374844" cy="597310"/>
          </a:xfrm>
          <a:prstGeom prst="rect">
            <a:avLst/>
          </a:prstGeom>
          <a:ln w="12700">
            <a:solidFill>
              <a:srgbClr val="32538F"/>
            </a:solidFill>
            <a:miter/>
          </a:ln>
        </p:spPr>
        <p:txBody>
          <a:bodyPr lIns="45719" rIns="45719" anchor="ctr"/>
          <a:lstStyle/>
          <a:p>
            <a:pPr algn="ctr">
              <a:defRPr>
                <a:noFill/>
                <a:latin typeface="Calibri"/>
                <a:ea typeface="Calibri"/>
                <a:cs typeface="Calibri"/>
                <a:sym typeface="Calibri"/>
              </a:defRPr>
            </a:pPr>
            <a:endParaRPr/>
          </a:p>
        </p:txBody>
      </p:sp>
      <p:sp>
        <p:nvSpPr>
          <p:cNvPr id="494" name="TextBox 94"/>
          <p:cNvSpPr txBox="1"/>
          <p:nvPr/>
        </p:nvSpPr>
        <p:spPr>
          <a:xfrm>
            <a:off x="10942515" y="4011860"/>
            <a:ext cx="443171" cy="2642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sz="1200">
                <a:latin typeface="Arial"/>
                <a:ea typeface="Arial"/>
                <a:cs typeface="Arial"/>
                <a:sym typeface="Arial"/>
              </a:defRPr>
            </a:lvl1pPr>
          </a:lstStyle>
          <a:p>
            <a:r>
              <a:t>2020</a:t>
            </a:r>
          </a:p>
        </p:txBody>
      </p:sp>
      <p:sp>
        <p:nvSpPr>
          <p:cNvPr id="495" name="TextBox 96"/>
          <p:cNvSpPr txBox="1"/>
          <p:nvPr/>
        </p:nvSpPr>
        <p:spPr>
          <a:xfrm>
            <a:off x="10454547" y="3139033"/>
            <a:ext cx="1371785" cy="4420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algn="ctr">
              <a:defRPr sz="1200">
                <a:solidFill>
                  <a:srgbClr val="FF0000"/>
                </a:solidFill>
                <a:latin typeface="Arial"/>
                <a:ea typeface="Arial"/>
                <a:cs typeface="Arial"/>
                <a:sym typeface="Arial"/>
              </a:defRPr>
            </a:pPr>
            <a:r>
              <a:t>SARS-CoV-2 VAX:</a:t>
            </a:r>
          </a:p>
          <a:p>
            <a:pPr algn="ctr">
              <a:defRPr sz="1200">
                <a:solidFill>
                  <a:srgbClr val="FF0000"/>
                </a:solidFill>
                <a:latin typeface="Arial"/>
                <a:ea typeface="Arial"/>
                <a:cs typeface="Arial"/>
                <a:sym typeface="Arial"/>
              </a:defRPr>
            </a:pPr>
            <a:r>
              <a:t>Moderna/Pfizer</a:t>
            </a:r>
          </a:p>
        </p:txBody>
      </p:sp>
      <p:sp>
        <p:nvSpPr>
          <p:cNvPr id="496" name="Rectangle 97"/>
          <p:cNvSpPr/>
          <p:nvPr/>
        </p:nvSpPr>
        <p:spPr>
          <a:xfrm>
            <a:off x="10456784" y="3169976"/>
            <a:ext cx="1367310" cy="383485"/>
          </a:xfrm>
          <a:prstGeom prst="rect">
            <a:avLst/>
          </a:prstGeom>
          <a:ln w="12700">
            <a:solidFill>
              <a:srgbClr val="32538F"/>
            </a:solidFill>
            <a:miter/>
          </a:ln>
        </p:spPr>
        <p:txBody>
          <a:bodyPr lIns="45719" rIns="45719" anchor="ctr"/>
          <a:lstStyle/>
          <a:p>
            <a:pPr algn="ctr">
              <a:defRPr>
                <a:noFill/>
                <a:latin typeface="Calibri"/>
                <a:ea typeface="Calibri"/>
                <a:cs typeface="Calibri"/>
                <a:sym typeface="Calibri"/>
              </a:defRPr>
            </a:pPr>
            <a:endParaRPr/>
          </a:p>
        </p:txBody>
      </p:sp>
      <p:sp>
        <p:nvSpPr>
          <p:cNvPr id="497" name="TextBox 100"/>
          <p:cNvSpPr txBox="1"/>
          <p:nvPr/>
        </p:nvSpPr>
        <p:spPr>
          <a:xfrm>
            <a:off x="5898214" y="1515953"/>
            <a:ext cx="1137231" cy="4420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algn="ctr">
              <a:defRPr sz="1200">
                <a:latin typeface="Arial"/>
                <a:ea typeface="Arial"/>
                <a:cs typeface="Arial"/>
                <a:sym typeface="Arial"/>
              </a:defRPr>
            </a:pPr>
            <a:r>
              <a:t>Lipid-Mediated</a:t>
            </a:r>
          </a:p>
          <a:p>
            <a:pPr algn="ctr">
              <a:defRPr sz="1200">
                <a:latin typeface="Arial"/>
                <a:ea typeface="Arial"/>
                <a:cs typeface="Arial"/>
                <a:sym typeface="Arial"/>
              </a:defRPr>
            </a:pPr>
            <a:r>
              <a:t>mRNA Delivery</a:t>
            </a:r>
          </a:p>
        </p:txBody>
      </p:sp>
      <p:sp>
        <p:nvSpPr>
          <p:cNvPr id="498" name="Rectangle 101"/>
          <p:cNvSpPr/>
          <p:nvPr/>
        </p:nvSpPr>
        <p:spPr>
          <a:xfrm>
            <a:off x="5882513" y="1540476"/>
            <a:ext cx="1168632" cy="409112"/>
          </a:xfrm>
          <a:prstGeom prst="rect">
            <a:avLst/>
          </a:prstGeom>
          <a:ln w="12700">
            <a:solidFill>
              <a:srgbClr val="32538F"/>
            </a:solidFill>
            <a:miter/>
          </a:ln>
        </p:spPr>
        <p:txBody>
          <a:bodyPr lIns="45719" rIns="45719" anchor="ctr"/>
          <a:lstStyle/>
          <a:p>
            <a:pPr algn="ctr">
              <a:defRPr>
                <a:noFill/>
                <a:latin typeface="Calibri"/>
                <a:ea typeface="Calibri"/>
                <a:cs typeface="Calibri"/>
                <a:sym typeface="Calibri"/>
              </a:defRPr>
            </a:pPr>
            <a:endParaRPr/>
          </a:p>
        </p:txBody>
      </p:sp>
      <p:sp>
        <p:nvSpPr>
          <p:cNvPr id="499" name="TextBox 108"/>
          <p:cNvSpPr txBox="1"/>
          <p:nvPr/>
        </p:nvSpPr>
        <p:spPr>
          <a:xfrm>
            <a:off x="4516197" y="4011860"/>
            <a:ext cx="443171" cy="2642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sz="1200">
                <a:latin typeface="Arial"/>
                <a:ea typeface="Arial"/>
                <a:cs typeface="Arial"/>
                <a:sym typeface="Arial"/>
              </a:defRPr>
            </a:lvl1pPr>
          </a:lstStyle>
          <a:p>
            <a:r>
              <a:t>1984</a:t>
            </a:r>
          </a:p>
        </p:txBody>
      </p:sp>
      <p:sp>
        <p:nvSpPr>
          <p:cNvPr id="500" name="TextBox 110"/>
          <p:cNvSpPr txBox="1"/>
          <p:nvPr/>
        </p:nvSpPr>
        <p:spPr>
          <a:xfrm>
            <a:off x="4172314" y="1595334"/>
            <a:ext cx="1044140" cy="4420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algn="ctr">
              <a:defRPr sz="1200">
                <a:latin typeface="Arial"/>
                <a:ea typeface="Arial"/>
                <a:cs typeface="Arial"/>
                <a:sym typeface="Arial"/>
              </a:defRPr>
            </a:pPr>
            <a:r>
              <a:t>In vitro mRNA</a:t>
            </a:r>
          </a:p>
          <a:p>
            <a:pPr algn="ctr">
              <a:defRPr sz="1200">
                <a:latin typeface="Arial"/>
                <a:ea typeface="Arial"/>
                <a:cs typeface="Arial"/>
                <a:sym typeface="Arial"/>
              </a:defRPr>
            </a:pPr>
            <a:r>
              <a:t>Transcription</a:t>
            </a:r>
          </a:p>
        </p:txBody>
      </p:sp>
      <p:sp>
        <p:nvSpPr>
          <p:cNvPr id="501" name="Rectangle 111"/>
          <p:cNvSpPr/>
          <p:nvPr/>
        </p:nvSpPr>
        <p:spPr>
          <a:xfrm>
            <a:off x="4158441" y="1619842"/>
            <a:ext cx="1071888" cy="412653"/>
          </a:xfrm>
          <a:prstGeom prst="rect">
            <a:avLst/>
          </a:prstGeom>
          <a:ln w="12700">
            <a:solidFill>
              <a:srgbClr val="32538F"/>
            </a:solidFill>
            <a:miter/>
          </a:ln>
        </p:spPr>
        <p:txBody>
          <a:bodyPr lIns="45719" rIns="45719" anchor="ctr"/>
          <a:lstStyle/>
          <a:p>
            <a:pPr algn="ctr">
              <a:defRPr>
                <a:noFill/>
                <a:latin typeface="Calibri"/>
                <a:ea typeface="Calibri"/>
                <a:cs typeface="Calibri"/>
                <a:sym typeface="Calibri"/>
              </a:defRPr>
            </a:pPr>
            <a:endParaRPr/>
          </a:p>
        </p:txBody>
      </p:sp>
      <p:sp>
        <p:nvSpPr>
          <p:cNvPr id="502" name="Straight Connector 115"/>
          <p:cNvSpPr/>
          <p:nvPr/>
        </p:nvSpPr>
        <p:spPr>
          <a:xfrm>
            <a:off x="9389209" y="3561355"/>
            <a:ext cx="1" cy="325644"/>
          </a:xfrm>
          <a:prstGeom prst="line">
            <a:avLst/>
          </a:prstGeom>
          <a:ln w="19050">
            <a:solidFill>
              <a:srgbClr val="FF0000"/>
            </a:solidFill>
            <a:miter/>
          </a:ln>
        </p:spPr>
        <p:txBody>
          <a:bodyPr lIns="45719" rIns="45719"/>
          <a:lstStyle/>
          <a:p>
            <a:pPr>
              <a:defRPr>
                <a:latin typeface="Calibri"/>
                <a:ea typeface="Calibri"/>
                <a:cs typeface="Calibri"/>
                <a:sym typeface="Calibri"/>
              </a:defRPr>
            </a:pPr>
            <a:endParaRPr/>
          </a:p>
        </p:txBody>
      </p:sp>
      <p:sp>
        <p:nvSpPr>
          <p:cNvPr id="503" name="Rectangle 119"/>
          <p:cNvSpPr/>
          <p:nvPr/>
        </p:nvSpPr>
        <p:spPr>
          <a:xfrm>
            <a:off x="9039246" y="3169976"/>
            <a:ext cx="1387449" cy="383485"/>
          </a:xfrm>
          <a:prstGeom prst="rect">
            <a:avLst/>
          </a:prstGeom>
          <a:ln w="12700">
            <a:solidFill>
              <a:srgbClr val="32538F"/>
            </a:solidFill>
            <a:miter/>
          </a:ln>
        </p:spPr>
        <p:txBody>
          <a:bodyPr lIns="45719" rIns="45719" anchor="ctr"/>
          <a:lstStyle/>
          <a:p>
            <a:pPr algn="ctr">
              <a:defRPr>
                <a:noFill/>
                <a:latin typeface="Calibri"/>
                <a:ea typeface="Calibri"/>
                <a:cs typeface="Calibri"/>
                <a:sym typeface="Calibri"/>
              </a:defRPr>
            </a:pPr>
            <a:endParaRPr/>
          </a:p>
        </p:txBody>
      </p:sp>
      <p:sp>
        <p:nvSpPr>
          <p:cNvPr id="504" name="Straight Arrow Connector 124"/>
          <p:cNvSpPr/>
          <p:nvPr/>
        </p:nvSpPr>
        <p:spPr>
          <a:xfrm flipV="1">
            <a:off x="11128165" y="3600698"/>
            <a:ext cx="1" cy="286300"/>
          </a:xfrm>
          <a:prstGeom prst="line">
            <a:avLst/>
          </a:prstGeom>
          <a:ln w="19050">
            <a:solidFill>
              <a:srgbClr val="4472C4"/>
            </a:solidFill>
            <a:miter/>
            <a:tailEnd type="triangle"/>
          </a:ln>
        </p:spPr>
        <p:txBody>
          <a:bodyPr lIns="45719" rIns="45719"/>
          <a:lstStyle/>
          <a:p>
            <a:pPr>
              <a:defRPr>
                <a:latin typeface="Calibri"/>
                <a:ea typeface="Calibri"/>
                <a:cs typeface="Calibri"/>
                <a:sym typeface="Calibri"/>
              </a:defRPr>
            </a:pPr>
            <a:endParaRPr/>
          </a:p>
        </p:txBody>
      </p:sp>
      <p:sp>
        <p:nvSpPr>
          <p:cNvPr id="505" name="Straight Arrow Connector 125"/>
          <p:cNvSpPr/>
          <p:nvPr/>
        </p:nvSpPr>
        <p:spPr>
          <a:xfrm flipV="1">
            <a:off x="9389209" y="2882727"/>
            <a:ext cx="1" cy="286300"/>
          </a:xfrm>
          <a:prstGeom prst="line">
            <a:avLst/>
          </a:prstGeom>
          <a:ln w="19050">
            <a:solidFill>
              <a:srgbClr val="FF0000"/>
            </a:solidFill>
            <a:miter/>
            <a:tailEnd type="triangle"/>
          </a:ln>
        </p:spPr>
        <p:txBody>
          <a:bodyPr lIns="45719" rIns="45719"/>
          <a:lstStyle/>
          <a:p>
            <a:pPr>
              <a:defRPr>
                <a:latin typeface="Calibri"/>
                <a:ea typeface="Calibri"/>
                <a:cs typeface="Calibri"/>
                <a:sym typeface="Calibri"/>
              </a:defRPr>
            </a:pPr>
            <a:endParaRPr/>
          </a:p>
        </p:txBody>
      </p:sp>
      <p:sp>
        <p:nvSpPr>
          <p:cNvPr id="506" name="Straight Arrow Connector 126"/>
          <p:cNvSpPr/>
          <p:nvPr/>
        </p:nvSpPr>
        <p:spPr>
          <a:xfrm flipV="1">
            <a:off x="9968425" y="3600698"/>
            <a:ext cx="1" cy="286300"/>
          </a:xfrm>
          <a:prstGeom prst="line">
            <a:avLst/>
          </a:prstGeom>
          <a:ln w="19050">
            <a:solidFill>
              <a:srgbClr val="4472C4"/>
            </a:solidFill>
            <a:miter/>
            <a:tailEnd type="triangle"/>
          </a:ln>
        </p:spPr>
        <p:txBody>
          <a:bodyPr lIns="45719" rIns="45719"/>
          <a:lstStyle/>
          <a:p>
            <a:pPr>
              <a:defRPr>
                <a:latin typeface="Calibri"/>
                <a:ea typeface="Calibri"/>
                <a:cs typeface="Calibri"/>
                <a:sym typeface="Calibri"/>
              </a:defRPr>
            </a:pPr>
            <a:endParaRPr/>
          </a:p>
        </p:txBody>
      </p:sp>
      <p:sp>
        <p:nvSpPr>
          <p:cNvPr id="507" name="Straight Arrow Connector 127"/>
          <p:cNvSpPr/>
          <p:nvPr/>
        </p:nvSpPr>
        <p:spPr>
          <a:xfrm>
            <a:off x="10576280" y="4379629"/>
            <a:ext cx="1" cy="286300"/>
          </a:xfrm>
          <a:prstGeom prst="line">
            <a:avLst/>
          </a:prstGeom>
          <a:ln w="19050">
            <a:solidFill>
              <a:srgbClr val="FF0000"/>
            </a:solidFill>
            <a:miter/>
            <a:tailEnd type="triangle"/>
          </a:ln>
        </p:spPr>
        <p:txBody>
          <a:bodyPr lIns="45719" rIns="45719"/>
          <a:lstStyle/>
          <a:p>
            <a:pPr>
              <a:defRPr>
                <a:latin typeface="Calibri"/>
                <a:ea typeface="Calibri"/>
                <a:cs typeface="Calibri"/>
                <a:sym typeface="Calibri"/>
              </a:defRPr>
            </a:pPr>
            <a:endParaRPr/>
          </a:p>
        </p:txBody>
      </p:sp>
      <p:sp>
        <p:nvSpPr>
          <p:cNvPr id="508" name="Straight Arrow Connector 129"/>
          <p:cNvSpPr/>
          <p:nvPr/>
        </p:nvSpPr>
        <p:spPr>
          <a:xfrm>
            <a:off x="8784033" y="4379629"/>
            <a:ext cx="1" cy="286300"/>
          </a:xfrm>
          <a:prstGeom prst="line">
            <a:avLst/>
          </a:prstGeom>
          <a:ln w="19050">
            <a:solidFill>
              <a:srgbClr val="4472C4"/>
            </a:solidFill>
            <a:miter/>
            <a:tailEnd type="triangle"/>
          </a:ln>
        </p:spPr>
        <p:txBody>
          <a:bodyPr lIns="45719" rIns="45719"/>
          <a:lstStyle/>
          <a:p>
            <a:pPr>
              <a:defRPr>
                <a:latin typeface="Calibri"/>
                <a:ea typeface="Calibri"/>
                <a:cs typeface="Calibri"/>
                <a:sym typeface="Calibri"/>
              </a:defRPr>
            </a:pPr>
            <a:endParaRPr/>
          </a:p>
        </p:txBody>
      </p:sp>
      <p:sp>
        <p:nvSpPr>
          <p:cNvPr id="509" name="Straight Arrow Connector 130"/>
          <p:cNvSpPr/>
          <p:nvPr/>
        </p:nvSpPr>
        <p:spPr>
          <a:xfrm flipV="1">
            <a:off x="8186384" y="3600698"/>
            <a:ext cx="1" cy="286300"/>
          </a:xfrm>
          <a:prstGeom prst="line">
            <a:avLst/>
          </a:prstGeom>
          <a:ln w="19050">
            <a:solidFill>
              <a:srgbClr val="4472C4"/>
            </a:solidFill>
            <a:miter/>
            <a:tailEnd type="triangle"/>
          </a:ln>
        </p:spPr>
        <p:txBody>
          <a:bodyPr lIns="45719" rIns="45719"/>
          <a:lstStyle/>
          <a:p>
            <a:pPr>
              <a:defRPr>
                <a:latin typeface="Calibri"/>
                <a:ea typeface="Calibri"/>
                <a:cs typeface="Calibri"/>
                <a:sym typeface="Calibri"/>
              </a:defRPr>
            </a:pPr>
            <a:endParaRPr/>
          </a:p>
        </p:txBody>
      </p:sp>
      <p:sp>
        <p:nvSpPr>
          <p:cNvPr id="510" name="Rectangle 131"/>
          <p:cNvSpPr/>
          <p:nvPr/>
        </p:nvSpPr>
        <p:spPr>
          <a:xfrm>
            <a:off x="7576797" y="3169976"/>
            <a:ext cx="1219176" cy="383485"/>
          </a:xfrm>
          <a:prstGeom prst="rect">
            <a:avLst/>
          </a:prstGeom>
          <a:ln w="12700">
            <a:solidFill>
              <a:srgbClr val="32538F"/>
            </a:solidFill>
            <a:miter/>
          </a:ln>
        </p:spPr>
        <p:txBody>
          <a:bodyPr lIns="45719" rIns="45719" anchor="ctr"/>
          <a:lstStyle/>
          <a:p>
            <a:pPr algn="ctr">
              <a:defRPr>
                <a:noFill/>
                <a:latin typeface="Calibri"/>
                <a:ea typeface="Calibri"/>
                <a:cs typeface="Calibri"/>
                <a:sym typeface="Calibri"/>
              </a:defRPr>
            </a:pPr>
            <a:endParaRPr/>
          </a:p>
        </p:txBody>
      </p:sp>
      <p:sp>
        <p:nvSpPr>
          <p:cNvPr id="511" name="Rectangle 135"/>
          <p:cNvSpPr/>
          <p:nvPr/>
        </p:nvSpPr>
        <p:spPr>
          <a:xfrm>
            <a:off x="8040523" y="4746978"/>
            <a:ext cx="1484484" cy="599016"/>
          </a:xfrm>
          <a:prstGeom prst="rect">
            <a:avLst/>
          </a:prstGeom>
          <a:ln w="12700">
            <a:solidFill>
              <a:srgbClr val="32538F"/>
            </a:solidFill>
            <a:miter/>
          </a:ln>
        </p:spPr>
        <p:txBody>
          <a:bodyPr lIns="45719" rIns="45719" anchor="ctr"/>
          <a:lstStyle/>
          <a:p>
            <a:pPr algn="ctr">
              <a:defRPr>
                <a:noFill/>
                <a:latin typeface="Calibri"/>
                <a:ea typeface="Calibri"/>
                <a:cs typeface="Calibri"/>
                <a:sym typeface="Calibri"/>
              </a:defRPr>
            </a:pPr>
            <a:endParaRPr/>
          </a:p>
        </p:txBody>
      </p:sp>
      <p:sp>
        <p:nvSpPr>
          <p:cNvPr id="512" name="Straight Connector 138"/>
          <p:cNvSpPr/>
          <p:nvPr/>
        </p:nvSpPr>
        <p:spPr>
          <a:xfrm>
            <a:off x="7636107" y="3561355"/>
            <a:ext cx="1" cy="325644"/>
          </a:xfrm>
          <a:prstGeom prst="line">
            <a:avLst/>
          </a:prstGeom>
          <a:ln w="19050">
            <a:solidFill>
              <a:srgbClr val="4472C4"/>
            </a:solidFill>
            <a:miter/>
          </a:ln>
        </p:spPr>
        <p:txBody>
          <a:bodyPr lIns="45719" rIns="45719"/>
          <a:lstStyle/>
          <a:p>
            <a:pPr>
              <a:defRPr>
                <a:latin typeface="Calibri"/>
                <a:ea typeface="Calibri"/>
                <a:cs typeface="Calibri"/>
                <a:sym typeface="Calibri"/>
              </a:defRPr>
            </a:pPr>
            <a:endParaRPr/>
          </a:p>
        </p:txBody>
      </p:sp>
      <p:sp>
        <p:nvSpPr>
          <p:cNvPr id="513" name="Straight Arrow Connector 139"/>
          <p:cNvSpPr/>
          <p:nvPr/>
        </p:nvSpPr>
        <p:spPr>
          <a:xfrm flipV="1">
            <a:off x="7636108" y="2882727"/>
            <a:ext cx="1" cy="286300"/>
          </a:xfrm>
          <a:prstGeom prst="line">
            <a:avLst/>
          </a:prstGeom>
          <a:ln w="19050">
            <a:solidFill>
              <a:srgbClr val="4472C4"/>
            </a:solidFill>
            <a:miter/>
            <a:tailEnd type="triangle"/>
          </a:ln>
        </p:spPr>
        <p:txBody>
          <a:bodyPr lIns="45719" rIns="45719"/>
          <a:lstStyle/>
          <a:p>
            <a:pPr>
              <a:defRPr>
                <a:latin typeface="Calibri"/>
                <a:ea typeface="Calibri"/>
                <a:cs typeface="Calibri"/>
                <a:sym typeface="Calibri"/>
              </a:defRPr>
            </a:pPr>
            <a:endParaRPr/>
          </a:p>
        </p:txBody>
      </p:sp>
      <p:sp>
        <p:nvSpPr>
          <p:cNvPr id="514" name="Straight Arrow Connector 140"/>
          <p:cNvSpPr/>
          <p:nvPr/>
        </p:nvSpPr>
        <p:spPr>
          <a:xfrm>
            <a:off x="7088034" y="4379629"/>
            <a:ext cx="1" cy="286300"/>
          </a:xfrm>
          <a:prstGeom prst="line">
            <a:avLst/>
          </a:prstGeom>
          <a:ln w="19050">
            <a:solidFill>
              <a:srgbClr val="4472C4"/>
            </a:solidFill>
            <a:miter/>
            <a:tailEnd type="triangle"/>
          </a:ln>
        </p:spPr>
        <p:txBody>
          <a:bodyPr lIns="45719" rIns="45719"/>
          <a:lstStyle/>
          <a:p>
            <a:pPr>
              <a:defRPr>
                <a:latin typeface="Calibri"/>
                <a:ea typeface="Calibri"/>
                <a:cs typeface="Calibri"/>
                <a:sym typeface="Calibri"/>
              </a:defRPr>
            </a:pPr>
            <a:endParaRPr/>
          </a:p>
        </p:txBody>
      </p:sp>
      <p:sp>
        <p:nvSpPr>
          <p:cNvPr id="515" name="Straight Arrow Connector 142"/>
          <p:cNvSpPr/>
          <p:nvPr/>
        </p:nvSpPr>
        <p:spPr>
          <a:xfrm flipV="1">
            <a:off x="6813485" y="3600698"/>
            <a:ext cx="1" cy="286300"/>
          </a:xfrm>
          <a:prstGeom prst="line">
            <a:avLst/>
          </a:prstGeom>
          <a:ln w="19050">
            <a:solidFill>
              <a:srgbClr val="FF0000"/>
            </a:solidFill>
            <a:miter/>
            <a:tailEnd type="triangle"/>
          </a:ln>
        </p:spPr>
        <p:txBody>
          <a:bodyPr lIns="45719" rIns="45719"/>
          <a:lstStyle/>
          <a:p>
            <a:pPr>
              <a:defRPr>
                <a:latin typeface="Calibri"/>
                <a:ea typeface="Calibri"/>
                <a:cs typeface="Calibri"/>
                <a:sym typeface="Calibri"/>
              </a:defRPr>
            </a:pPr>
            <a:endParaRPr/>
          </a:p>
        </p:txBody>
      </p:sp>
      <p:sp>
        <p:nvSpPr>
          <p:cNvPr id="516" name="Rectangle 143"/>
          <p:cNvSpPr/>
          <p:nvPr/>
        </p:nvSpPr>
        <p:spPr>
          <a:xfrm>
            <a:off x="6206561" y="2958145"/>
            <a:ext cx="1213850" cy="614523"/>
          </a:xfrm>
          <a:prstGeom prst="rect">
            <a:avLst/>
          </a:prstGeom>
          <a:ln w="12700">
            <a:solidFill>
              <a:srgbClr val="32538F"/>
            </a:solidFill>
            <a:miter/>
          </a:ln>
        </p:spPr>
        <p:txBody>
          <a:bodyPr lIns="45719" rIns="45719" anchor="ctr"/>
          <a:lstStyle/>
          <a:p>
            <a:pPr algn="ctr">
              <a:defRPr>
                <a:noFill/>
                <a:latin typeface="Calibri"/>
                <a:ea typeface="Calibri"/>
                <a:cs typeface="Calibri"/>
                <a:sym typeface="Calibri"/>
              </a:defRPr>
            </a:pPr>
            <a:endParaRPr/>
          </a:p>
        </p:txBody>
      </p:sp>
      <p:sp>
        <p:nvSpPr>
          <p:cNvPr id="517" name="TextBox 144"/>
          <p:cNvSpPr txBox="1"/>
          <p:nvPr/>
        </p:nvSpPr>
        <p:spPr>
          <a:xfrm>
            <a:off x="6151480" y="2926337"/>
            <a:ext cx="1324011" cy="6198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algn="ctr">
              <a:defRPr sz="1200">
                <a:latin typeface="Arial"/>
                <a:ea typeface="Arial"/>
                <a:cs typeface="Arial"/>
                <a:sym typeface="Arial"/>
              </a:defRPr>
            </a:pPr>
            <a:r>
              <a:t>Role of PKR </a:t>
            </a:r>
          </a:p>
          <a:p>
            <a:pPr algn="ctr">
              <a:defRPr sz="1200">
                <a:latin typeface="Arial"/>
                <a:ea typeface="Arial"/>
                <a:cs typeface="Arial"/>
                <a:sym typeface="Arial"/>
              </a:defRPr>
            </a:pPr>
            <a:r>
              <a:t>in Immune Innate </a:t>
            </a:r>
          </a:p>
          <a:p>
            <a:pPr algn="ctr">
              <a:defRPr sz="1200">
                <a:latin typeface="Arial"/>
                <a:ea typeface="Arial"/>
                <a:cs typeface="Arial"/>
                <a:sym typeface="Arial"/>
              </a:defRPr>
            </a:pPr>
            <a:r>
              <a:t>Response</a:t>
            </a:r>
          </a:p>
        </p:txBody>
      </p:sp>
      <p:sp>
        <p:nvSpPr>
          <p:cNvPr id="518" name="Straight Arrow Connector 145"/>
          <p:cNvSpPr/>
          <p:nvPr/>
        </p:nvSpPr>
        <p:spPr>
          <a:xfrm>
            <a:off x="7686934" y="4379628"/>
            <a:ext cx="17273" cy="859129"/>
          </a:xfrm>
          <a:prstGeom prst="line">
            <a:avLst/>
          </a:prstGeom>
          <a:ln w="19050">
            <a:solidFill>
              <a:srgbClr val="FF0000"/>
            </a:solidFill>
            <a:miter/>
            <a:tailEnd type="triangle"/>
          </a:ln>
        </p:spPr>
        <p:txBody>
          <a:bodyPr lIns="45719" rIns="45719"/>
          <a:lstStyle/>
          <a:p>
            <a:pPr>
              <a:defRPr>
                <a:latin typeface="Calibri"/>
                <a:ea typeface="Calibri"/>
                <a:cs typeface="Calibri"/>
                <a:sym typeface="Calibri"/>
              </a:defRPr>
            </a:pPr>
            <a:endParaRPr/>
          </a:p>
        </p:txBody>
      </p:sp>
      <p:sp>
        <p:nvSpPr>
          <p:cNvPr id="519" name="Straight Arrow Connector 147"/>
          <p:cNvSpPr/>
          <p:nvPr/>
        </p:nvSpPr>
        <p:spPr>
          <a:xfrm>
            <a:off x="5923965" y="4379629"/>
            <a:ext cx="1" cy="286300"/>
          </a:xfrm>
          <a:prstGeom prst="line">
            <a:avLst/>
          </a:prstGeom>
          <a:ln w="19050">
            <a:solidFill>
              <a:srgbClr val="FF0000"/>
            </a:solidFill>
            <a:miter/>
            <a:tailEnd type="triangle"/>
          </a:ln>
        </p:spPr>
        <p:txBody>
          <a:bodyPr lIns="45719" rIns="45719"/>
          <a:lstStyle/>
          <a:p>
            <a:pPr>
              <a:defRPr>
                <a:latin typeface="Calibri"/>
                <a:ea typeface="Calibri"/>
                <a:cs typeface="Calibri"/>
                <a:sym typeface="Calibri"/>
              </a:defRPr>
            </a:pPr>
            <a:endParaRPr/>
          </a:p>
        </p:txBody>
      </p:sp>
      <p:sp>
        <p:nvSpPr>
          <p:cNvPr id="520" name="Straight Arrow Connector 149"/>
          <p:cNvSpPr/>
          <p:nvPr/>
        </p:nvSpPr>
        <p:spPr>
          <a:xfrm flipV="1">
            <a:off x="5325569" y="3600698"/>
            <a:ext cx="1" cy="286300"/>
          </a:xfrm>
          <a:prstGeom prst="line">
            <a:avLst/>
          </a:prstGeom>
          <a:ln w="19050">
            <a:solidFill>
              <a:srgbClr val="FF0000"/>
            </a:solidFill>
            <a:miter/>
            <a:tailEnd type="triangle"/>
          </a:ln>
        </p:spPr>
        <p:txBody>
          <a:bodyPr lIns="45719" rIns="45719"/>
          <a:lstStyle/>
          <a:p>
            <a:pPr>
              <a:defRPr>
                <a:latin typeface="Calibri"/>
                <a:ea typeface="Calibri"/>
                <a:cs typeface="Calibri"/>
                <a:sym typeface="Calibri"/>
              </a:defRPr>
            </a:pPr>
            <a:endParaRPr/>
          </a:p>
        </p:txBody>
      </p:sp>
      <p:sp>
        <p:nvSpPr>
          <p:cNvPr id="521" name="TextBox 150"/>
          <p:cNvSpPr txBox="1"/>
          <p:nvPr/>
        </p:nvSpPr>
        <p:spPr>
          <a:xfrm>
            <a:off x="4702819" y="2937332"/>
            <a:ext cx="1340754" cy="6198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algn="ctr">
              <a:defRPr sz="1200">
                <a:latin typeface="Arial"/>
                <a:ea typeface="Arial"/>
                <a:cs typeface="Arial"/>
                <a:sym typeface="Arial"/>
              </a:defRPr>
            </a:pPr>
            <a:r>
              <a:t>Co-transcriptional </a:t>
            </a:r>
          </a:p>
          <a:p>
            <a:pPr algn="ctr">
              <a:defRPr sz="1200">
                <a:latin typeface="Arial"/>
                <a:ea typeface="Arial"/>
                <a:cs typeface="Arial"/>
                <a:sym typeface="Arial"/>
              </a:defRPr>
            </a:pPr>
            <a:r>
              <a:t>mRNA Capping </a:t>
            </a:r>
          </a:p>
          <a:p>
            <a:pPr algn="ctr">
              <a:defRPr sz="1200">
                <a:latin typeface="Arial"/>
                <a:ea typeface="Arial"/>
                <a:cs typeface="Arial"/>
                <a:sym typeface="Arial"/>
              </a:defRPr>
            </a:pPr>
            <a:r>
              <a:t>in vitro</a:t>
            </a:r>
          </a:p>
        </p:txBody>
      </p:sp>
      <p:sp>
        <p:nvSpPr>
          <p:cNvPr id="522" name="Rectangle 153"/>
          <p:cNvSpPr/>
          <p:nvPr/>
        </p:nvSpPr>
        <p:spPr>
          <a:xfrm>
            <a:off x="4718646" y="2958145"/>
            <a:ext cx="1243887" cy="614523"/>
          </a:xfrm>
          <a:prstGeom prst="rect">
            <a:avLst/>
          </a:prstGeom>
          <a:ln w="12700">
            <a:solidFill>
              <a:srgbClr val="32538F"/>
            </a:solidFill>
            <a:miter/>
          </a:ln>
        </p:spPr>
        <p:txBody>
          <a:bodyPr lIns="45719" rIns="45719" anchor="ctr"/>
          <a:lstStyle/>
          <a:p>
            <a:pPr algn="ctr">
              <a:defRPr>
                <a:noFill/>
                <a:latin typeface="Calibri"/>
                <a:ea typeface="Calibri"/>
                <a:cs typeface="Calibri"/>
                <a:sym typeface="Calibri"/>
              </a:defRPr>
            </a:pPr>
            <a:endParaRPr/>
          </a:p>
        </p:txBody>
      </p:sp>
      <p:sp>
        <p:nvSpPr>
          <p:cNvPr id="523" name="Straight Arrow Connector 154"/>
          <p:cNvSpPr/>
          <p:nvPr/>
        </p:nvSpPr>
        <p:spPr>
          <a:xfrm>
            <a:off x="3701825" y="4392257"/>
            <a:ext cx="1627784" cy="1"/>
          </a:xfrm>
          <a:prstGeom prst="line">
            <a:avLst/>
          </a:prstGeom>
          <a:ln w="19050">
            <a:solidFill>
              <a:srgbClr val="FF0000"/>
            </a:solidFill>
            <a:miter/>
            <a:headEnd type="triangle"/>
            <a:tailEnd type="triangle"/>
          </a:ln>
        </p:spPr>
        <p:txBody>
          <a:bodyPr lIns="45719" rIns="45719"/>
          <a:lstStyle/>
          <a:p>
            <a:pPr>
              <a:defRPr>
                <a:latin typeface="Calibri"/>
                <a:ea typeface="Calibri"/>
                <a:cs typeface="Calibri"/>
                <a:sym typeface="Calibri"/>
              </a:defRPr>
            </a:pPr>
            <a:endParaRPr/>
          </a:p>
        </p:txBody>
      </p:sp>
      <p:sp>
        <p:nvSpPr>
          <p:cNvPr id="524" name="Straight Arrow Connector 156"/>
          <p:cNvSpPr/>
          <p:nvPr/>
        </p:nvSpPr>
        <p:spPr>
          <a:xfrm>
            <a:off x="4507080" y="4379628"/>
            <a:ext cx="17273" cy="859129"/>
          </a:xfrm>
          <a:prstGeom prst="line">
            <a:avLst/>
          </a:prstGeom>
          <a:ln w="19050">
            <a:solidFill>
              <a:srgbClr val="FF0000"/>
            </a:solidFill>
            <a:miter/>
            <a:tailEnd type="triangle"/>
          </a:ln>
        </p:spPr>
        <p:txBody>
          <a:bodyPr lIns="45719" rIns="45719"/>
          <a:lstStyle/>
          <a:p>
            <a:pPr>
              <a:defRPr>
                <a:latin typeface="Calibri"/>
                <a:ea typeface="Calibri"/>
                <a:cs typeface="Calibri"/>
                <a:sym typeface="Calibri"/>
              </a:defRPr>
            </a:pPr>
            <a:endParaRPr/>
          </a:p>
        </p:txBody>
      </p:sp>
      <p:sp>
        <p:nvSpPr>
          <p:cNvPr id="525" name="Straight Arrow Connector 162"/>
          <p:cNvSpPr/>
          <p:nvPr/>
        </p:nvSpPr>
        <p:spPr>
          <a:xfrm flipV="1">
            <a:off x="4694384" y="2035387"/>
            <a:ext cx="1" cy="1851612"/>
          </a:xfrm>
          <a:prstGeom prst="line">
            <a:avLst/>
          </a:prstGeom>
          <a:ln w="19050">
            <a:solidFill>
              <a:srgbClr val="4472C4"/>
            </a:solidFill>
            <a:miter/>
            <a:tailEnd type="triangle"/>
          </a:ln>
        </p:spPr>
        <p:txBody>
          <a:bodyPr lIns="45719" rIns="45719"/>
          <a:lstStyle/>
          <a:p>
            <a:pPr>
              <a:defRPr>
                <a:latin typeface="Calibri"/>
                <a:ea typeface="Calibri"/>
                <a:cs typeface="Calibri"/>
                <a:sym typeface="Calibri"/>
              </a:defRPr>
            </a:pPr>
            <a:endParaRPr/>
          </a:p>
        </p:txBody>
      </p:sp>
      <p:sp>
        <p:nvSpPr>
          <p:cNvPr id="526" name="Straight Arrow Connector 164"/>
          <p:cNvSpPr/>
          <p:nvPr/>
        </p:nvSpPr>
        <p:spPr>
          <a:xfrm flipV="1">
            <a:off x="3006219" y="3600698"/>
            <a:ext cx="1" cy="286300"/>
          </a:xfrm>
          <a:prstGeom prst="line">
            <a:avLst/>
          </a:prstGeom>
          <a:ln w="19050">
            <a:solidFill>
              <a:srgbClr val="4472C4"/>
            </a:solidFill>
            <a:miter/>
            <a:tailEnd type="triangle"/>
          </a:ln>
        </p:spPr>
        <p:txBody>
          <a:bodyPr lIns="45719" rIns="45719"/>
          <a:lstStyle/>
          <a:p>
            <a:pPr>
              <a:defRPr>
                <a:latin typeface="Calibri"/>
                <a:ea typeface="Calibri"/>
                <a:cs typeface="Calibri"/>
                <a:sym typeface="Calibri"/>
              </a:defRPr>
            </a:pPr>
            <a:endParaRPr/>
          </a:p>
        </p:txBody>
      </p:sp>
      <p:sp>
        <p:nvSpPr>
          <p:cNvPr id="527" name="Straight Arrow Connector 165"/>
          <p:cNvSpPr/>
          <p:nvPr/>
        </p:nvSpPr>
        <p:spPr>
          <a:xfrm>
            <a:off x="2381056" y="4379629"/>
            <a:ext cx="1" cy="286300"/>
          </a:xfrm>
          <a:prstGeom prst="line">
            <a:avLst/>
          </a:prstGeom>
          <a:ln w="19050">
            <a:solidFill>
              <a:srgbClr val="4472C4"/>
            </a:solidFill>
            <a:miter/>
            <a:tailEnd type="triangle"/>
          </a:ln>
        </p:spPr>
        <p:txBody>
          <a:bodyPr lIns="45719" rIns="45719"/>
          <a:lstStyle/>
          <a:p>
            <a:pPr>
              <a:defRPr>
                <a:latin typeface="Calibri"/>
                <a:ea typeface="Calibri"/>
                <a:cs typeface="Calibri"/>
                <a:sym typeface="Calibri"/>
              </a:defRPr>
            </a:pPr>
            <a:endParaRPr/>
          </a:p>
        </p:txBody>
      </p:sp>
      <p:sp>
        <p:nvSpPr>
          <p:cNvPr id="528" name="Straight Connector 168"/>
          <p:cNvSpPr/>
          <p:nvPr/>
        </p:nvSpPr>
        <p:spPr>
          <a:xfrm>
            <a:off x="6466828" y="3582594"/>
            <a:ext cx="1" cy="304405"/>
          </a:xfrm>
          <a:prstGeom prst="line">
            <a:avLst/>
          </a:prstGeom>
          <a:ln w="19050">
            <a:solidFill>
              <a:srgbClr val="4472C4"/>
            </a:solidFill>
            <a:miter/>
          </a:ln>
        </p:spPr>
        <p:txBody>
          <a:bodyPr lIns="45719" rIns="45719"/>
          <a:lstStyle/>
          <a:p>
            <a:pPr>
              <a:defRPr>
                <a:latin typeface="Calibri"/>
                <a:ea typeface="Calibri"/>
                <a:cs typeface="Calibri"/>
                <a:sym typeface="Calibri"/>
              </a:defRPr>
            </a:pPr>
            <a:endParaRPr/>
          </a:p>
        </p:txBody>
      </p:sp>
      <p:sp>
        <p:nvSpPr>
          <p:cNvPr id="529" name="Straight Arrow Connector 174"/>
          <p:cNvSpPr/>
          <p:nvPr/>
        </p:nvSpPr>
        <p:spPr>
          <a:xfrm flipV="1">
            <a:off x="6466828" y="1963189"/>
            <a:ext cx="1" cy="989710"/>
          </a:xfrm>
          <a:prstGeom prst="line">
            <a:avLst/>
          </a:prstGeom>
          <a:ln w="19050">
            <a:solidFill>
              <a:srgbClr val="4472C4"/>
            </a:solidFill>
            <a:miter/>
            <a:tailEnd type="triangle"/>
          </a:ln>
        </p:spPr>
        <p:txBody>
          <a:bodyPr lIns="45719" rIns="45719"/>
          <a:lstStyle/>
          <a:p>
            <a:pPr>
              <a:defRPr>
                <a:latin typeface="Calibri"/>
                <a:ea typeface="Calibri"/>
                <a:cs typeface="Calibri"/>
                <a:sym typeface="Calibri"/>
              </a:defRPr>
            </a:pPr>
            <a:endParaRPr/>
          </a:p>
        </p:txBody>
      </p:sp>
      <p:sp>
        <p:nvSpPr>
          <p:cNvPr id="530" name="Straight Arrow Connector 176"/>
          <p:cNvSpPr/>
          <p:nvPr/>
        </p:nvSpPr>
        <p:spPr>
          <a:xfrm flipV="1">
            <a:off x="1849469" y="3600698"/>
            <a:ext cx="1" cy="286300"/>
          </a:xfrm>
          <a:prstGeom prst="line">
            <a:avLst/>
          </a:prstGeom>
          <a:ln w="19050">
            <a:solidFill>
              <a:srgbClr val="4472C4"/>
            </a:solidFill>
            <a:miter/>
            <a:tailEnd type="triangle"/>
          </a:ln>
        </p:spPr>
        <p:txBody>
          <a:bodyPr lIns="45719" rIns="45719"/>
          <a:lstStyle/>
          <a:p>
            <a:pPr>
              <a:defRPr>
                <a:latin typeface="Calibri"/>
                <a:ea typeface="Calibri"/>
                <a:cs typeface="Calibri"/>
                <a:sym typeface="Calibri"/>
              </a:defRPr>
            </a:pPr>
            <a:endParaRPr/>
          </a:p>
        </p:txBody>
      </p:sp>
      <p:sp>
        <p:nvSpPr>
          <p:cNvPr id="531" name="Straight Arrow Connector 177"/>
          <p:cNvSpPr/>
          <p:nvPr/>
        </p:nvSpPr>
        <p:spPr>
          <a:xfrm>
            <a:off x="1227565" y="4379629"/>
            <a:ext cx="1" cy="286300"/>
          </a:xfrm>
          <a:prstGeom prst="line">
            <a:avLst/>
          </a:prstGeom>
          <a:ln w="19050">
            <a:solidFill>
              <a:srgbClr val="4472C4"/>
            </a:solidFill>
            <a:miter/>
            <a:tailEnd type="triangle"/>
          </a:ln>
        </p:spPr>
        <p:txBody>
          <a:bodyPr lIns="45719" rIns="45719"/>
          <a:lstStyle/>
          <a:p>
            <a:pPr>
              <a:defRPr>
                <a:latin typeface="Calibri"/>
                <a:ea typeface="Calibri"/>
                <a:cs typeface="Calibri"/>
                <a:sym typeface="Calibri"/>
              </a:defRPr>
            </a:pPr>
            <a:endParaRPr/>
          </a:p>
        </p:txBody>
      </p:sp>
      <p:sp>
        <p:nvSpPr>
          <p:cNvPr id="532" name="Straight Arrow Connector 178"/>
          <p:cNvSpPr/>
          <p:nvPr/>
        </p:nvSpPr>
        <p:spPr>
          <a:xfrm flipV="1">
            <a:off x="638416" y="3625636"/>
            <a:ext cx="1" cy="286300"/>
          </a:xfrm>
          <a:prstGeom prst="line">
            <a:avLst/>
          </a:prstGeom>
          <a:ln w="19050">
            <a:solidFill>
              <a:srgbClr val="4472C4"/>
            </a:solidFill>
            <a:miter/>
            <a:tailEnd type="triangle"/>
          </a:ln>
        </p:spPr>
        <p:txBody>
          <a:bodyPr lIns="45719" rIns="45719"/>
          <a:lstStyle/>
          <a:p>
            <a:pPr>
              <a:defRPr>
                <a:latin typeface="Calibri"/>
                <a:ea typeface="Calibri"/>
                <a:cs typeface="Calibri"/>
                <a:sym typeface="Calibri"/>
              </a:defRPr>
            </a:pPr>
            <a:endParaRPr/>
          </a:p>
        </p:txBody>
      </p:sp>
      <p:pic>
        <p:nvPicPr>
          <p:cNvPr id="533" name="Picture 180" descr="Picture 180"/>
          <p:cNvPicPr>
            <a:picLocks noChangeAspect="1"/>
          </p:cNvPicPr>
          <p:nvPr/>
        </p:nvPicPr>
        <p:blipFill>
          <a:blip r:embed="rId2"/>
          <a:stretch>
            <a:fillRect/>
          </a:stretch>
        </p:blipFill>
        <p:spPr>
          <a:xfrm>
            <a:off x="8241817" y="1522421"/>
            <a:ext cx="1081895" cy="221298"/>
          </a:xfrm>
          <a:prstGeom prst="rect">
            <a:avLst/>
          </a:prstGeom>
          <a:ln w="12700">
            <a:miter lim="400000"/>
          </a:ln>
        </p:spPr>
      </p:pic>
      <p:sp>
        <p:nvSpPr>
          <p:cNvPr id="534" name="Rectangle 182"/>
          <p:cNvSpPr/>
          <p:nvPr/>
        </p:nvSpPr>
        <p:spPr>
          <a:xfrm>
            <a:off x="8241817" y="1503589"/>
            <a:ext cx="1081895" cy="240130"/>
          </a:xfrm>
          <a:prstGeom prst="rect">
            <a:avLst/>
          </a:prstGeom>
          <a:ln w="12700">
            <a:solidFill>
              <a:srgbClr val="32538F"/>
            </a:solidFill>
            <a:miter/>
          </a:ln>
        </p:spPr>
        <p:txBody>
          <a:bodyPr lIns="45719" rIns="45719" anchor="ctr"/>
          <a:lstStyle/>
          <a:p>
            <a:pPr algn="ctr">
              <a:defRPr>
                <a:noFill/>
                <a:latin typeface="Calibri"/>
                <a:ea typeface="Calibri"/>
                <a:cs typeface="Calibri"/>
                <a:sym typeface="Calibri"/>
              </a:defRPr>
            </a:pPr>
            <a:endParaRPr/>
          </a:p>
        </p:txBody>
      </p:sp>
      <p:sp>
        <p:nvSpPr>
          <p:cNvPr id="535" name="Straight Arrow Connector 185"/>
          <p:cNvSpPr/>
          <p:nvPr/>
        </p:nvSpPr>
        <p:spPr>
          <a:xfrm>
            <a:off x="9383149" y="5348947"/>
            <a:ext cx="8702" cy="780244"/>
          </a:xfrm>
          <a:prstGeom prst="line">
            <a:avLst/>
          </a:prstGeom>
          <a:ln w="19050">
            <a:solidFill>
              <a:srgbClr val="4472C4"/>
            </a:solidFill>
            <a:miter/>
            <a:tailEnd type="triangle"/>
          </a:ln>
        </p:spPr>
        <p:txBody>
          <a:bodyPr lIns="45719" rIns="45719"/>
          <a:lstStyle/>
          <a:p>
            <a:pPr>
              <a:defRPr>
                <a:latin typeface="Calibri"/>
                <a:ea typeface="Calibri"/>
                <a:cs typeface="Calibri"/>
                <a:sym typeface="Calibri"/>
              </a:defRPr>
            </a:pPr>
            <a:endParaRPr/>
          </a:p>
        </p:txBody>
      </p:sp>
      <p:sp>
        <p:nvSpPr>
          <p:cNvPr id="536" name="Straight Connector 186"/>
          <p:cNvSpPr/>
          <p:nvPr/>
        </p:nvSpPr>
        <p:spPr>
          <a:xfrm>
            <a:off x="9387499" y="4366026"/>
            <a:ext cx="1" cy="380953"/>
          </a:xfrm>
          <a:prstGeom prst="line">
            <a:avLst/>
          </a:prstGeom>
          <a:ln w="19050">
            <a:solidFill>
              <a:srgbClr val="4472C4"/>
            </a:solidFill>
            <a:miter/>
          </a:ln>
        </p:spPr>
        <p:txBody>
          <a:bodyPr lIns="45719" rIns="45719"/>
          <a:lstStyle/>
          <a:p>
            <a:pPr>
              <a:defRPr>
                <a:latin typeface="Calibri"/>
                <a:ea typeface="Calibri"/>
                <a:cs typeface="Calibri"/>
                <a:sym typeface="Calibri"/>
              </a:defRPr>
            </a:pPr>
            <a:endParaRPr/>
          </a:p>
        </p:txBody>
      </p:sp>
      <p:pic>
        <p:nvPicPr>
          <p:cNvPr id="537" name="Picture 189" descr="Picture 189"/>
          <p:cNvPicPr>
            <a:picLocks noChangeAspect="1"/>
          </p:cNvPicPr>
          <p:nvPr/>
        </p:nvPicPr>
        <p:blipFill>
          <a:blip r:embed="rId3"/>
          <a:stretch>
            <a:fillRect/>
          </a:stretch>
        </p:blipFill>
        <p:spPr>
          <a:xfrm>
            <a:off x="8892199" y="6129190"/>
            <a:ext cx="990601" cy="304801"/>
          </a:xfrm>
          <a:prstGeom prst="rect">
            <a:avLst/>
          </a:prstGeom>
          <a:ln w="12700">
            <a:miter lim="400000"/>
          </a:ln>
        </p:spPr>
      </p:pic>
      <p:sp>
        <p:nvSpPr>
          <p:cNvPr id="538" name="Rectangle 190"/>
          <p:cNvSpPr/>
          <p:nvPr/>
        </p:nvSpPr>
        <p:spPr>
          <a:xfrm>
            <a:off x="8901372" y="6166301"/>
            <a:ext cx="972256" cy="240130"/>
          </a:xfrm>
          <a:prstGeom prst="rect">
            <a:avLst/>
          </a:prstGeom>
          <a:ln w="12700">
            <a:solidFill>
              <a:srgbClr val="32538F"/>
            </a:solidFill>
            <a:miter/>
          </a:ln>
        </p:spPr>
        <p:txBody>
          <a:bodyPr lIns="45719" rIns="45719" anchor="ctr"/>
          <a:lstStyle/>
          <a:p>
            <a:pPr algn="ctr">
              <a:defRPr>
                <a:noFill/>
                <a:latin typeface="Calibri"/>
                <a:ea typeface="Calibri"/>
                <a:cs typeface="Calibri"/>
                <a:sym typeface="Calibri"/>
              </a:defRPr>
            </a:pPr>
            <a:endParaRPr/>
          </a:p>
        </p:txBody>
      </p:sp>
      <p:sp>
        <p:nvSpPr>
          <p:cNvPr id="539" name="TextBox 114"/>
          <p:cNvSpPr txBox="1"/>
          <p:nvPr/>
        </p:nvSpPr>
        <p:spPr>
          <a:xfrm>
            <a:off x="3931985" y="4011860"/>
            <a:ext cx="443172" cy="2642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sz="1200">
                <a:latin typeface="Arial"/>
                <a:ea typeface="Arial"/>
                <a:cs typeface="Arial"/>
                <a:sym typeface="Arial"/>
              </a:defRPr>
            </a:lvl1pPr>
          </a:lstStyle>
          <a:p>
            <a:r>
              <a:t>1981</a:t>
            </a:r>
          </a:p>
        </p:txBody>
      </p:sp>
      <p:sp>
        <p:nvSpPr>
          <p:cNvPr id="540" name="Straight Connector 116"/>
          <p:cNvSpPr/>
          <p:nvPr/>
        </p:nvSpPr>
        <p:spPr>
          <a:xfrm>
            <a:off x="10499002" y="3561355"/>
            <a:ext cx="1" cy="325644"/>
          </a:xfrm>
          <a:prstGeom prst="line">
            <a:avLst/>
          </a:prstGeom>
          <a:ln w="19050">
            <a:solidFill>
              <a:srgbClr val="FF0000"/>
            </a:solidFill>
            <a:miter/>
          </a:ln>
        </p:spPr>
        <p:txBody>
          <a:bodyPr lIns="45719" rIns="45719"/>
          <a:lstStyle/>
          <a:p>
            <a:pPr>
              <a:defRPr>
                <a:latin typeface="Calibri"/>
                <a:ea typeface="Calibri"/>
                <a:cs typeface="Calibri"/>
                <a:sym typeface="Calibri"/>
              </a:defRPr>
            </a:pPr>
            <a:endParaRPr/>
          </a:p>
        </p:txBody>
      </p:sp>
      <p:sp>
        <p:nvSpPr>
          <p:cNvPr id="541" name="Straight Arrow Connector 117"/>
          <p:cNvSpPr/>
          <p:nvPr/>
        </p:nvSpPr>
        <p:spPr>
          <a:xfrm flipV="1">
            <a:off x="10499003" y="2882727"/>
            <a:ext cx="1" cy="286300"/>
          </a:xfrm>
          <a:prstGeom prst="line">
            <a:avLst/>
          </a:prstGeom>
          <a:ln w="19050">
            <a:solidFill>
              <a:srgbClr val="FF0000"/>
            </a:solidFill>
            <a:miter/>
            <a:tailEnd type="triangle"/>
          </a:ln>
        </p:spPr>
        <p:txBody>
          <a:bodyPr lIns="45719" rIns="45719"/>
          <a:lstStyle/>
          <a:p>
            <a:pPr>
              <a:defRPr>
                <a:latin typeface="Calibri"/>
                <a:ea typeface="Calibri"/>
                <a:cs typeface="Calibri"/>
                <a:sym typeface="Calibri"/>
              </a:defRPr>
            </a:pPr>
            <a:endParaRPr/>
          </a:p>
        </p:txBody>
      </p:sp>
      <p:sp>
        <p:nvSpPr>
          <p:cNvPr id="542" name="Straight Arrow Connector 120"/>
          <p:cNvSpPr/>
          <p:nvPr/>
        </p:nvSpPr>
        <p:spPr>
          <a:xfrm flipV="1">
            <a:off x="8782764" y="1782173"/>
            <a:ext cx="1" cy="614102"/>
          </a:xfrm>
          <a:prstGeom prst="line">
            <a:avLst/>
          </a:prstGeom>
          <a:ln w="19050">
            <a:solidFill>
              <a:srgbClr val="4472C4"/>
            </a:solidFill>
            <a:miter/>
            <a:tailEnd type="triangle"/>
          </a:ln>
        </p:spPr>
        <p:txBody>
          <a:bodyPr lIns="45719" rIns="45719"/>
          <a:lstStyle/>
          <a:p>
            <a:pPr>
              <a:defRPr>
                <a:latin typeface="Calibri"/>
                <a:ea typeface="Calibri"/>
                <a:cs typeface="Calibri"/>
                <a:sym typeface="Calibri"/>
              </a:defRPr>
            </a:pPr>
            <a:endParaRPr/>
          </a:p>
        </p:txBody>
      </p:sp>
      <p:sp>
        <p:nvSpPr>
          <p:cNvPr id="543" name="Straight Connector 121"/>
          <p:cNvSpPr/>
          <p:nvPr/>
        </p:nvSpPr>
        <p:spPr>
          <a:xfrm>
            <a:off x="8785585" y="2820921"/>
            <a:ext cx="1" cy="1060100"/>
          </a:xfrm>
          <a:prstGeom prst="line">
            <a:avLst/>
          </a:prstGeom>
          <a:ln w="19050">
            <a:solidFill>
              <a:srgbClr val="4472C4"/>
            </a:solidFill>
            <a:miter/>
          </a:ln>
        </p:spPr>
        <p:txBody>
          <a:bodyPr lIns="45719" rIns="45719"/>
          <a:lstStyle/>
          <a:p>
            <a:pPr>
              <a:defRPr>
                <a:latin typeface="Calibri"/>
                <a:ea typeface="Calibri"/>
                <a:cs typeface="Calibri"/>
                <a:sym typeface="Calibri"/>
              </a:defRPr>
            </a:pPr>
            <a:endParaRPr/>
          </a:p>
        </p:txBody>
      </p:sp>
      <p:sp>
        <p:nvSpPr>
          <p:cNvPr id="544" name="Straight Arrow Connector 122"/>
          <p:cNvSpPr/>
          <p:nvPr/>
        </p:nvSpPr>
        <p:spPr>
          <a:xfrm flipV="1">
            <a:off x="4093930" y="3600698"/>
            <a:ext cx="1" cy="286300"/>
          </a:xfrm>
          <a:prstGeom prst="line">
            <a:avLst/>
          </a:prstGeom>
          <a:ln w="19050">
            <a:solidFill>
              <a:srgbClr val="FF0000"/>
            </a:solidFill>
            <a:miter/>
            <a:tailEnd type="triangle"/>
          </a:ln>
        </p:spPr>
        <p:txBody>
          <a:bodyPr lIns="45719" rIns="45719"/>
          <a:lstStyle/>
          <a:p>
            <a:pPr>
              <a:defRPr>
                <a:latin typeface="Calibri"/>
                <a:ea typeface="Calibri"/>
                <a:cs typeface="Calibri"/>
                <a:sym typeface="Calibri"/>
              </a:defRPr>
            </a:pPr>
            <a:endParaRPr/>
          </a:p>
        </p:txBody>
      </p:sp>
      <p:sp>
        <p:nvSpPr>
          <p:cNvPr id="545" name="TextBox 123"/>
          <p:cNvSpPr txBox="1"/>
          <p:nvPr/>
        </p:nvSpPr>
        <p:spPr>
          <a:xfrm>
            <a:off x="3606027" y="3099690"/>
            <a:ext cx="1095336" cy="4420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algn="ctr">
              <a:defRPr sz="1200">
                <a:latin typeface="Arial"/>
                <a:ea typeface="Arial"/>
                <a:cs typeface="Arial"/>
                <a:sym typeface="Arial"/>
              </a:defRPr>
            </a:pPr>
            <a:r>
              <a:t>Gene Machine</a:t>
            </a:r>
          </a:p>
          <a:p>
            <a:pPr algn="ctr">
              <a:defRPr sz="1200">
                <a:latin typeface="Arial"/>
                <a:ea typeface="Arial"/>
                <a:cs typeface="Arial"/>
                <a:sym typeface="Arial"/>
              </a:defRPr>
            </a:pPr>
            <a:r>
              <a:t>Invented</a:t>
            </a:r>
          </a:p>
        </p:txBody>
      </p:sp>
      <p:sp>
        <p:nvSpPr>
          <p:cNvPr id="546" name="Rectangle 128"/>
          <p:cNvSpPr/>
          <p:nvPr/>
        </p:nvSpPr>
        <p:spPr>
          <a:xfrm>
            <a:off x="3618779" y="3148703"/>
            <a:ext cx="1034078" cy="412652"/>
          </a:xfrm>
          <a:prstGeom prst="rect">
            <a:avLst/>
          </a:prstGeom>
          <a:ln w="12700">
            <a:solidFill>
              <a:srgbClr val="32538F"/>
            </a:solidFill>
            <a:miter/>
          </a:ln>
        </p:spPr>
        <p:txBody>
          <a:bodyPr lIns="45719" rIns="45719" anchor="ctr"/>
          <a:lstStyle/>
          <a:p>
            <a:pPr algn="ctr">
              <a:defRPr>
                <a:noFill/>
                <a:latin typeface="Calibri"/>
                <a:ea typeface="Calibri"/>
                <a:cs typeface="Calibri"/>
                <a:sym typeface="Calibri"/>
              </a:defRPr>
            </a:pPr>
            <a:endParaRPr/>
          </a:p>
        </p:txBody>
      </p:sp>
      <p:grpSp>
        <p:nvGrpSpPr>
          <p:cNvPr id="556" name="Group 2"/>
          <p:cNvGrpSpPr/>
          <p:nvPr/>
        </p:nvGrpSpPr>
        <p:grpSpPr>
          <a:xfrm>
            <a:off x="3897907" y="1600451"/>
            <a:ext cx="6972991" cy="4808613"/>
            <a:chOff x="0" y="0"/>
            <a:chExt cx="6972990" cy="4808611"/>
          </a:xfrm>
        </p:grpSpPr>
        <p:pic>
          <p:nvPicPr>
            <p:cNvPr id="547" name="Picture 102" descr="Picture 102"/>
            <p:cNvPicPr>
              <a:picLocks noChangeAspect="1"/>
            </p:cNvPicPr>
            <p:nvPr/>
          </p:nvPicPr>
          <p:blipFill>
            <a:blip r:embed="rId4"/>
            <a:stretch>
              <a:fillRect/>
            </a:stretch>
          </p:blipFill>
          <p:spPr>
            <a:xfrm>
              <a:off x="1754426" y="3545811"/>
              <a:ext cx="608046" cy="608046"/>
            </a:xfrm>
            <a:prstGeom prst="rect">
              <a:avLst/>
            </a:prstGeom>
            <a:ln w="12700" cap="flat">
              <a:noFill/>
              <a:miter lim="400000"/>
            </a:ln>
            <a:effectLst/>
          </p:spPr>
        </p:pic>
        <p:pic>
          <p:nvPicPr>
            <p:cNvPr id="548" name="Picture 103" descr="Picture 103"/>
            <p:cNvPicPr>
              <a:picLocks noChangeAspect="1"/>
            </p:cNvPicPr>
            <p:nvPr/>
          </p:nvPicPr>
          <p:blipFill>
            <a:blip r:embed="rId4"/>
            <a:stretch>
              <a:fillRect/>
            </a:stretch>
          </p:blipFill>
          <p:spPr>
            <a:xfrm>
              <a:off x="404412" y="4019944"/>
              <a:ext cx="608046" cy="608046"/>
            </a:xfrm>
            <a:prstGeom prst="rect">
              <a:avLst/>
            </a:prstGeom>
            <a:ln w="12700" cap="flat">
              <a:noFill/>
              <a:miter lim="400000"/>
            </a:ln>
            <a:effectLst/>
          </p:spPr>
        </p:pic>
        <p:pic>
          <p:nvPicPr>
            <p:cNvPr id="549" name="Picture 104" descr="Picture 104"/>
            <p:cNvPicPr>
              <a:picLocks noChangeAspect="1"/>
            </p:cNvPicPr>
            <p:nvPr/>
          </p:nvPicPr>
          <p:blipFill>
            <a:blip r:embed="rId4"/>
            <a:stretch>
              <a:fillRect/>
            </a:stretch>
          </p:blipFill>
          <p:spPr>
            <a:xfrm>
              <a:off x="3493641" y="4200566"/>
              <a:ext cx="608046" cy="608046"/>
            </a:xfrm>
            <a:prstGeom prst="rect">
              <a:avLst/>
            </a:prstGeom>
            <a:ln w="12700" cap="flat">
              <a:noFill/>
              <a:miter lim="400000"/>
            </a:ln>
            <a:effectLst/>
          </p:spPr>
        </p:pic>
        <p:pic>
          <p:nvPicPr>
            <p:cNvPr id="550" name="Picture 105" descr="Picture 105"/>
            <p:cNvPicPr>
              <a:picLocks noChangeAspect="1"/>
            </p:cNvPicPr>
            <p:nvPr/>
          </p:nvPicPr>
          <p:blipFill>
            <a:blip r:embed="rId4"/>
            <a:stretch>
              <a:fillRect/>
            </a:stretch>
          </p:blipFill>
          <p:spPr>
            <a:xfrm>
              <a:off x="6364945" y="3760299"/>
              <a:ext cx="608046" cy="608046"/>
            </a:xfrm>
            <a:prstGeom prst="rect">
              <a:avLst/>
            </a:prstGeom>
            <a:ln w="12700" cap="flat">
              <a:noFill/>
              <a:miter lim="400000"/>
            </a:ln>
            <a:effectLst/>
          </p:spPr>
        </p:pic>
        <p:pic>
          <p:nvPicPr>
            <p:cNvPr id="551" name="Picture 107" descr="Picture 107"/>
            <p:cNvPicPr>
              <a:picLocks noChangeAspect="1"/>
            </p:cNvPicPr>
            <p:nvPr/>
          </p:nvPicPr>
          <p:blipFill>
            <a:blip r:embed="rId4"/>
            <a:stretch>
              <a:fillRect/>
            </a:stretch>
          </p:blipFill>
          <p:spPr>
            <a:xfrm>
              <a:off x="6297073" y="-1"/>
              <a:ext cx="608046" cy="608046"/>
            </a:xfrm>
            <a:prstGeom prst="rect">
              <a:avLst/>
            </a:prstGeom>
            <a:ln w="12700" cap="flat">
              <a:noFill/>
              <a:miter lim="400000"/>
            </a:ln>
            <a:effectLst/>
          </p:spPr>
        </p:pic>
        <p:pic>
          <p:nvPicPr>
            <p:cNvPr id="552" name="Picture 109" descr="Picture 109"/>
            <p:cNvPicPr>
              <a:picLocks noChangeAspect="1"/>
            </p:cNvPicPr>
            <p:nvPr/>
          </p:nvPicPr>
          <p:blipFill>
            <a:blip r:embed="rId4"/>
            <a:stretch>
              <a:fillRect/>
            </a:stretch>
          </p:blipFill>
          <p:spPr>
            <a:xfrm>
              <a:off x="4954206" y="181721"/>
              <a:ext cx="608046" cy="608046"/>
            </a:xfrm>
            <a:prstGeom prst="rect">
              <a:avLst/>
            </a:prstGeom>
            <a:ln w="12700" cap="flat">
              <a:noFill/>
              <a:miter lim="400000"/>
            </a:ln>
            <a:effectLst/>
          </p:spPr>
        </p:pic>
        <p:pic>
          <p:nvPicPr>
            <p:cNvPr id="553" name="Picture 112" descr="Picture 112"/>
            <p:cNvPicPr>
              <a:picLocks noChangeAspect="1"/>
            </p:cNvPicPr>
            <p:nvPr/>
          </p:nvPicPr>
          <p:blipFill>
            <a:blip r:embed="rId4"/>
            <a:stretch>
              <a:fillRect/>
            </a:stretch>
          </p:blipFill>
          <p:spPr>
            <a:xfrm>
              <a:off x="2611556" y="746165"/>
              <a:ext cx="608046" cy="608046"/>
            </a:xfrm>
            <a:prstGeom prst="rect">
              <a:avLst/>
            </a:prstGeom>
            <a:ln w="12700" cap="flat">
              <a:noFill/>
              <a:miter lim="400000"/>
            </a:ln>
            <a:effectLst/>
          </p:spPr>
        </p:pic>
        <p:pic>
          <p:nvPicPr>
            <p:cNvPr id="554" name="Picture 113" descr="Picture 113"/>
            <p:cNvPicPr>
              <a:picLocks noChangeAspect="1"/>
            </p:cNvPicPr>
            <p:nvPr/>
          </p:nvPicPr>
          <p:blipFill>
            <a:blip r:embed="rId4"/>
            <a:stretch>
              <a:fillRect/>
            </a:stretch>
          </p:blipFill>
          <p:spPr>
            <a:xfrm>
              <a:off x="1189318" y="746165"/>
              <a:ext cx="608045" cy="608046"/>
            </a:xfrm>
            <a:prstGeom prst="rect">
              <a:avLst/>
            </a:prstGeom>
            <a:ln w="12700" cap="flat">
              <a:noFill/>
              <a:miter lim="400000"/>
            </a:ln>
            <a:effectLst/>
          </p:spPr>
        </p:pic>
        <p:pic>
          <p:nvPicPr>
            <p:cNvPr id="555" name="Picture 132" descr="Picture 132"/>
            <p:cNvPicPr>
              <a:picLocks noChangeAspect="1"/>
            </p:cNvPicPr>
            <p:nvPr/>
          </p:nvPicPr>
          <p:blipFill>
            <a:blip r:embed="rId4"/>
            <a:stretch>
              <a:fillRect/>
            </a:stretch>
          </p:blipFill>
          <p:spPr>
            <a:xfrm>
              <a:off x="0" y="932390"/>
              <a:ext cx="608046" cy="608046"/>
            </a:xfrm>
            <a:prstGeom prst="rect">
              <a:avLst/>
            </a:prstGeom>
            <a:ln w="12700" cap="flat">
              <a:noFill/>
              <a:miter lim="400000"/>
            </a:ln>
            <a:effectLst/>
          </p:spPr>
        </p:pic>
      </p:grpSp>
      <p:sp>
        <p:nvSpPr>
          <p:cNvPr id="557" name="TextBox 18"/>
          <p:cNvSpPr txBox="1"/>
          <p:nvPr/>
        </p:nvSpPr>
        <p:spPr>
          <a:xfrm>
            <a:off x="517643" y="6459073"/>
            <a:ext cx="6002989" cy="2642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1200">
                <a:solidFill>
                  <a:srgbClr val="808080"/>
                </a:solidFill>
                <a:latin typeface="Arial"/>
                <a:ea typeface="Arial"/>
                <a:cs typeface="Arial"/>
                <a:sym typeface="Arial"/>
              </a:defRPr>
            </a:lvl1pPr>
          </a:lstStyle>
          <a:p>
            <a:r>
              <a:t>Source:  Prof. Jerry Pelletier, McGill</a:t>
            </a:r>
          </a:p>
        </p:txBody>
      </p:sp>
      <p:pic>
        <p:nvPicPr>
          <p:cNvPr id="558" name="Picture 19" descr="Picture 19"/>
          <p:cNvPicPr>
            <a:picLocks noChangeAspect="1"/>
          </p:cNvPicPr>
          <p:nvPr/>
        </p:nvPicPr>
        <p:blipFill>
          <a:blip r:embed="rId5"/>
          <a:stretch>
            <a:fillRect/>
          </a:stretch>
        </p:blipFill>
        <p:spPr>
          <a:xfrm>
            <a:off x="253869" y="1657079"/>
            <a:ext cx="3395901" cy="934280"/>
          </a:xfrm>
          <a:prstGeom prst="rect">
            <a:avLst/>
          </a:prstGeom>
          <a:ln w="12700">
            <a:miter lim="400000"/>
          </a:ln>
        </p:spPr>
      </p:pic>
      <p:sp>
        <p:nvSpPr>
          <p:cNvPr id="559" name="TextBox 32"/>
          <p:cNvSpPr txBox="1"/>
          <p:nvPr/>
        </p:nvSpPr>
        <p:spPr>
          <a:xfrm>
            <a:off x="45720" y="228767"/>
            <a:ext cx="12100560" cy="9550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lgn="ctr">
              <a:defRPr sz="2800">
                <a:latin typeface="McGill Serif Medium"/>
                <a:ea typeface="McGill Serif Medium"/>
                <a:cs typeface="McGill Serif Medium"/>
                <a:sym typeface="McGill Serif Medium"/>
              </a:defRPr>
            </a:pPr>
            <a:r>
              <a:t>Some Key Discoveries and Advances in the Development </a:t>
            </a:r>
          </a:p>
          <a:p>
            <a:pPr algn="ctr">
              <a:defRPr sz="2800">
                <a:latin typeface="McGill Serif Medium"/>
                <a:ea typeface="McGill Serif Medium"/>
                <a:cs typeface="McGill Serif Medium"/>
                <a:sym typeface="McGill Serif Medium"/>
              </a:defRPr>
            </a:pPr>
            <a:r>
              <a:t>of mRNA as a Drug Technology</a:t>
            </a:r>
          </a:p>
        </p:txBody>
      </p:sp>
      <p:sp>
        <p:nvSpPr>
          <p:cNvPr id="560" name="Slide Number Placeholder 1"/>
          <p:cNvSpPr txBox="1">
            <a:spLocks noGrp="1"/>
          </p:cNvSpPr>
          <p:nvPr>
            <p:ph type="sldNum" sz="quarter" idx="4294967295"/>
          </p:nvPr>
        </p:nvSpPr>
        <p:spPr>
          <a:xfrm>
            <a:off x="11080144" y="6404292"/>
            <a:ext cx="273657" cy="2692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914400"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757575"/>
                </a:solidFill>
                <a:effectLst/>
                <a:uFillTx/>
                <a:latin typeface="+mj-lt"/>
                <a:ea typeface="+mj-ea"/>
                <a:cs typeface="+mj-cs"/>
                <a:sym typeface="Aptos"/>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Aptos"/>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Aptos"/>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Aptos"/>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Aptos"/>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Aptos"/>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Aptos"/>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Aptos"/>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Aptos"/>
              </a:defRPr>
            </a:lvl9pPr>
          </a:lstStyle>
          <a:p>
            <a:fld id="{86CB4B4D-7CA3-9044-876B-883B54F8677D}" type="slidenum">
              <a:rPr lang="en-US" smtClean="0"/>
              <a:pPr/>
              <a:t>5</a:t>
            </a:fld>
            <a:endParaRPr/>
          </a:p>
        </p:txBody>
      </p:sp>
    </p:spTree>
  </p:cSld>
  <p:clrMapOvr>
    <a:masterClrMapping/>
  </p:clrMapOvr>
  <mc:AlternateContent xmlns:mc="http://schemas.openxmlformats.org/markup-compatibility/2006" xmlns:p14="http://schemas.microsoft.com/office/powerpoint/2010/main">
    <mc:Choice Requires="p14">
      <p:transition spd="slow" p14:dur="1500">
        <p:fade/>
      </p:transition>
    </mc:Choice>
    <mc:Fallback xmlns:a14="http://schemas.microsoft.com/office/drawing/2010/main" xmlns:m="http://schemas.openxmlformats.org/officeDocument/2006/math"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5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6" grpId="0" animBg="1" advAuto="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3E3A18-F4BB-74A7-5CCB-FF159230DB2D}"/>
              </a:ext>
            </a:extLst>
          </p:cNvPr>
          <p:cNvSpPr>
            <a:spLocks noGrp="1"/>
          </p:cNvSpPr>
          <p:nvPr>
            <p:ph type="title"/>
          </p:nvPr>
        </p:nvSpPr>
        <p:spPr/>
        <p:txBody>
          <a:bodyPr/>
          <a:lstStyle/>
          <a:p>
            <a:r>
              <a:rPr lang="en-US">
                <a:solidFill>
                  <a:srgbClr val="000000"/>
                </a:solidFill>
              </a:rPr>
              <a:t>Oligonucleotide Pharmacokinetics by Mass Spectrometry</a:t>
            </a:r>
          </a:p>
        </p:txBody>
      </p:sp>
      <p:sp>
        <p:nvSpPr>
          <p:cNvPr id="3" name="Content Placeholder 2">
            <a:extLst>
              <a:ext uri="{FF2B5EF4-FFF2-40B4-BE49-F238E27FC236}">
                <a16:creationId xmlns:a16="http://schemas.microsoft.com/office/drawing/2014/main" id="{CBE4EB40-1E8D-3208-11B8-7891958B4174}"/>
              </a:ext>
            </a:extLst>
          </p:cNvPr>
          <p:cNvSpPr>
            <a:spLocks noGrp="1"/>
          </p:cNvSpPr>
          <p:nvPr>
            <p:ph idx="1"/>
          </p:nvPr>
        </p:nvSpPr>
        <p:spPr/>
        <p:txBody>
          <a:bodyPr/>
          <a:lstStyle/>
          <a:p>
            <a:r>
              <a:rPr lang="en-US" dirty="0">
                <a:solidFill>
                  <a:srgbClr val="000000"/>
                </a:solidFill>
              </a:rPr>
              <a:t>Proof of principle validation in NHP plasma</a:t>
            </a:r>
          </a:p>
          <a:p>
            <a:r>
              <a:rPr lang="en-US" dirty="0">
                <a:solidFill>
                  <a:srgbClr val="000000"/>
                </a:solidFill>
              </a:rPr>
              <a:t>Validation of Quantitation by LC-MS; high resolution TOF</a:t>
            </a:r>
          </a:p>
          <a:p>
            <a:pPr lvl="1"/>
            <a:r>
              <a:rPr lang="en-US" sz="1600" dirty="0">
                <a:solidFill>
                  <a:srgbClr val="000000"/>
                </a:solidFill>
              </a:rPr>
              <a:t>Limit of quantification (LLOQ): 10 ng/mL </a:t>
            </a:r>
          </a:p>
          <a:p>
            <a:pPr lvl="1"/>
            <a:r>
              <a:rPr lang="en-US" sz="1600" dirty="0">
                <a:solidFill>
                  <a:srgbClr val="000000"/>
                </a:solidFill>
              </a:rPr>
              <a:t>Linearity: 10-10,000 ng/mL</a:t>
            </a:r>
          </a:p>
          <a:p>
            <a:pPr lvl="1"/>
            <a:r>
              <a:rPr lang="en-US" sz="1600" dirty="0">
                <a:solidFill>
                  <a:srgbClr val="000000"/>
                </a:solidFill>
              </a:rPr>
              <a:t>Precision, Accuracy: ±15% from nominal; ±20% for LLOQ</a:t>
            </a:r>
          </a:p>
          <a:p>
            <a:pPr lvl="1"/>
            <a:r>
              <a:rPr lang="en-US" sz="1600" dirty="0">
                <a:solidFill>
                  <a:srgbClr val="000000"/>
                </a:solidFill>
              </a:rPr>
              <a:t>Recovery: &gt;90%; Matrix Effect: &lt;15% CV</a:t>
            </a:r>
          </a:p>
          <a:p>
            <a:pPr lvl="1"/>
            <a:r>
              <a:rPr lang="en-US" sz="1600" dirty="0">
                <a:solidFill>
                  <a:srgbClr val="000000"/>
                </a:solidFill>
              </a:rPr>
              <a:t>Dilution: at 200x, recovery ±15% from nominal, &lt;15% CV</a:t>
            </a:r>
          </a:p>
          <a:p>
            <a:pPr lvl="1"/>
            <a:r>
              <a:rPr lang="en-US" sz="1600" dirty="0">
                <a:solidFill>
                  <a:srgbClr val="000000"/>
                </a:solidFill>
              </a:rPr>
              <a:t>Stability: 5 F/T; 1-year long term</a:t>
            </a:r>
          </a:p>
          <a:p>
            <a:pPr lvl="1"/>
            <a:r>
              <a:rPr lang="en-US" sz="1600" dirty="0">
                <a:solidFill>
                  <a:srgbClr val="000000"/>
                </a:solidFill>
              </a:rPr>
              <a:t>Column carryover monitored and column injection limit imposed </a:t>
            </a:r>
          </a:p>
          <a:p>
            <a:pPr lvl="1"/>
            <a:r>
              <a:rPr lang="en-US" sz="1600" dirty="0">
                <a:solidFill>
                  <a:srgbClr val="000000"/>
                </a:solidFill>
              </a:rPr>
              <a:t>Effect of hemolysis tested</a:t>
            </a:r>
          </a:p>
          <a:p>
            <a:pPr lvl="1"/>
            <a:endParaRPr lang="en-US" sz="1600" dirty="0">
              <a:solidFill>
                <a:srgbClr val="000000"/>
              </a:solidFill>
            </a:endParaRPr>
          </a:p>
          <a:p>
            <a:r>
              <a:rPr lang="en-US" dirty="0">
                <a:solidFill>
                  <a:srgbClr val="000000"/>
                </a:solidFill>
              </a:rPr>
              <a:t>MS Data Capture: Acquisition of full scan spectra and the summation of multiple ions by extracted ion chromatogram for quantitation (analyte and IS)</a:t>
            </a:r>
          </a:p>
          <a:p>
            <a:pPr lvl="1"/>
            <a:r>
              <a:rPr lang="en-US" sz="1600" dirty="0">
                <a:solidFill>
                  <a:srgbClr val="000000"/>
                </a:solidFill>
              </a:rPr>
              <a:t>Two charge states selected for quantitation</a:t>
            </a:r>
          </a:p>
          <a:p>
            <a:pPr lvl="1"/>
            <a:r>
              <a:rPr lang="en-US" sz="1600" dirty="0">
                <a:solidFill>
                  <a:srgbClr val="000000"/>
                </a:solidFill>
              </a:rPr>
              <a:t>Response: peak area of the 10 most intense ions per species</a:t>
            </a:r>
          </a:p>
          <a:p>
            <a:pPr lvl="1"/>
            <a:r>
              <a:rPr lang="en-US" sz="1600" dirty="0">
                <a:solidFill>
                  <a:srgbClr val="000000"/>
                </a:solidFill>
              </a:rPr>
              <a:t>M/Z separation does not require chromatographic separation of species</a:t>
            </a:r>
          </a:p>
          <a:p>
            <a:endParaRPr lang="en-US" dirty="0">
              <a:solidFill>
                <a:srgbClr val="000000"/>
              </a:solidFill>
            </a:endParaRPr>
          </a:p>
        </p:txBody>
      </p:sp>
      <p:grpSp>
        <p:nvGrpSpPr>
          <p:cNvPr id="9" name="Group 8">
            <a:extLst>
              <a:ext uri="{FF2B5EF4-FFF2-40B4-BE49-F238E27FC236}">
                <a16:creationId xmlns:a16="http://schemas.microsoft.com/office/drawing/2014/main" id="{72F410A6-E156-4522-D77A-179EC2E5096F}"/>
              </a:ext>
            </a:extLst>
          </p:cNvPr>
          <p:cNvGrpSpPr/>
          <p:nvPr/>
        </p:nvGrpSpPr>
        <p:grpSpPr>
          <a:xfrm>
            <a:off x="9985948" y="159385"/>
            <a:ext cx="2036792" cy="892318"/>
            <a:chOff x="11834" y="669238"/>
            <a:chExt cx="3546177" cy="892318"/>
          </a:xfrm>
          <a:solidFill>
            <a:schemeClr val="accent5"/>
          </a:solidFill>
        </p:grpSpPr>
        <p:sp>
          <p:nvSpPr>
            <p:cNvPr id="10" name="Rectangle: Rounded Corners 9">
              <a:extLst>
                <a:ext uri="{FF2B5EF4-FFF2-40B4-BE49-F238E27FC236}">
                  <a16:creationId xmlns:a16="http://schemas.microsoft.com/office/drawing/2014/main" id="{20526492-D511-6D20-37CA-C11FAB51EA2C}"/>
                </a:ext>
              </a:extLst>
            </p:cNvPr>
            <p:cNvSpPr/>
            <p:nvPr/>
          </p:nvSpPr>
          <p:spPr>
            <a:xfrm>
              <a:off x="11834" y="669238"/>
              <a:ext cx="3546177" cy="892318"/>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US" sz="2400"/>
            </a:p>
          </p:txBody>
        </p:sp>
        <p:sp>
          <p:nvSpPr>
            <p:cNvPr id="11" name="Rectangle: Rounded Corners 4">
              <a:extLst>
                <a:ext uri="{FF2B5EF4-FFF2-40B4-BE49-F238E27FC236}">
                  <a16:creationId xmlns:a16="http://schemas.microsoft.com/office/drawing/2014/main" id="{F1C5FBE5-CB30-6A99-3A7A-2D7B66172F50}"/>
                </a:ext>
              </a:extLst>
            </p:cNvPr>
            <p:cNvSpPr txBox="1"/>
            <p:nvPr/>
          </p:nvSpPr>
          <p:spPr>
            <a:xfrm>
              <a:off x="55393" y="712797"/>
              <a:ext cx="3459059" cy="805200"/>
            </a:xfrm>
            <a:prstGeom prst="rect">
              <a:avLst/>
            </a:prstGeom>
            <a:noFill/>
            <a:ln>
              <a:noFill/>
            </a:ln>
          </p:spPr>
          <p:style>
            <a:lnRef idx="0">
              <a:scrgbClr r="0" g="0" b="0"/>
            </a:lnRef>
            <a:fillRef idx="0">
              <a:scrgbClr r="0" g="0" b="0"/>
            </a:fillRef>
            <a:effectRef idx="0">
              <a:scrgbClr r="0" g="0" b="0"/>
            </a:effectRef>
            <a:fontRef idx="minor">
              <a:schemeClr val="lt1"/>
            </a:fontRef>
          </p:style>
          <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2000" kern="1200"/>
                <a:t>LC-MS</a:t>
              </a:r>
            </a:p>
          </p:txBody>
        </p:sp>
      </p:grpSp>
      <p:sp>
        <p:nvSpPr>
          <p:cNvPr id="5" name="TextBox 4">
            <a:extLst>
              <a:ext uri="{FF2B5EF4-FFF2-40B4-BE49-F238E27FC236}">
                <a16:creationId xmlns:a16="http://schemas.microsoft.com/office/drawing/2014/main" id="{C7F87992-F15D-4E93-A4B0-31C60579509C}"/>
              </a:ext>
            </a:extLst>
          </p:cNvPr>
          <p:cNvSpPr txBox="1"/>
          <p:nvPr/>
        </p:nvSpPr>
        <p:spPr>
          <a:xfrm>
            <a:off x="532633" y="6467783"/>
            <a:ext cx="6101080" cy="230832"/>
          </a:xfrm>
          <a:prstGeom prst="rect">
            <a:avLst/>
          </a:prstGeom>
          <a:noFill/>
        </p:spPr>
        <p:txBody>
          <a:bodyPr wrap="square">
            <a:spAutoFit/>
          </a:bodyPr>
          <a:lstStyle/>
          <a:p>
            <a:r>
              <a:rPr lang="en-US" sz="900">
                <a:latin typeface="+mj-lt"/>
              </a:rPr>
              <a:t>Ramanathan and Shen. </a:t>
            </a:r>
            <a:r>
              <a:rPr lang="en-US" sz="900" i="1">
                <a:latin typeface="+mj-lt"/>
              </a:rPr>
              <a:t>Bioanalysis</a:t>
            </a:r>
            <a:r>
              <a:rPr lang="en-US" sz="900">
                <a:latin typeface="+mj-lt"/>
              </a:rPr>
              <a:t> </a:t>
            </a:r>
            <a:r>
              <a:rPr lang="en-US" sz="900" b="1">
                <a:latin typeface="+mj-lt"/>
              </a:rPr>
              <a:t>11</a:t>
            </a:r>
            <a:r>
              <a:rPr lang="en-US" sz="900">
                <a:latin typeface="+mj-lt"/>
              </a:rPr>
              <a:t>(21): 1983–1992 (2019);</a:t>
            </a:r>
          </a:p>
        </p:txBody>
      </p:sp>
    </p:spTree>
    <p:extLst>
      <p:ext uri="{BB962C8B-B14F-4D97-AF65-F5344CB8AC3E}">
        <p14:creationId xmlns:p14="http://schemas.microsoft.com/office/powerpoint/2010/main" val="2587193937"/>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14BA9C-48B1-DA06-5A73-DB10EDF8EB64}"/>
              </a:ext>
            </a:extLst>
          </p:cNvPr>
          <p:cNvSpPr>
            <a:spLocks noGrp="1"/>
          </p:cNvSpPr>
          <p:nvPr>
            <p:ph type="title"/>
          </p:nvPr>
        </p:nvSpPr>
        <p:spPr>
          <a:xfrm>
            <a:off x="838200" y="214274"/>
            <a:ext cx="11017391" cy="675005"/>
          </a:xfrm>
        </p:spPr>
        <p:txBody>
          <a:bodyPr/>
          <a:lstStyle/>
          <a:p>
            <a:r>
              <a:rPr lang="en-US" sz="2800">
                <a:solidFill>
                  <a:srgbClr val="000000"/>
                </a:solidFill>
              </a:rPr>
              <a:t>LC-MS Methodology</a:t>
            </a:r>
            <a:endParaRPr lang="en-US" sz="2800">
              <a:solidFill>
                <a:srgbClr val="000000"/>
              </a:solidFill>
              <a:latin typeface="+mj-lt"/>
              <a:cs typeface="Times New Roman" panose="02020603050405020304" pitchFamily="18" charset="0"/>
            </a:endParaRPr>
          </a:p>
        </p:txBody>
      </p:sp>
      <p:graphicFrame>
        <p:nvGraphicFramePr>
          <p:cNvPr id="3" name="Diagram 2">
            <a:extLst>
              <a:ext uri="{FF2B5EF4-FFF2-40B4-BE49-F238E27FC236}">
                <a16:creationId xmlns:a16="http://schemas.microsoft.com/office/drawing/2014/main" id="{6E08D764-5E95-679C-B811-61802241D253}"/>
              </a:ext>
            </a:extLst>
          </p:cNvPr>
          <p:cNvGraphicFramePr/>
          <p:nvPr>
            <p:extLst>
              <p:ext uri="{D42A27DB-BD31-4B8C-83A1-F6EECF244321}">
                <p14:modId xmlns:p14="http://schemas.microsoft.com/office/powerpoint/2010/main" val="3629116688"/>
              </p:ext>
            </p:extLst>
          </p:nvPr>
        </p:nvGraphicFramePr>
        <p:xfrm>
          <a:off x="887519" y="889279"/>
          <a:ext cx="10416962" cy="467332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5" name="Group 4">
            <a:extLst>
              <a:ext uri="{FF2B5EF4-FFF2-40B4-BE49-F238E27FC236}">
                <a16:creationId xmlns:a16="http://schemas.microsoft.com/office/drawing/2014/main" id="{16652F11-C38E-1D4C-51F9-2A30259D4D6E}"/>
              </a:ext>
            </a:extLst>
          </p:cNvPr>
          <p:cNvGrpSpPr/>
          <p:nvPr/>
        </p:nvGrpSpPr>
        <p:grpSpPr>
          <a:xfrm>
            <a:off x="9985948" y="159385"/>
            <a:ext cx="2036792" cy="892318"/>
            <a:chOff x="11834" y="669238"/>
            <a:chExt cx="3546177" cy="892318"/>
          </a:xfrm>
          <a:solidFill>
            <a:schemeClr val="accent5"/>
          </a:solidFill>
        </p:grpSpPr>
        <p:sp>
          <p:nvSpPr>
            <p:cNvPr id="6" name="Rectangle: Rounded Corners 5">
              <a:extLst>
                <a:ext uri="{FF2B5EF4-FFF2-40B4-BE49-F238E27FC236}">
                  <a16:creationId xmlns:a16="http://schemas.microsoft.com/office/drawing/2014/main" id="{6CECA755-2BE4-AC7D-0510-CF1898405DC6}"/>
                </a:ext>
              </a:extLst>
            </p:cNvPr>
            <p:cNvSpPr/>
            <p:nvPr/>
          </p:nvSpPr>
          <p:spPr>
            <a:xfrm>
              <a:off x="11834" y="669238"/>
              <a:ext cx="3546177" cy="892318"/>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US" sz="2400"/>
            </a:p>
          </p:txBody>
        </p:sp>
        <p:sp>
          <p:nvSpPr>
            <p:cNvPr id="7" name="Rectangle: Rounded Corners 4">
              <a:extLst>
                <a:ext uri="{FF2B5EF4-FFF2-40B4-BE49-F238E27FC236}">
                  <a16:creationId xmlns:a16="http://schemas.microsoft.com/office/drawing/2014/main" id="{F5BE4026-08AF-A86F-721F-51076C7BD8E3}"/>
                </a:ext>
              </a:extLst>
            </p:cNvPr>
            <p:cNvSpPr txBox="1"/>
            <p:nvPr/>
          </p:nvSpPr>
          <p:spPr>
            <a:xfrm>
              <a:off x="55393" y="712797"/>
              <a:ext cx="3459059" cy="805200"/>
            </a:xfrm>
            <a:prstGeom prst="rect">
              <a:avLst/>
            </a:prstGeom>
            <a:noFill/>
            <a:ln>
              <a:noFill/>
            </a:ln>
          </p:spPr>
          <p:style>
            <a:lnRef idx="0">
              <a:scrgbClr r="0" g="0" b="0"/>
            </a:lnRef>
            <a:fillRef idx="0">
              <a:scrgbClr r="0" g="0" b="0"/>
            </a:fillRef>
            <a:effectRef idx="0">
              <a:scrgbClr r="0" g="0" b="0"/>
            </a:effectRef>
            <a:fontRef idx="minor">
              <a:schemeClr val="lt1"/>
            </a:fontRef>
          </p:style>
          <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2000" kern="1200"/>
                <a:t>LC-MS</a:t>
              </a:r>
            </a:p>
          </p:txBody>
        </p:sp>
      </p:grpSp>
      <p:sp>
        <p:nvSpPr>
          <p:cNvPr id="9" name="TextBox 8">
            <a:extLst>
              <a:ext uri="{FF2B5EF4-FFF2-40B4-BE49-F238E27FC236}">
                <a16:creationId xmlns:a16="http://schemas.microsoft.com/office/drawing/2014/main" id="{FB2D8CBE-385E-578D-FBB1-45CD22083475}"/>
              </a:ext>
            </a:extLst>
          </p:cNvPr>
          <p:cNvSpPr txBox="1"/>
          <p:nvPr/>
        </p:nvSpPr>
        <p:spPr>
          <a:xfrm>
            <a:off x="558033" y="6120760"/>
            <a:ext cx="6101080" cy="646331"/>
          </a:xfrm>
          <a:prstGeom prst="rect">
            <a:avLst/>
          </a:prstGeom>
          <a:noFill/>
        </p:spPr>
        <p:txBody>
          <a:bodyPr wrap="square">
            <a:spAutoFit/>
          </a:bodyPr>
          <a:lstStyle/>
          <a:p>
            <a:r>
              <a:rPr lang="en-US" sz="900">
                <a:latin typeface="+mj-lt"/>
              </a:rPr>
              <a:t>Ramanathan and Shen. </a:t>
            </a:r>
            <a:r>
              <a:rPr lang="en-US" sz="900" i="1">
                <a:latin typeface="+mj-lt"/>
              </a:rPr>
              <a:t>Bioanalysis</a:t>
            </a:r>
            <a:r>
              <a:rPr lang="en-US" sz="900">
                <a:latin typeface="+mj-lt"/>
              </a:rPr>
              <a:t> </a:t>
            </a:r>
            <a:r>
              <a:rPr lang="en-US" sz="900" b="1">
                <a:latin typeface="+mj-lt"/>
              </a:rPr>
              <a:t>11</a:t>
            </a:r>
            <a:r>
              <a:rPr lang="en-US" sz="900">
                <a:latin typeface="+mj-lt"/>
              </a:rPr>
              <a:t>(21): 1983–1992 (2019);</a:t>
            </a:r>
          </a:p>
          <a:p>
            <a:r>
              <a:rPr lang="en-US" sz="900">
                <a:latin typeface="+mj-lt"/>
              </a:rPr>
              <a:t>Wuxi </a:t>
            </a:r>
            <a:r>
              <a:rPr lang="en-US" sz="900" err="1">
                <a:latin typeface="+mj-lt"/>
              </a:rPr>
              <a:t>Apptec</a:t>
            </a:r>
            <a:r>
              <a:rPr lang="en-US" sz="900">
                <a:latin typeface="+mj-lt"/>
              </a:rPr>
              <a:t>. Application of Liquid Chromatography-Fluorescence (LC-FL) Detection Methods for DMPK Quantitative Bioanalysis of Oligonucleotides. 2023. https://dmpkservice.wuxiapptec.com/articles/21-application-of-liquid-chromatography-fluorescence-lc-fl-detection-methods-for-dmpk-quantitative-bioanalysis-of-oligonucleotides/</a:t>
            </a:r>
          </a:p>
        </p:txBody>
      </p:sp>
    </p:spTree>
    <p:extLst>
      <p:ext uri="{BB962C8B-B14F-4D97-AF65-F5344CB8AC3E}">
        <p14:creationId xmlns:p14="http://schemas.microsoft.com/office/powerpoint/2010/main" val="303641599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9">
            <a:extLst>
              <a:ext uri="{FF2B5EF4-FFF2-40B4-BE49-F238E27FC236}">
                <a16:creationId xmlns:a16="http://schemas.microsoft.com/office/drawing/2014/main" id="{37D42544-A538-1F23-20FB-7F1CCBA996A3}"/>
              </a:ext>
            </a:extLst>
          </p:cNvPr>
          <p:cNvSpPr>
            <a:spLocks noGrp="1"/>
          </p:cNvSpPr>
          <p:nvPr>
            <p:ph idx="1"/>
          </p:nvPr>
        </p:nvSpPr>
        <p:spPr>
          <a:xfrm>
            <a:off x="838200" y="1082675"/>
            <a:ext cx="11017250" cy="4886325"/>
          </a:xfrm>
        </p:spPr>
        <p:txBody>
          <a:bodyPr/>
          <a:lstStyle/>
          <a:p>
            <a:endParaRPr lang="en-US" dirty="0">
              <a:solidFill>
                <a:srgbClr val="000000"/>
              </a:solidFill>
            </a:endParaRPr>
          </a:p>
          <a:p>
            <a:endParaRPr lang="en-US" dirty="0">
              <a:solidFill>
                <a:srgbClr val="000000"/>
              </a:solidFill>
            </a:endParaRPr>
          </a:p>
          <a:p>
            <a:endParaRPr lang="en-US" dirty="0">
              <a:solidFill>
                <a:srgbClr val="000000"/>
              </a:solidFill>
            </a:endParaRPr>
          </a:p>
          <a:p>
            <a:endParaRPr lang="en-US" dirty="0">
              <a:solidFill>
                <a:srgbClr val="000000"/>
              </a:solidFill>
            </a:endParaRPr>
          </a:p>
          <a:p>
            <a:pPr marL="0" indent="0">
              <a:buNone/>
            </a:pPr>
            <a:endParaRPr lang="en-US" dirty="0">
              <a:solidFill>
                <a:srgbClr val="000000"/>
              </a:solidFill>
            </a:endParaRPr>
          </a:p>
          <a:p>
            <a:endParaRPr lang="en-US" dirty="0">
              <a:solidFill>
                <a:srgbClr val="000000"/>
              </a:solidFill>
            </a:endParaRPr>
          </a:p>
          <a:p>
            <a:pPr marL="0" indent="0">
              <a:buNone/>
            </a:pPr>
            <a:endParaRPr lang="en-US" dirty="0">
              <a:solidFill>
                <a:srgbClr val="000000"/>
              </a:solidFill>
            </a:endParaRPr>
          </a:p>
          <a:p>
            <a:endParaRPr lang="en-US" dirty="0">
              <a:solidFill>
                <a:srgbClr val="000000"/>
              </a:solidFill>
            </a:endParaRPr>
          </a:p>
          <a:p>
            <a:endParaRPr lang="en-US" dirty="0">
              <a:solidFill>
                <a:srgbClr val="000000"/>
              </a:solidFill>
            </a:endParaRPr>
          </a:p>
          <a:p>
            <a:r>
              <a:rPr lang="en-US" dirty="0">
                <a:solidFill>
                  <a:srgbClr val="000000"/>
                </a:solidFill>
              </a:rPr>
              <a:t>Mass confirmed identity of analyte</a:t>
            </a:r>
          </a:p>
          <a:p>
            <a:r>
              <a:rPr lang="en-US" dirty="0">
                <a:solidFill>
                  <a:srgbClr val="000000"/>
                </a:solidFill>
              </a:rPr>
              <a:t>Matrix: Plasma; Limit of quantification (LLOQ): 10 ng/mL</a:t>
            </a:r>
          </a:p>
          <a:p>
            <a:r>
              <a:rPr lang="en-US" dirty="0">
                <a:solidFill>
                  <a:srgbClr val="000000"/>
                </a:solidFill>
              </a:rPr>
              <a:t>Dosing: Subcutaneous </a:t>
            </a:r>
          </a:p>
          <a:p>
            <a:endParaRPr lang="en-US" dirty="0">
              <a:solidFill>
                <a:srgbClr val="000000"/>
              </a:solidFill>
            </a:endParaRPr>
          </a:p>
        </p:txBody>
      </p:sp>
      <p:sp>
        <p:nvSpPr>
          <p:cNvPr id="2" name="Title 1">
            <a:extLst>
              <a:ext uri="{FF2B5EF4-FFF2-40B4-BE49-F238E27FC236}">
                <a16:creationId xmlns:a16="http://schemas.microsoft.com/office/drawing/2014/main" id="{A76D4FDA-11F2-7BAE-1387-3A5AD8D59EB0}"/>
              </a:ext>
            </a:extLst>
          </p:cNvPr>
          <p:cNvSpPr>
            <a:spLocks noGrp="1"/>
          </p:cNvSpPr>
          <p:nvPr>
            <p:ph type="title"/>
          </p:nvPr>
        </p:nvSpPr>
        <p:spPr/>
        <p:txBody>
          <a:bodyPr/>
          <a:lstStyle/>
          <a:p>
            <a:r>
              <a:rPr lang="en-US">
                <a:solidFill>
                  <a:srgbClr val="000000"/>
                </a:solidFill>
              </a:rPr>
              <a:t>NHP Pharmacokinetics measured by LC-MS</a:t>
            </a:r>
            <a:br>
              <a:rPr lang="en-US">
                <a:solidFill>
                  <a:srgbClr val="000000"/>
                </a:solidFill>
              </a:rPr>
            </a:br>
            <a:r>
              <a:rPr lang="en-US">
                <a:solidFill>
                  <a:srgbClr val="000000"/>
                </a:solidFill>
              </a:rPr>
              <a:t>Oligonucleotide plasma concentration</a:t>
            </a:r>
          </a:p>
        </p:txBody>
      </p:sp>
      <p:pic>
        <p:nvPicPr>
          <p:cNvPr id="22" name="Picture 21">
            <a:extLst>
              <a:ext uri="{FF2B5EF4-FFF2-40B4-BE49-F238E27FC236}">
                <a16:creationId xmlns:a16="http://schemas.microsoft.com/office/drawing/2014/main" id="{114FE7EC-A5A9-E931-E6C6-CB5E6250AD29}"/>
              </a:ext>
            </a:extLst>
          </p:cNvPr>
          <p:cNvPicPr>
            <a:picLocks noChangeAspect="1"/>
          </p:cNvPicPr>
          <p:nvPr/>
        </p:nvPicPr>
        <p:blipFill>
          <a:blip r:embed="rId3"/>
          <a:stretch>
            <a:fillRect/>
          </a:stretch>
        </p:blipFill>
        <p:spPr>
          <a:xfrm>
            <a:off x="4029739" y="1082675"/>
            <a:ext cx="4627725" cy="3766881"/>
          </a:xfrm>
          <a:prstGeom prst="rect">
            <a:avLst/>
          </a:prstGeom>
        </p:spPr>
      </p:pic>
      <p:grpSp>
        <p:nvGrpSpPr>
          <p:cNvPr id="23" name="Group 22">
            <a:extLst>
              <a:ext uri="{FF2B5EF4-FFF2-40B4-BE49-F238E27FC236}">
                <a16:creationId xmlns:a16="http://schemas.microsoft.com/office/drawing/2014/main" id="{F3F6AA1C-DCB2-9E0A-2A9B-F9845A085600}"/>
              </a:ext>
            </a:extLst>
          </p:cNvPr>
          <p:cNvGrpSpPr/>
          <p:nvPr/>
        </p:nvGrpSpPr>
        <p:grpSpPr>
          <a:xfrm>
            <a:off x="9985948" y="159385"/>
            <a:ext cx="2036792" cy="892318"/>
            <a:chOff x="11834" y="669238"/>
            <a:chExt cx="3546177" cy="892318"/>
          </a:xfrm>
          <a:solidFill>
            <a:schemeClr val="accent5"/>
          </a:solidFill>
        </p:grpSpPr>
        <p:sp>
          <p:nvSpPr>
            <p:cNvPr id="24" name="Rectangle: Rounded Corners 23">
              <a:extLst>
                <a:ext uri="{FF2B5EF4-FFF2-40B4-BE49-F238E27FC236}">
                  <a16:creationId xmlns:a16="http://schemas.microsoft.com/office/drawing/2014/main" id="{748DAEE7-9BCF-9C91-F84D-90C96058B4F4}"/>
                </a:ext>
              </a:extLst>
            </p:cNvPr>
            <p:cNvSpPr/>
            <p:nvPr/>
          </p:nvSpPr>
          <p:spPr>
            <a:xfrm>
              <a:off x="11834" y="669238"/>
              <a:ext cx="3546177" cy="892318"/>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US" sz="2400"/>
            </a:p>
          </p:txBody>
        </p:sp>
        <p:sp>
          <p:nvSpPr>
            <p:cNvPr id="25" name="Rectangle: Rounded Corners 4">
              <a:extLst>
                <a:ext uri="{FF2B5EF4-FFF2-40B4-BE49-F238E27FC236}">
                  <a16:creationId xmlns:a16="http://schemas.microsoft.com/office/drawing/2014/main" id="{AE42503B-863E-30D2-1BF6-86721630FDD9}"/>
                </a:ext>
              </a:extLst>
            </p:cNvPr>
            <p:cNvSpPr txBox="1"/>
            <p:nvPr/>
          </p:nvSpPr>
          <p:spPr>
            <a:xfrm>
              <a:off x="55393" y="712797"/>
              <a:ext cx="3459059" cy="805200"/>
            </a:xfrm>
            <a:prstGeom prst="rect">
              <a:avLst/>
            </a:prstGeom>
            <a:noFill/>
            <a:ln>
              <a:noFill/>
            </a:ln>
          </p:spPr>
          <p:style>
            <a:lnRef idx="0">
              <a:scrgbClr r="0" g="0" b="0"/>
            </a:lnRef>
            <a:fillRef idx="0">
              <a:scrgbClr r="0" g="0" b="0"/>
            </a:fillRef>
            <a:effectRef idx="0">
              <a:scrgbClr r="0" g="0" b="0"/>
            </a:effectRef>
            <a:fontRef idx="minor">
              <a:schemeClr val="lt1"/>
            </a:fontRef>
          </p:style>
          <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2000" kern="1200"/>
                <a:t>LC-MS</a:t>
              </a:r>
            </a:p>
          </p:txBody>
        </p:sp>
      </p:grpSp>
      <p:sp>
        <p:nvSpPr>
          <p:cNvPr id="4" name="TextBox 3">
            <a:extLst>
              <a:ext uri="{FF2B5EF4-FFF2-40B4-BE49-F238E27FC236}">
                <a16:creationId xmlns:a16="http://schemas.microsoft.com/office/drawing/2014/main" id="{127459B1-F82D-8F8D-DF4D-2610C2B14992}"/>
              </a:ext>
            </a:extLst>
          </p:cNvPr>
          <p:cNvSpPr txBox="1"/>
          <p:nvPr/>
        </p:nvSpPr>
        <p:spPr>
          <a:xfrm>
            <a:off x="515893" y="6467783"/>
            <a:ext cx="6101080" cy="230832"/>
          </a:xfrm>
          <a:prstGeom prst="rect">
            <a:avLst/>
          </a:prstGeom>
          <a:noFill/>
        </p:spPr>
        <p:txBody>
          <a:bodyPr wrap="square">
            <a:spAutoFit/>
          </a:bodyPr>
          <a:lstStyle/>
          <a:p>
            <a:r>
              <a:rPr lang="en-US" sz="900">
                <a:latin typeface="+mj-lt"/>
              </a:rPr>
              <a:t>Ramanathan and Shen. </a:t>
            </a:r>
            <a:r>
              <a:rPr lang="en-US" sz="900" i="1">
                <a:latin typeface="+mj-lt"/>
              </a:rPr>
              <a:t>Bioanalysis</a:t>
            </a:r>
            <a:r>
              <a:rPr lang="en-US" sz="900">
                <a:latin typeface="+mj-lt"/>
              </a:rPr>
              <a:t> </a:t>
            </a:r>
            <a:r>
              <a:rPr lang="en-US" sz="900" b="1">
                <a:latin typeface="+mj-lt"/>
              </a:rPr>
              <a:t>11</a:t>
            </a:r>
            <a:r>
              <a:rPr lang="en-US" sz="900">
                <a:latin typeface="+mj-lt"/>
              </a:rPr>
              <a:t>(21): 1983–1992 (2019)</a:t>
            </a:r>
          </a:p>
        </p:txBody>
      </p:sp>
    </p:spTree>
    <p:extLst>
      <p:ext uri="{BB962C8B-B14F-4D97-AF65-F5344CB8AC3E}">
        <p14:creationId xmlns:p14="http://schemas.microsoft.com/office/powerpoint/2010/main" val="2441114730"/>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28B9EC-874B-0710-E906-8AD01DE68E48}"/>
              </a:ext>
            </a:extLst>
          </p:cNvPr>
          <p:cNvSpPr>
            <a:spLocks noGrp="1"/>
          </p:cNvSpPr>
          <p:nvPr>
            <p:ph type="title"/>
          </p:nvPr>
        </p:nvSpPr>
        <p:spPr/>
        <p:txBody>
          <a:bodyPr/>
          <a:lstStyle/>
          <a:p>
            <a:r>
              <a:rPr lang="en-US">
                <a:solidFill>
                  <a:srgbClr val="000000"/>
                </a:solidFill>
              </a:rPr>
              <a:t>LC-Fluorescence vs LC-MS</a:t>
            </a:r>
          </a:p>
        </p:txBody>
      </p:sp>
      <p:graphicFrame>
        <p:nvGraphicFramePr>
          <p:cNvPr id="5" name="Content Placeholder 9">
            <a:extLst>
              <a:ext uri="{FF2B5EF4-FFF2-40B4-BE49-F238E27FC236}">
                <a16:creationId xmlns:a16="http://schemas.microsoft.com/office/drawing/2014/main" id="{C2AC1286-F692-012A-A71E-CB94D9D5F318}"/>
              </a:ext>
            </a:extLst>
          </p:cNvPr>
          <p:cNvGraphicFramePr>
            <a:graphicFrameLocks/>
          </p:cNvGraphicFramePr>
          <p:nvPr>
            <p:extLst>
              <p:ext uri="{D42A27DB-BD31-4B8C-83A1-F6EECF244321}">
                <p14:modId xmlns:p14="http://schemas.microsoft.com/office/powerpoint/2010/main" val="1564326279"/>
              </p:ext>
            </p:extLst>
          </p:nvPr>
        </p:nvGraphicFramePr>
        <p:xfrm>
          <a:off x="838200" y="1602046"/>
          <a:ext cx="11168287" cy="3022040"/>
        </p:xfrm>
        <a:graphic>
          <a:graphicData uri="http://schemas.openxmlformats.org/drawingml/2006/table">
            <a:tbl>
              <a:tblPr firstRow="1" bandRow="1">
                <a:tableStyleId>{D7AC3CCA-C797-4891-BE02-D94E43425B78}</a:tableStyleId>
              </a:tblPr>
              <a:tblGrid>
                <a:gridCol w="6191986">
                  <a:extLst>
                    <a:ext uri="{9D8B030D-6E8A-4147-A177-3AD203B41FA5}">
                      <a16:colId xmlns:a16="http://schemas.microsoft.com/office/drawing/2014/main" val="1923068181"/>
                    </a:ext>
                  </a:extLst>
                </a:gridCol>
                <a:gridCol w="2438724">
                  <a:extLst>
                    <a:ext uri="{9D8B030D-6E8A-4147-A177-3AD203B41FA5}">
                      <a16:colId xmlns:a16="http://schemas.microsoft.com/office/drawing/2014/main" val="2478713968"/>
                    </a:ext>
                  </a:extLst>
                </a:gridCol>
                <a:gridCol w="2537577">
                  <a:extLst>
                    <a:ext uri="{9D8B030D-6E8A-4147-A177-3AD203B41FA5}">
                      <a16:colId xmlns:a16="http://schemas.microsoft.com/office/drawing/2014/main" val="724038218"/>
                    </a:ext>
                  </a:extLst>
                </a:gridCol>
              </a:tblGrid>
              <a:tr h="34375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a:solidFill>
                            <a:srgbClr val="000000"/>
                          </a:solidFill>
                        </a:rPr>
                        <a:t>Standard curve and QCs</a:t>
                      </a:r>
                    </a:p>
                  </a:txBody>
                  <a:tcPr/>
                </a:tc>
                <a:tc>
                  <a:txBody>
                    <a:bodyPr/>
                    <a:lstStyle/>
                    <a:p>
                      <a:r>
                        <a:rPr lang="en-US" sz="1400" b="1">
                          <a:solidFill>
                            <a:srgbClr val="000000"/>
                          </a:solidFill>
                        </a:rPr>
                        <a:t>Yes</a:t>
                      </a:r>
                    </a:p>
                  </a:txBody>
                  <a:tcPr/>
                </a:tc>
                <a:tc>
                  <a:txBody>
                    <a:bodyPr/>
                    <a:lstStyle/>
                    <a:p>
                      <a:r>
                        <a:rPr lang="en-US" sz="1400" b="1">
                          <a:solidFill>
                            <a:srgbClr val="000000"/>
                          </a:solidFill>
                        </a:rPr>
                        <a:t>Yes</a:t>
                      </a:r>
                    </a:p>
                  </a:txBody>
                  <a:tcPr/>
                </a:tc>
                <a:extLst>
                  <a:ext uri="{0D108BD9-81ED-4DB2-BD59-A6C34878D82A}">
                    <a16:rowId xmlns:a16="http://schemas.microsoft.com/office/drawing/2014/main" val="2816823638"/>
                  </a:ext>
                </a:extLst>
              </a:tr>
              <a:tr h="343752">
                <a:tc>
                  <a:txBody>
                    <a:bodyPr/>
                    <a:lstStyle/>
                    <a:p>
                      <a:r>
                        <a:rPr lang="en-US" sz="1400" b="1">
                          <a:solidFill>
                            <a:srgbClr val="000000"/>
                          </a:solidFill>
                        </a:rPr>
                        <a:t>Complementary probe</a:t>
                      </a:r>
                    </a:p>
                  </a:txBody>
                  <a:tcPr/>
                </a:tc>
                <a:tc>
                  <a:txBody>
                    <a:bodyPr/>
                    <a:lstStyle/>
                    <a:p>
                      <a:r>
                        <a:rPr lang="en-US" sz="1400" b="1">
                          <a:solidFill>
                            <a:srgbClr val="000000"/>
                          </a:solidFill>
                        </a:rPr>
                        <a:t>Yes</a:t>
                      </a:r>
                    </a:p>
                  </a:txBody>
                  <a:tcPr/>
                </a:tc>
                <a:tc>
                  <a:txBody>
                    <a:bodyPr/>
                    <a:lstStyle/>
                    <a:p>
                      <a:r>
                        <a:rPr lang="en-US" sz="1400" b="1">
                          <a:solidFill>
                            <a:srgbClr val="000000"/>
                          </a:solidFill>
                        </a:rPr>
                        <a:t>No</a:t>
                      </a:r>
                    </a:p>
                  </a:txBody>
                  <a:tcPr/>
                </a:tc>
                <a:extLst>
                  <a:ext uri="{0D108BD9-81ED-4DB2-BD59-A6C34878D82A}">
                    <a16:rowId xmlns:a16="http://schemas.microsoft.com/office/drawing/2014/main" val="1441349630"/>
                  </a:ext>
                </a:extLst>
              </a:tr>
              <a:tr h="3584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a:solidFill>
                            <a:srgbClr val="000000"/>
                          </a:solidFill>
                        </a:rPr>
                        <a:t>Internal standard (run to run variability correction)</a:t>
                      </a:r>
                    </a:p>
                  </a:txBody>
                  <a:tcPr/>
                </a:tc>
                <a:tc>
                  <a:txBody>
                    <a:bodyPr/>
                    <a:lstStyle/>
                    <a:p>
                      <a:r>
                        <a:rPr lang="en-US" sz="1400" b="1">
                          <a:solidFill>
                            <a:srgbClr val="000000"/>
                          </a:solidFill>
                        </a:rPr>
                        <a:t>No</a:t>
                      </a:r>
                    </a:p>
                  </a:txBody>
                  <a:tcPr/>
                </a:tc>
                <a:tc>
                  <a:txBody>
                    <a:bodyPr/>
                    <a:lstStyle/>
                    <a:p>
                      <a:r>
                        <a:rPr lang="en-US" sz="1400" b="1">
                          <a:solidFill>
                            <a:srgbClr val="000000"/>
                          </a:solidFill>
                        </a:rPr>
                        <a:t>Yes</a:t>
                      </a:r>
                    </a:p>
                  </a:txBody>
                  <a:tcPr/>
                </a:tc>
                <a:extLst>
                  <a:ext uri="{0D108BD9-81ED-4DB2-BD59-A6C34878D82A}">
                    <a16:rowId xmlns:a16="http://schemas.microsoft.com/office/drawing/2014/main" val="1952327609"/>
                  </a:ext>
                </a:extLst>
              </a:tr>
              <a:tr h="343752">
                <a:tc>
                  <a:txBody>
                    <a:bodyPr/>
                    <a:lstStyle/>
                    <a:p>
                      <a:r>
                        <a:rPr lang="en-US" sz="1400">
                          <a:solidFill>
                            <a:srgbClr val="000000"/>
                          </a:solidFill>
                        </a:rPr>
                        <a:t>Known metabolite separation/characterization</a:t>
                      </a:r>
                    </a:p>
                  </a:txBody>
                  <a:tcPr/>
                </a:tc>
                <a:tc>
                  <a:txBody>
                    <a:bodyPr/>
                    <a:lstStyle/>
                    <a:p>
                      <a:r>
                        <a:rPr lang="en-US" sz="1400">
                          <a:solidFill>
                            <a:srgbClr val="000000"/>
                          </a:solidFill>
                        </a:rPr>
                        <a:t>Yes</a:t>
                      </a:r>
                    </a:p>
                  </a:txBody>
                  <a:tcPr/>
                </a:tc>
                <a:tc>
                  <a:txBody>
                    <a:bodyPr/>
                    <a:lstStyle/>
                    <a:p>
                      <a:r>
                        <a:rPr lang="en-US" sz="1400">
                          <a:solidFill>
                            <a:srgbClr val="000000"/>
                          </a:solidFill>
                        </a:rPr>
                        <a:t>Yes</a:t>
                      </a:r>
                    </a:p>
                  </a:txBody>
                  <a:tcPr/>
                </a:tc>
                <a:extLst>
                  <a:ext uri="{0D108BD9-81ED-4DB2-BD59-A6C34878D82A}">
                    <a16:rowId xmlns:a16="http://schemas.microsoft.com/office/drawing/2014/main" val="3797853022"/>
                  </a:ext>
                </a:extLst>
              </a:tr>
              <a:tr h="343752">
                <a:tc>
                  <a:txBody>
                    <a:bodyPr/>
                    <a:lstStyle/>
                    <a:p>
                      <a:r>
                        <a:rPr lang="en-US" sz="1400">
                          <a:solidFill>
                            <a:srgbClr val="000000"/>
                          </a:solidFill>
                        </a:rPr>
                        <a:t>New metabolite identification</a:t>
                      </a:r>
                    </a:p>
                  </a:txBody>
                  <a:tcPr/>
                </a:tc>
                <a:tc>
                  <a:txBody>
                    <a:bodyPr/>
                    <a:lstStyle/>
                    <a:p>
                      <a:r>
                        <a:rPr lang="en-US" sz="1400">
                          <a:solidFill>
                            <a:srgbClr val="000000"/>
                          </a:solidFill>
                        </a:rPr>
                        <a:t>No</a:t>
                      </a:r>
                    </a:p>
                  </a:txBody>
                  <a:tcPr/>
                </a:tc>
                <a:tc>
                  <a:txBody>
                    <a:bodyPr/>
                    <a:lstStyle/>
                    <a:p>
                      <a:r>
                        <a:rPr lang="en-US" sz="1400">
                          <a:solidFill>
                            <a:srgbClr val="000000"/>
                          </a:solidFill>
                        </a:rPr>
                        <a:t>Yes (HR/AS needed for N-1)</a:t>
                      </a:r>
                    </a:p>
                  </a:txBody>
                  <a:tcPr/>
                </a:tc>
                <a:extLst>
                  <a:ext uri="{0D108BD9-81ED-4DB2-BD59-A6C34878D82A}">
                    <a16:rowId xmlns:a16="http://schemas.microsoft.com/office/drawing/2014/main" val="25982413"/>
                  </a:ext>
                </a:extLst>
              </a:tr>
              <a:tr h="343752">
                <a:tc>
                  <a:txBody>
                    <a:bodyPr/>
                    <a:lstStyle/>
                    <a:p>
                      <a:r>
                        <a:rPr lang="en-US" sz="1400" dirty="0">
                          <a:solidFill>
                            <a:srgbClr val="000000"/>
                          </a:solidFill>
                        </a:rPr>
                        <a:t>Gradient, mobile phase, and ion pairing agent (MS) optimization</a:t>
                      </a:r>
                    </a:p>
                  </a:txBody>
                  <a:tcPr/>
                </a:tc>
                <a:tc>
                  <a:txBody>
                    <a:bodyPr/>
                    <a:lstStyle/>
                    <a:p>
                      <a:r>
                        <a:rPr lang="en-US" sz="1400">
                          <a:solidFill>
                            <a:srgbClr val="000000"/>
                          </a:solidFill>
                        </a:rPr>
                        <a:t>Yes</a:t>
                      </a:r>
                    </a:p>
                  </a:txBody>
                  <a:tcPr/>
                </a:tc>
                <a:tc>
                  <a:txBody>
                    <a:bodyPr/>
                    <a:lstStyle/>
                    <a:p>
                      <a:r>
                        <a:rPr lang="en-US" sz="1400">
                          <a:solidFill>
                            <a:srgbClr val="000000"/>
                          </a:solidFill>
                        </a:rPr>
                        <a:t>Yes</a:t>
                      </a:r>
                    </a:p>
                  </a:txBody>
                  <a:tcPr/>
                </a:tc>
                <a:extLst>
                  <a:ext uri="{0D108BD9-81ED-4DB2-BD59-A6C34878D82A}">
                    <a16:rowId xmlns:a16="http://schemas.microsoft.com/office/drawing/2014/main" val="2416329591"/>
                  </a:ext>
                </a:extLst>
              </a:tr>
              <a:tr h="34375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solidFill>
                            <a:srgbClr val="000000"/>
                          </a:solidFill>
                        </a:rPr>
                        <a:t>Validation criteria can be applied, or justified if different, from small molecule or LBA criteria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a:solidFill>
                            <a:srgbClr val="000000"/>
                          </a:solidFill>
                        </a:rPr>
                        <a:t>Accuracy and precision: %bias/%CV at 15% (LLOQ 20%); %bias/%CV at 20% (LLOQ 25%)</a:t>
                      </a:r>
                    </a:p>
                  </a:txBody>
                  <a:tcPr/>
                </a:tc>
                <a:tc>
                  <a:txBody>
                    <a:bodyPr/>
                    <a:lstStyle/>
                    <a:p>
                      <a:r>
                        <a:rPr lang="en-US" sz="1400">
                          <a:solidFill>
                            <a:srgbClr val="000000"/>
                          </a:solidFill>
                        </a:rPr>
                        <a:t>Yes</a:t>
                      </a:r>
                    </a:p>
                  </a:txBody>
                  <a:tcPr/>
                </a:tc>
                <a:tc>
                  <a:txBody>
                    <a:bodyPr/>
                    <a:lstStyle/>
                    <a:p>
                      <a:r>
                        <a:rPr lang="en-US" sz="1400" dirty="0">
                          <a:solidFill>
                            <a:srgbClr val="000000"/>
                          </a:solidFill>
                        </a:rPr>
                        <a:t>Yes</a:t>
                      </a:r>
                    </a:p>
                  </a:txBody>
                  <a:tcPr/>
                </a:tc>
                <a:extLst>
                  <a:ext uri="{0D108BD9-81ED-4DB2-BD59-A6C34878D82A}">
                    <a16:rowId xmlns:a16="http://schemas.microsoft.com/office/drawing/2014/main" val="862775020"/>
                  </a:ext>
                </a:extLst>
              </a:tr>
            </a:tbl>
          </a:graphicData>
        </a:graphic>
      </p:graphicFrame>
      <p:grpSp>
        <p:nvGrpSpPr>
          <p:cNvPr id="12" name="Group 11">
            <a:extLst>
              <a:ext uri="{FF2B5EF4-FFF2-40B4-BE49-F238E27FC236}">
                <a16:creationId xmlns:a16="http://schemas.microsoft.com/office/drawing/2014/main" id="{FA20CA98-F2E9-FA87-6241-FA7087AA95BE}"/>
              </a:ext>
            </a:extLst>
          </p:cNvPr>
          <p:cNvGrpSpPr/>
          <p:nvPr/>
        </p:nvGrpSpPr>
        <p:grpSpPr>
          <a:xfrm>
            <a:off x="7241172" y="621497"/>
            <a:ext cx="2106616" cy="892318"/>
            <a:chOff x="11834" y="669238"/>
            <a:chExt cx="3546177" cy="892318"/>
          </a:xfrm>
          <a:solidFill>
            <a:schemeClr val="accent5"/>
          </a:solidFill>
        </p:grpSpPr>
        <p:sp>
          <p:nvSpPr>
            <p:cNvPr id="13" name="Rectangle: Rounded Corners 12">
              <a:extLst>
                <a:ext uri="{FF2B5EF4-FFF2-40B4-BE49-F238E27FC236}">
                  <a16:creationId xmlns:a16="http://schemas.microsoft.com/office/drawing/2014/main" id="{8FF87CEE-5DDC-FAE8-038E-2918CD1BA130}"/>
                </a:ext>
              </a:extLst>
            </p:cNvPr>
            <p:cNvSpPr/>
            <p:nvPr/>
          </p:nvSpPr>
          <p:spPr>
            <a:xfrm>
              <a:off x="11834" y="669238"/>
              <a:ext cx="3546177" cy="892318"/>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US" sz="2400"/>
            </a:p>
          </p:txBody>
        </p:sp>
        <p:sp>
          <p:nvSpPr>
            <p:cNvPr id="14" name="Rectangle: Rounded Corners 4">
              <a:extLst>
                <a:ext uri="{FF2B5EF4-FFF2-40B4-BE49-F238E27FC236}">
                  <a16:creationId xmlns:a16="http://schemas.microsoft.com/office/drawing/2014/main" id="{7B8ECDAD-29F5-BCF3-1D1D-62ECCFB02854}"/>
                </a:ext>
              </a:extLst>
            </p:cNvPr>
            <p:cNvSpPr txBox="1"/>
            <p:nvPr/>
          </p:nvSpPr>
          <p:spPr>
            <a:xfrm>
              <a:off x="55393" y="712797"/>
              <a:ext cx="3459059" cy="805200"/>
            </a:xfrm>
            <a:prstGeom prst="rect">
              <a:avLst/>
            </a:prstGeom>
            <a:noFill/>
            <a:ln>
              <a:noFill/>
            </a:ln>
          </p:spPr>
          <p:style>
            <a:lnRef idx="0">
              <a:scrgbClr r="0" g="0" b="0"/>
            </a:lnRef>
            <a:fillRef idx="0">
              <a:scrgbClr r="0" g="0" b="0"/>
            </a:fillRef>
            <a:effectRef idx="0">
              <a:scrgbClr r="0" g="0" b="0"/>
            </a:effectRef>
            <a:fontRef idx="minor">
              <a:schemeClr val="lt1"/>
            </a:fontRef>
          </p:style>
          <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2000" kern="1200"/>
                <a:t>Chromatographic Fluorescence Detection</a:t>
              </a:r>
            </a:p>
          </p:txBody>
        </p:sp>
      </p:grpSp>
      <p:grpSp>
        <p:nvGrpSpPr>
          <p:cNvPr id="15" name="Group 14">
            <a:extLst>
              <a:ext uri="{FF2B5EF4-FFF2-40B4-BE49-F238E27FC236}">
                <a16:creationId xmlns:a16="http://schemas.microsoft.com/office/drawing/2014/main" id="{C2AADDD2-1A3F-B137-25A7-716A4E722CF8}"/>
              </a:ext>
            </a:extLst>
          </p:cNvPr>
          <p:cNvGrpSpPr/>
          <p:nvPr/>
        </p:nvGrpSpPr>
        <p:grpSpPr>
          <a:xfrm>
            <a:off x="9721522" y="640978"/>
            <a:ext cx="2036792" cy="892318"/>
            <a:chOff x="11834" y="669238"/>
            <a:chExt cx="3546177" cy="892318"/>
          </a:xfrm>
          <a:solidFill>
            <a:schemeClr val="accent5"/>
          </a:solidFill>
        </p:grpSpPr>
        <p:sp>
          <p:nvSpPr>
            <p:cNvPr id="16" name="Rectangle: Rounded Corners 15">
              <a:extLst>
                <a:ext uri="{FF2B5EF4-FFF2-40B4-BE49-F238E27FC236}">
                  <a16:creationId xmlns:a16="http://schemas.microsoft.com/office/drawing/2014/main" id="{05A983B5-90CB-C856-9E83-6D4529CA8891}"/>
                </a:ext>
              </a:extLst>
            </p:cNvPr>
            <p:cNvSpPr/>
            <p:nvPr/>
          </p:nvSpPr>
          <p:spPr>
            <a:xfrm>
              <a:off x="11834" y="669238"/>
              <a:ext cx="3546177" cy="892318"/>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US" sz="2400"/>
            </a:p>
          </p:txBody>
        </p:sp>
        <p:sp>
          <p:nvSpPr>
            <p:cNvPr id="17" name="Rectangle: Rounded Corners 4">
              <a:extLst>
                <a:ext uri="{FF2B5EF4-FFF2-40B4-BE49-F238E27FC236}">
                  <a16:creationId xmlns:a16="http://schemas.microsoft.com/office/drawing/2014/main" id="{20E93218-38C3-5858-091E-1E1374260A4F}"/>
                </a:ext>
              </a:extLst>
            </p:cNvPr>
            <p:cNvSpPr txBox="1"/>
            <p:nvPr/>
          </p:nvSpPr>
          <p:spPr>
            <a:xfrm>
              <a:off x="55394" y="712797"/>
              <a:ext cx="3459060" cy="805200"/>
            </a:xfrm>
            <a:prstGeom prst="rect">
              <a:avLst/>
            </a:prstGeom>
            <a:noFill/>
            <a:ln>
              <a:noFill/>
            </a:ln>
          </p:spPr>
          <p:style>
            <a:lnRef idx="0">
              <a:scrgbClr r="0" g="0" b="0"/>
            </a:lnRef>
            <a:fillRef idx="0">
              <a:scrgbClr r="0" g="0" b="0"/>
            </a:fillRef>
            <a:effectRef idx="0">
              <a:scrgbClr r="0" g="0" b="0"/>
            </a:effectRef>
            <a:fontRef idx="minor">
              <a:schemeClr val="lt1"/>
            </a:fontRef>
          </p:style>
          <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2000"/>
                <a:t>LC-MS </a:t>
              </a:r>
            </a:p>
            <a:p>
              <a:pPr marL="0" lvl="0" indent="0" algn="ctr" defTabSz="577850">
                <a:lnSpc>
                  <a:spcPct val="90000"/>
                </a:lnSpc>
                <a:spcBef>
                  <a:spcPct val="0"/>
                </a:spcBef>
                <a:spcAft>
                  <a:spcPct val="35000"/>
                </a:spcAft>
                <a:buNone/>
              </a:pPr>
              <a:r>
                <a:rPr lang="en-US" sz="2000"/>
                <a:t>(High-Res)</a:t>
              </a:r>
              <a:endParaRPr lang="en-US" sz="2000" kern="1200"/>
            </a:p>
          </p:txBody>
        </p:sp>
      </p:grpSp>
      <p:sp>
        <p:nvSpPr>
          <p:cNvPr id="6" name="TextBox 5">
            <a:extLst>
              <a:ext uri="{FF2B5EF4-FFF2-40B4-BE49-F238E27FC236}">
                <a16:creationId xmlns:a16="http://schemas.microsoft.com/office/drawing/2014/main" id="{3070DCF6-8C03-5C85-91E5-E33FA1369832}"/>
              </a:ext>
            </a:extLst>
          </p:cNvPr>
          <p:cNvSpPr txBox="1"/>
          <p:nvPr/>
        </p:nvSpPr>
        <p:spPr>
          <a:xfrm>
            <a:off x="467283" y="6137517"/>
            <a:ext cx="6102350" cy="646331"/>
          </a:xfrm>
          <a:prstGeom prst="rect">
            <a:avLst/>
          </a:prstGeom>
          <a:noFill/>
        </p:spPr>
        <p:txBody>
          <a:bodyPr wrap="square">
            <a:spAutoFit/>
          </a:bodyPr>
          <a:lstStyle/>
          <a:p>
            <a:r>
              <a:rPr lang="en-US" sz="900">
                <a:latin typeface="+mj-lt"/>
              </a:rPr>
              <a:t>Donegan </a:t>
            </a:r>
            <a:r>
              <a:rPr lang="en-US" sz="900" i="1">
                <a:latin typeface="+mj-lt"/>
              </a:rPr>
              <a:t>et al. Journal of Chromatography A.</a:t>
            </a:r>
            <a:r>
              <a:rPr lang="en-US" sz="900">
                <a:latin typeface="+mj-lt"/>
              </a:rPr>
              <a:t> </a:t>
            </a:r>
            <a:r>
              <a:rPr lang="en-US" sz="900" b="1">
                <a:latin typeface="+mj-lt"/>
              </a:rPr>
              <a:t>1666</a:t>
            </a:r>
            <a:r>
              <a:rPr lang="en-US" sz="900">
                <a:latin typeface="+mj-lt"/>
              </a:rPr>
              <a:t>(462860):1-12 (2022). Pan </a:t>
            </a:r>
            <a:r>
              <a:rPr lang="en-US" sz="900" i="1">
                <a:latin typeface="+mj-lt"/>
              </a:rPr>
              <a:t>et al. Bioanalysis </a:t>
            </a:r>
            <a:r>
              <a:rPr lang="en-US" sz="900" b="1">
                <a:latin typeface="+mj-lt"/>
              </a:rPr>
              <a:t>15</a:t>
            </a:r>
            <a:r>
              <a:rPr lang="en-US" sz="900">
                <a:latin typeface="+mj-lt"/>
              </a:rPr>
              <a:t>(14): 773-814 (2023). Sutton </a:t>
            </a:r>
            <a:r>
              <a:rPr lang="en-US" sz="900" i="1">
                <a:latin typeface="+mj-lt"/>
              </a:rPr>
              <a:t>et al. Journal of the American Society for Mass Spectrometry</a:t>
            </a:r>
            <a:r>
              <a:rPr lang="en-US" sz="900">
                <a:latin typeface="+mj-lt"/>
              </a:rPr>
              <a:t> </a:t>
            </a:r>
            <a:r>
              <a:rPr lang="en-US" sz="900" b="1">
                <a:latin typeface="+mj-lt"/>
              </a:rPr>
              <a:t>31</a:t>
            </a:r>
            <a:r>
              <a:rPr lang="en-US" sz="900">
                <a:latin typeface="+mj-lt"/>
              </a:rPr>
              <a:t>(9): 1775-1782 (2020).</a:t>
            </a:r>
          </a:p>
          <a:p>
            <a:r>
              <a:rPr lang="en-US" sz="900">
                <a:latin typeface="+mj-lt"/>
              </a:rPr>
              <a:t> Birdsall et al. Waters Corporation. Factors Influencing Diastereomer Separations in Oligonucleotide Analysis. 2019. https://www.waters.com/content/dam/waters/en/app-notes/2017/720005978/720005978-en.pdf</a:t>
            </a:r>
          </a:p>
        </p:txBody>
      </p:sp>
    </p:spTree>
    <p:extLst>
      <p:ext uri="{BB962C8B-B14F-4D97-AF65-F5344CB8AC3E}">
        <p14:creationId xmlns:p14="http://schemas.microsoft.com/office/powerpoint/2010/main" val="3313358256"/>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E5B56A-ECCF-BD32-B8F9-EB982D3D8CA8}"/>
              </a:ext>
            </a:extLst>
          </p:cNvPr>
          <p:cNvSpPr>
            <a:spLocks noGrp="1"/>
          </p:cNvSpPr>
          <p:nvPr>
            <p:ph type="title"/>
          </p:nvPr>
        </p:nvSpPr>
        <p:spPr/>
        <p:txBody>
          <a:bodyPr/>
          <a:lstStyle/>
          <a:p>
            <a:r>
              <a:rPr lang="en-US">
                <a:solidFill>
                  <a:srgbClr val="000000"/>
                </a:solidFill>
              </a:rPr>
              <a:t>Oligonucleotide Quantification Method Landscape, some possibilities</a:t>
            </a:r>
          </a:p>
        </p:txBody>
      </p:sp>
      <p:grpSp>
        <p:nvGrpSpPr>
          <p:cNvPr id="3" name="Group 2">
            <a:extLst>
              <a:ext uri="{FF2B5EF4-FFF2-40B4-BE49-F238E27FC236}">
                <a16:creationId xmlns:a16="http://schemas.microsoft.com/office/drawing/2014/main" id="{0BADB525-26BC-F33E-A2F9-7F39A6D22EB5}"/>
              </a:ext>
            </a:extLst>
          </p:cNvPr>
          <p:cNvGrpSpPr/>
          <p:nvPr/>
        </p:nvGrpSpPr>
        <p:grpSpPr>
          <a:xfrm>
            <a:off x="524246" y="1169007"/>
            <a:ext cx="2377073" cy="996696"/>
            <a:chOff x="5698" y="3536616"/>
            <a:chExt cx="2377073" cy="1188536"/>
          </a:xfrm>
        </p:grpSpPr>
        <p:sp>
          <p:nvSpPr>
            <p:cNvPr id="14" name="Rectangle 13">
              <a:extLst>
                <a:ext uri="{FF2B5EF4-FFF2-40B4-BE49-F238E27FC236}">
                  <a16:creationId xmlns:a16="http://schemas.microsoft.com/office/drawing/2014/main" id="{4D68E095-145E-1CEF-595F-B4B188C76E7B}"/>
                </a:ext>
              </a:extLst>
            </p:cNvPr>
            <p:cNvSpPr/>
            <p:nvPr/>
          </p:nvSpPr>
          <p:spPr>
            <a:xfrm>
              <a:off x="5698" y="3536616"/>
              <a:ext cx="2377073" cy="1188536"/>
            </a:xfrm>
            <a:prstGeom prst="rect">
              <a:avLst/>
            </a:prstGeom>
            <a:solidFill>
              <a:schemeClr val="accent2"/>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US"/>
            </a:p>
          </p:txBody>
        </p:sp>
        <p:sp>
          <p:nvSpPr>
            <p:cNvPr id="15" name="TextBox 14">
              <a:extLst>
                <a:ext uri="{FF2B5EF4-FFF2-40B4-BE49-F238E27FC236}">
                  <a16:creationId xmlns:a16="http://schemas.microsoft.com/office/drawing/2014/main" id="{75581F9E-0E76-087B-2FC4-831B5FF2C864}"/>
                </a:ext>
              </a:extLst>
            </p:cNvPr>
            <p:cNvSpPr txBox="1"/>
            <p:nvPr/>
          </p:nvSpPr>
          <p:spPr>
            <a:xfrm>
              <a:off x="5698" y="3536616"/>
              <a:ext cx="2377073" cy="118853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6510" tIns="16510" rIns="16510" bIns="16510" numCol="1" spcCol="1270" anchor="ctr" anchorCtr="0">
              <a:noAutofit/>
            </a:bodyPr>
            <a:lstStyle/>
            <a:p>
              <a:pPr marL="0" lvl="0" indent="0" algn="ctr" defTabSz="1155700">
                <a:lnSpc>
                  <a:spcPct val="90000"/>
                </a:lnSpc>
                <a:spcBef>
                  <a:spcPct val="0"/>
                </a:spcBef>
                <a:spcAft>
                  <a:spcPct val="35000"/>
                </a:spcAft>
                <a:buNone/>
              </a:pPr>
              <a:r>
                <a:rPr lang="en-US" sz="2600" kern="1200"/>
                <a:t>qPCR</a:t>
              </a:r>
            </a:p>
          </p:txBody>
        </p:sp>
      </p:grpSp>
      <p:grpSp>
        <p:nvGrpSpPr>
          <p:cNvPr id="5" name="Group 4">
            <a:extLst>
              <a:ext uri="{FF2B5EF4-FFF2-40B4-BE49-F238E27FC236}">
                <a16:creationId xmlns:a16="http://schemas.microsoft.com/office/drawing/2014/main" id="{99A4EA9B-AC3D-1D69-0BBA-066E732701D4}"/>
              </a:ext>
            </a:extLst>
          </p:cNvPr>
          <p:cNvGrpSpPr/>
          <p:nvPr/>
        </p:nvGrpSpPr>
        <p:grpSpPr>
          <a:xfrm>
            <a:off x="524245" y="2248644"/>
            <a:ext cx="2377073" cy="996696"/>
            <a:chOff x="2881958" y="3536616"/>
            <a:chExt cx="2377073" cy="1188536"/>
          </a:xfrm>
        </p:grpSpPr>
        <p:sp>
          <p:nvSpPr>
            <p:cNvPr id="12" name="Rectangle 11">
              <a:extLst>
                <a:ext uri="{FF2B5EF4-FFF2-40B4-BE49-F238E27FC236}">
                  <a16:creationId xmlns:a16="http://schemas.microsoft.com/office/drawing/2014/main" id="{B894ECB8-50D1-6466-CD19-6FBB9FF007EB}"/>
                </a:ext>
              </a:extLst>
            </p:cNvPr>
            <p:cNvSpPr/>
            <p:nvPr/>
          </p:nvSpPr>
          <p:spPr>
            <a:xfrm>
              <a:off x="2881958" y="3536616"/>
              <a:ext cx="2377073" cy="1188536"/>
            </a:xfrm>
            <a:prstGeom prst="rect">
              <a:avLst/>
            </a:prstGeom>
            <a:solidFill>
              <a:schemeClr val="accent2"/>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US"/>
            </a:p>
          </p:txBody>
        </p:sp>
        <p:sp>
          <p:nvSpPr>
            <p:cNvPr id="13" name="TextBox 12">
              <a:extLst>
                <a:ext uri="{FF2B5EF4-FFF2-40B4-BE49-F238E27FC236}">
                  <a16:creationId xmlns:a16="http://schemas.microsoft.com/office/drawing/2014/main" id="{092917E0-D560-2FC8-4610-1A07D64108AD}"/>
                </a:ext>
              </a:extLst>
            </p:cNvPr>
            <p:cNvSpPr txBox="1"/>
            <p:nvPr/>
          </p:nvSpPr>
          <p:spPr>
            <a:xfrm>
              <a:off x="2881958" y="3536616"/>
              <a:ext cx="2377073" cy="118853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6510" tIns="16510" rIns="16510" bIns="16510" numCol="1" spcCol="1270" anchor="ctr" anchorCtr="0">
              <a:noAutofit/>
            </a:bodyPr>
            <a:lstStyle/>
            <a:p>
              <a:pPr marL="0" lvl="0" indent="0" algn="ctr" defTabSz="1155700">
                <a:lnSpc>
                  <a:spcPct val="90000"/>
                </a:lnSpc>
                <a:spcBef>
                  <a:spcPct val="0"/>
                </a:spcBef>
                <a:spcAft>
                  <a:spcPct val="35000"/>
                </a:spcAft>
                <a:buNone/>
              </a:pPr>
              <a:r>
                <a:rPr lang="en-US" sz="2600" kern="1200" dirty="0" err="1"/>
                <a:t>dPCR</a:t>
              </a:r>
              <a:endParaRPr lang="en-US" sz="2600" kern="1200" dirty="0"/>
            </a:p>
          </p:txBody>
        </p:sp>
      </p:grpSp>
      <p:grpSp>
        <p:nvGrpSpPr>
          <p:cNvPr id="6" name="Group 5">
            <a:extLst>
              <a:ext uri="{FF2B5EF4-FFF2-40B4-BE49-F238E27FC236}">
                <a16:creationId xmlns:a16="http://schemas.microsoft.com/office/drawing/2014/main" id="{21CF3AE4-143E-5A96-0399-A30F930EA1DF}"/>
              </a:ext>
            </a:extLst>
          </p:cNvPr>
          <p:cNvGrpSpPr/>
          <p:nvPr/>
        </p:nvGrpSpPr>
        <p:grpSpPr>
          <a:xfrm>
            <a:off x="524245" y="3328277"/>
            <a:ext cx="2377073" cy="994347"/>
            <a:chOff x="5758217" y="3536616"/>
            <a:chExt cx="2377073" cy="1188536"/>
          </a:xfrm>
        </p:grpSpPr>
        <p:sp>
          <p:nvSpPr>
            <p:cNvPr id="10" name="Rectangle 9">
              <a:extLst>
                <a:ext uri="{FF2B5EF4-FFF2-40B4-BE49-F238E27FC236}">
                  <a16:creationId xmlns:a16="http://schemas.microsoft.com/office/drawing/2014/main" id="{34C38DAD-4009-AE41-5ACD-7677E51D7890}"/>
                </a:ext>
              </a:extLst>
            </p:cNvPr>
            <p:cNvSpPr/>
            <p:nvPr/>
          </p:nvSpPr>
          <p:spPr>
            <a:xfrm>
              <a:off x="5758217" y="3536616"/>
              <a:ext cx="2377073" cy="1188536"/>
            </a:xfrm>
            <a:prstGeom prst="rect">
              <a:avLst/>
            </a:prstGeom>
            <a:solidFill>
              <a:schemeClr val="accent5"/>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US"/>
            </a:p>
          </p:txBody>
        </p:sp>
        <p:sp>
          <p:nvSpPr>
            <p:cNvPr id="11" name="TextBox 10">
              <a:extLst>
                <a:ext uri="{FF2B5EF4-FFF2-40B4-BE49-F238E27FC236}">
                  <a16:creationId xmlns:a16="http://schemas.microsoft.com/office/drawing/2014/main" id="{71BC0FCF-C1BC-ED28-945E-DE9E73CDC37F}"/>
                </a:ext>
              </a:extLst>
            </p:cNvPr>
            <p:cNvSpPr txBox="1"/>
            <p:nvPr/>
          </p:nvSpPr>
          <p:spPr>
            <a:xfrm>
              <a:off x="5758217" y="3536616"/>
              <a:ext cx="2377073" cy="118853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2400" kern="1200" dirty="0"/>
                <a:t>Chromatographic Fluorescence Detection</a:t>
              </a:r>
            </a:p>
          </p:txBody>
        </p:sp>
      </p:grpSp>
      <p:grpSp>
        <p:nvGrpSpPr>
          <p:cNvPr id="7" name="Group 6">
            <a:extLst>
              <a:ext uri="{FF2B5EF4-FFF2-40B4-BE49-F238E27FC236}">
                <a16:creationId xmlns:a16="http://schemas.microsoft.com/office/drawing/2014/main" id="{A4F16367-9DE4-01F5-C71A-D74FC0CC123D}"/>
              </a:ext>
            </a:extLst>
          </p:cNvPr>
          <p:cNvGrpSpPr/>
          <p:nvPr/>
        </p:nvGrpSpPr>
        <p:grpSpPr>
          <a:xfrm>
            <a:off x="524245" y="4407907"/>
            <a:ext cx="2377073" cy="996696"/>
            <a:chOff x="8634477" y="3536616"/>
            <a:chExt cx="2377073" cy="1188536"/>
          </a:xfrm>
        </p:grpSpPr>
        <p:sp>
          <p:nvSpPr>
            <p:cNvPr id="8" name="Rectangle 7">
              <a:extLst>
                <a:ext uri="{FF2B5EF4-FFF2-40B4-BE49-F238E27FC236}">
                  <a16:creationId xmlns:a16="http://schemas.microsoft.com/office/drawing/2014/main" id="{9EDBF854-D6A9-08EB-D0F4-A7163FFAC3D1}"/>
                </a:ext>
              </a:extLst>
            </p:cNvPr>
            <p:cNvSpPr/>
            <p:nvPr/>
          </p:nvSpPr>
          <p:spPr>
            <a:xfrm>
              <a:off x="8634477" y="3536616"/>
              <a:ext cx="2377073" cy="1188536"/>
            </a:xfrm>
            <a:prstGeom prst="rect">
              <a:avLst/>
            </a:prstGeom>
            <a:solidFill>
              <a:schemeClr val="accent5"/>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US" sz="2400"/>
            </a:p>
          </p:txBody>
        </p:sp>
        <p:sp>
          <p:nvSpPr>
            <p:cNvPr id="9" name="TextBox 8">
              <a:extLst>
                <a:ext uri="{FF2B5EF4-FFF2-40B4-BE49-F238E27FC236}">
                  <a16:creationId xmlns:a16="http://schemas.microsoft.com/office/drawing/2014/main" id="{49E5B0F8-CE1B-A551-037D-0497B85F40FA}"/>
                </a:ext>
              </a:extLst>
            </p:cNvPr>
            <p:cNvSpPr txBox="1"/>
            <p:nvPr/>
          </p:nvSpPr>
          <p:spPr>
            <a:xfrm>
              <a:off x="8634477" y="3536616"/>
              <a:ext cx="2377073" cy="118853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6510" tIns="16510" rIns="16510" bIns="16510" numCol="1" spcCol="1270" anchor="ctr" anchorCtr="0">
              <a:noAutofit/>
            </a:bodyPr>
            <a:lstStyle/>
            <a:p>
              <a:pPr algn="ctr" defTabSz="1155700">
                <a:lnSpc>
                  <a:spcPct val="90000"/>
                </a:lnSpc>
                <a:spcBef>
                  <a:spcPct val="0"/>
                </a:spcBef>
                <a:spcAft>
                  <a:spcPct val="35000"/>
                </a:spcAft>
              </a:pPr>
              <a:r>
                <a:rPr lang="en-US" sz="2400" kern="1200" dirty="0"/>
                <a:t>LC-MS</a:t>
              </a:r>
              <a:r>
                <a:rPr lang="en-US" sz="2400" dirty="0"/>
                <a:t> or LC-MS/MS</a:t>
              </a:r>
              <a:endParaRPr lang="en-US" sz="2400" kern="1200" dirty="0"/>
            </a:p>
          </p:txBody>
        </p:sp>
      </p:grpSp>
      <p:sp>
        <p:nvSpPr>
          <p:cNvPr id="18" name="TextBox 17">
            <a:extLst>
              <a:ext uri="{FF2B5EF4-FFF2-40B4-BE49-F238E27FC236}">
                <a16:creationId xmlns:a16="http://schemas.microsoft.com/office/drawing/2014/main" id="{47FDE42C-F6B7-D6F3-5E2E-8175FAF71C74}"/>
              </a:ext>
            </a:extLst>
          </p:cNvPr>
          <p:cNvSpPr txBox="1"/>
          <p:nvPr/>
        </p:nvSpPr>
        <p:spPr>
          <a:xfrm>
            <a:off x="3215148" y="1169008"/>
            <a:ext cx="8640443" cy="996695"/>
          </a:xfrm>
          <a:prstGeom prst="rect">
            <a:avLst/>
          </a:prstGeom>
          <a:noFill/>
        </p:spPr>
        <p:txBody>
          <a:bodyPr wrap="square" lIns="0" rtlCol="0">
            <a:noAutofit/>
          </a:bodyPr>
          <a:lstStyle/>
          <a:p>
            <a:pPr marL="342900" indent="-342900" algn="l">
              <a:buFont typeface="Arial" panose="020B0604020202020204" pitchFamily="34" charset="0"/>
              <a:buChar char="•"/>
            </a:pPr>
            <a:r>
              <a:rPr lang="en-US" sz="1600" dirty="0">
                <a:solidFill>
                  <a:srgbClr val="000000"/>
                </a:solidFill>
              </a:rPr>
              <a:t>Well established, large dynamic range</a:t>
            </a:r>
          </a:p>
          <a:p>
            <a:pPr marL="342900" indent="-342900" algn="l">
              <a:buFont typeface="Arial" panose="020B0604020202020204" pitchFamily="34" charset="0"/>
              <a:buChar char="•"/>
            </a:pPr>
            <a:r>
              <a:rPr lang="en-US" sz="1600" dirty="0">
                <a:solidFill>
                  <a:srgbClr val="000000"/>
                </a:solidFill>
              </a:rPr>
              <a:t>Specific primers/probe required; amplicon must be &gt;~ 60 bases</a:t>
            </a:r>
          </a:p>
          <a:p>
            <a:pPr marL="342900" indent="-342900" algn="l">
              <a:buFont typeface="Arial" panose="020B0604020202020204" pitchFamily="34" charset="0"/>
              <a:buChar char="•"/>
            </a:pPr>
            <a:r>
              <a:rPr lang="en-US" sz="1600" dirty="0">
                <a:solidFill>
                  <a:srgbClr val="000000"/>
                </a:solidFill>
              </a:rPr>
              <a:t>May detect metabolites, depending on amplicon</a:t>
            </a:r>
          </a:p>
        </p:txBody>
      </p:sp>
      <p:sp>
        <p:nvSpPr>
          <p:cNvPr id="19" name="TextBox 18">
            <a:extLst>
              <a:ext uri="{FF2B5EF4-FFF2-40B4-BE49-F238E27FC236}">
                <a16:creationId xmlns:a16="http://schemas.microsoft.com/office/drawing/2014/main" id="{9E3873EB-9274-A944-729B-CBD808D827CB}"/>
              </a:ext>
            </a:extLst>
          </p:cNvPr>
          <p:cNvSpPr txBox="1"/>
          <p:nvPr/>
        </p:nvSpPr>
        <p:spPr>
          <a:xfrm>
            <a:off x="3215145" y="2294533"/>
            <a:ext cx="8640444" cy="915225"/>
          </a:xfrm>
          <a:prstGeom prst="rect">
            <a:avLst/>
          </a:prstGeom>
          <a:noFill/>
        </p:spPr>
        <p:txBody>
          <a:bodyPr wrap="square" lIns="0" rtlCol="0">
            <a:noAutofit/>
          </a:bodyPr>
          <a:lstStyle/>
          <a:p>
            <a:pPr marL="342900" indent="-342900" algn="l">
              <a:buFont typeface="Arial" panose="020B0604020202020204" pitchFamily="34" charset="0"/>
              <a:buChar char="•"/>
            </a:pPr>
            <a:r>
              <a:rPr lang="en-US" sz="1600" dirty="0">
                <a:solidFill>
                  <a:srgbClr val="000000"/>
                </a:solidFill>
              </a:rPr>
              <a:t>Very sensitive, smaller dynamic range</a:t>
            </a:r>
          </a:p>
          <a:p>
            <a:pPr marL="342900" indent="-342900">
              <a:buFont typeface="Arial" panose="020B0604020202020204" pitchFamily="34" charset="0"/>
              <a:buChar char="•"/>
            </a:pPr>
            <a:r>
              <a:rPr lang="en-US" sz="1600" dirty="0">
                <a:solidFill>
                  <a:srgbClr val="000000"/>
                </a:solidFill>
              </a:rPr>
              <a:t>Specific primers/probe required; amplicon must be &gt;~ 60 bases</a:t>
            </a:r>
          </a:p>
          <a:p>
            <a:pPr marL="342900" indent="-342900" algn="l">
              <a:buFont typeface="Arial" panose="020B0604020202020204" pitchFamily="34" charset="0"/>
              <a:buChar char="•"/>
            </a:pPr>
            <a:r>
              <a:rPr lang="en-US" sz="1600" dirty="0">
                <a:solidFill>
                  <a:srgbClr val="000000"/>
                </a:solidFill>
              </a:rPr>
              <a:t>May detect metabolites, depending on amplicon</a:t>
            </a:r>
          </a:p>
        </p:txBody>
      </p:sp>
      <p:sp>
        <p:nvSpPr>
          <p:cNvPr id="20" name="TextBox 19">
            <a:extLst>
              <a:ext uri="{FF2B5EF4-FFF2-40B4-BE49-F238E27FC236}">
                <a16:creationId xmlns:a16="http://schemas.microsoft.com/office/drawing/2014/main" id="{5E9100A4-3918-CD7B-9015-F666EA3F78DA}"/>
              </a:ext>
            </a:extLst>
          </p:cNvPr>
          <p:cNvSpPr txBox="1"/>
          <p:nvPr/>
        </p:nvSpPr>
        <p:spPr>
          <a:xfrm>
            <a:off x="3215146" y="3382354"/>
            <a:ext cx="8640443" cy="988655"/>
          </a:xfrm>
          <a:prstGeom prst="rect">
            <a:avLst/>
          </a:prstGeom>
          <a:noFill/>
        </p:spPr>
        <p:txBody>
          <a:bodyPr wrap="square" lIns="0" tIns="45720" rIns="91440" bIns="45720" rtlCol="0" anchor="t">
            <a:noAutofit/>
          </a:bodyPr>
          <a:lstStyle/>
          <a:p>
            <a:pPr marL="342900" indent="-342900">
              <a:buFont typeface="Arial" panose="020B0604020202020204" pitchFamily="34" charset="0"/>
              <a:buChar char="•"/>
            </a:pPr>
            <a:r>
              <a:rPr lang="en-US" sz="1600" dirty="0">
                <a:solidFill>
                  <a:srgbClr val="000000"/>
                </a:solidFill>
              </a:rPr>
              <a:t>Well established</a:t>
            </a:r>
          </a:p>
          <a:p>
            <a:pPr marL="342900" indent="-342900">
              <a:buFont typeface="Arial" panose="020B0604020202020204" pitchFamily="34" charset="0"/>
              <a:buChar char="•"/>
            </a:pPr>
            <a:r>
              <a:rPr lang="en-US" sz="1600" dirty="0">
                <a:solidFill>
                  <a:srgbClr val="000000"/>
                </a:solidFill>
              </a:rPr>
              <a:t>Specific probe required for fluorescence-based detection</a:t>
            </a:r>
          </a:p>
          <a:p>
            <a:pPr marL="342900" indent="-342900" algn="l">
              <a:buFont typeface="Arial" panose="020B0604020202020204" pitchFamily="34" charset="0"/>
              <a:buChar char="•"/>
            </a:pPr>
            <a:r>
              <a:rPr lang="en-US" sz="1600" dirty="0">
                <a:solidFill>
                  <a:srgbClr val="000000"/>
                </a:solidFill>
              </a:rPr>
              <a:t>Metabolite separation possible</a:t>
            </a:r>
            <a:endParaRPr lang="en-US" sz="1600" dirty="0">
              <a:solidFill>
                <a:srgbClr val="000000"/>
              </a:solidFill>
              <a:cs typeface="Arial"/>
            </a:endParaRPr>
          </a:p>
          <a:p>
            <a:pPr marL="342900" indent="-342900" algn="l">
              <a:buFont typeface="Arial" panose="020B0604020202020204" pitchFamily="34" charset="0"/>
              <a:buChar char="•"/>
            </a:pPr>
            <a:endParaRPr lang="en-US" sz="1600" dirty="0">
              <a:solidFill>
                <a:srgbClr val="000000"/>
              </a:solidFill>
              <a:cs typeface="Arial"/>
            </a:endParaRPr>
          </a:p>
        </p:txBody>
      </p:sp>
      <p:sp>
        <p:nvSpPr>
          <p:cNvPr id="21" name="TextBox 20">
            <a:extLst>
              <a:ext uri="{FF2B5EF4-FFF2-40B4-BE49-F238E27FC236}">
                <a16:creationId xmlns:a16="http://schemas.microsoft.com/office/drawing/2014/main" id="{B33DB791-464B-4A6D-2046-2A0ECAF0E8CC}"/>
              </a:ext>
            </a:extLst>
          </p:cNvPr>
          <p:cNvSpPr txBox="1"/>
          <p:nvPr/>
        </p:nvSpPr>
        <p:spPr>
          <a:xfrm>
            <a:off x="3215146" y="4453336"/>
            <a:ext cx="8640443" cy="994347"/>
          </a:xfrm>
          <a:prstGeom prst="rect">
            <a:avLst/>
          </a:prstGeom>
          <a:noFill/>
        </p:spPr>
        <p:txBody>
          <a:bodyPr wrap="square" lIns="0" rtlCol="0">
            <a:noAutofit/>
          </a:bodyPr>
          <a:lstStyle/>
          <a:p>
            <a:pPr marL="342900" indent="-342900" algn="l">
              <a:buFont typeface="Arial" panose="020B0604020202020204" pitchFamily="34" charset="0"/>
              <a:buChar char="•"/>
            </a:pPr>
            <a:r>
              <a:rPr lang="en-US" sz="1600" dirty="0">
                <a:solidFill>
                  <a:srgbClr val="000000"/>
                </a:solidFill>
              </a:rPr>
              <a:t>Established instrumentation, oligo-specific extraction/mobile phases necessary</a:t>
            </a:r>
          </a:p>
          <a:p>
            <a:pPr marL="342900" indent="-342900" algn="l">
              <a:buFont typeface="Arial" panose="020B0604020202020204" pitchFamily="34" charset="0"/>
              <a:buChar char="•"/>
            </a:pPr>
            <a:r>
              <a:rPr lang="en-US" sz="1600" dirty="0">
                <a:solidFill>
                  <a:srgbClr val="000000"/>
                </a:solidFill>
              </a:rPr>
              <a:t>Quantitation by full scan requires summation across multiple peaks</a:t>
            </a:r>
          </a:p>
          <a:p>
            <a:pPr marL="342900" indent="-342900" algn="l">
              <a:buFont typeface="Arial" panose="020B0604020202020204" pitchFamily="34" charset="0"/>
              <a:buChar char="•"/>
            </a:pPr>
            <a:r>
              <a:rPr lang="en-US" sz="1600" dirty="0">
                <a:solidFill>
                  <a:srgbClr val="000000"/>
                </a:solidFill>
              </a:rPr>
              <a:t>Unique M/Z detection may allow for less chromatographic optimization</a:t>
            </a:r>
          </a:p>
        </p:txBody>
      </p:sp>
      <p:grpSp>
        <p:nvGrpSpPr>
          <p:cNvPr id="4" name="Group 3">
            <a:extLst>
              <a:ext uri="{FF2B5EF4-FFF2-40B4-BE49-F238E27FC236}">
                <a16:creationId xmlns:a16="http://schemas.microsoft.com/office/drawing/2014/main" id="{715004B7-BC27-135F-4D85-3BA9A6B25B10}"/>
              </a:ext>
            </a:extLst>
          </p:cNvPr>
          <p:cNvGrpSpPr/>
          <p:nvPr/>
        </p:nvGrpSpPr>
        <p:grpSpPr>
          <a:xfrm>
            <a:off x="524244" y="5489886"/>
            <a:ext cx="2377073" cy="996696"/>
            <a:chOff x="8634477" y="3536616"/>
            <a:chExt cx="2377073" cy="1188536"/>
          </a:xfrm>
          <a:solidFill>
            <a:schemeClr val="accent6"/>
          </a:solidFill>
        </p:grpSpPr>
        <p:sp>
          <p:nvSpPr>
            <p:cNvPr id="16" name="Rectangle 15">
              <a:extLst>
                <a:ext uri="{FF2B5EF4-FFF2-40B4-BE49-F238E27FC236}">
                  <a16:creationId xmlns:a16="http://schemas.microsoft.com/office/drawing/2014/main" id="{16EF7DCE-C3AA-F82A-E769-A8C45D1CAA23}"/>
                </a:ext>
              </a:extLst>
            </p:cNvPr>
            <p:cNvSpPr/>
            <p:nvPr/>
          </p:nvSpPr>
          <p:spPr>
            <a:xfrm>
              <a:off x="8634477" y="3536616"/>
              <a:ext cx="2377073" cy="1188536"/>
            </a:xfrm>
            <a:prstGeom prst="rect">
              <a:avLst/>
            </a:prstGeom>
            <a:gr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US" sz="2400"/>
            </a:p>
          </p:txBody>
        </p:sp>
        <p:sp>
          <p:nvSpPr>
            <p:cNvPr id="17" name="TextBox 16">
              <a:extLst>
                <a:ext uri="{FF2B5EF4-FFF2-40B4-BE49-F238E27FC236}">
                  <a16:creationId xmlns:a16="http://schemas.microsoft.com/office/drawing/2014/main" id="{4A1B05C6-C72E-7B0F-6887-2A0C969EC009}"/>
                </a:ext>
              </a:extLst>
            </p:cNvPr>
            <p:cNvSpPr txBox="1"/>
            <p:nvPr/>
          </p:nvSpPr>
          <p:spPr>
            <a:xfrm>
              <a:off x="8634477" y="3536616"/>
              <a:ext cx="2377073" cy="1188536"/>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16510" tIns="16510" rIns="16510" bIns="16510" numCol="1" spcCol="1270" anchor="ctr" anchorCtr="0">
              <a:noAutofit/>
            </a:bodyPr>
            <a:lstStyle/>
            <a:p>
              <a:pPr marL="0" lvl="0" indent="0" algn="ctr" defTabSz="1155700">
                <a:lnSpc>
                  <a:spcPct val="90000"/>
                </a:lnSpc>
                <a:spcBef>
                  <a:spcPct val="0"/>
                </a:spcBef>
                <a:spcAft>
                  <a:spcPct val="35000"/>
                </a:spcAft>
                <a:buNone/>
              </a:pPr>
              <a:r>
                <a:rPr lang="en-US" sz="2400" kern="1200" dirty="0"/>
                <a:t>Other Instrumentation</a:t>
              </a:r>
            </a:p>
          </p:txBody>
        </p:sp>
      </p:grpSp>
      <p:sp>
        <p:nvSpPr>
          <p:cNvPr id="22" name="TextBox 21">
            <a:extLst>
              <a:ext uri="{FF2B5EF4-FFF2-40B4-BE49-F238E27FC236}">
                <a16:creationId xmlns:a16="http://schemas.microsoft.com/office/drawing/2014/main" id="{B855E86F-8F37-EA67-854B-F646728A1505}"/>
              </a:ext>
            </a:extLst>
          </p:cNvPr>
          <p:cNvSpPr txBox="1"/>
          <p:nvPr/>
        </p:nvSpPr>
        <p:spPr>
          <a:xfrm>
            <a:off x="3215145" y="5540454"/>
            <a:ext cx="7587680" cy="994347"/>
          </a:xfrm>
          <a:prstGeom prst="rect">
            <a:avLst/>
          </a:prstGeom>
          <a:noFill/>
        </p:spPr>
        <p:txBody>
          <a:bodyPr wrap="square" lIns="0" tIns="45720" rIns="91440" bIns="45720" rtlCol="0" anchor="t">
            <a:noAutofit/>
          </a:bodyPr>
          <a:lstStyle/>
          <a:p>
            <a:pPr marL="342900" indent="-342900">
              <a:buFont typeface="Arial" panose="020B0604020202020204" pitchFamily="34" charset="0"/>
              <a:buChar char="•"/>
            </a:pPr>
            <a:r>
              <a:rPr lang="en-US" sz="1600" dirty="0" err="1">
                <a:solidFill>
                  <a:srgbClr val="000000"/>
                </a:solidFill>
              </a:rPr>
              <a:t>bDNA</a:t>
            </a:r>
            <a:r>
              <a:rPr lang="en-US" sz="1600" dirty="0">
                <a:solidFill>
                  <a:srgbClr val="000000"/>
                </a:solidFill>
              </a:rPr>
              <a:t> (larger target, not the preferred method due to challenges)</a:t>
            </a:r>
            <a:endParaRPr lang="en-US" sz="1600" dirty="0">
              <a:solidFill>
                <a:srgbClr val="000000"/>
              </a:solidFill>
              <a:cs typeface="Arial"/>
            </a:endParaRPr>
          </a:p>
          <a:p>
            <a:pPr marL="342900" indent="-342900">
              <a:buFont typeface="Arial" panose="020B0604020202020204" pitchFamily="34" charset="0"/>
              <a:buChar char="•"/>
            </a:pPr>
            <a:r>
              <a:rPr lang="en-US" sz="1600" dirty="0">
                <a:solidFill>
                  <a:srgbClr val="000000"/>
                </a:solidFill>
              </a:rPr>
              <a:t>Stem-loop PCR (if oligo is too short for traditional PCR)</a:t>
            </a:r>
            <a:endParaRPr lang="en-US" sz="1600" dirty="0">
              <a:solidFill>
                <a:srgbClr val="000000"/>
              </a:solidFill>
              <a:cs typeface="Arial"/>
            </a:endParaRPr>
          </a:p>
          <a:p>
            <a:pPr marL="342900" indent="-342900">
              <a:buFont typeface="Arial" panose="020B0604020202020204" pitchFamily="34" charset="0"/>
              <a:buChar char="•"/>
            </a:pPr>
            <a:r>
              <a:rPr lang="en-US" sz="1600" dirty="0">
                <a:solidFill>
                  <a:srgbClr val="000000"/>
                </a:solidFill>
              </a:rPr>
              <a:t>Hybridization ELISA (using complementary oligo-based capture and detection)</a:t>
            </a:r>
            <a:endParaRPr lang="en-US" sz="1600" dirty="0">
              <a:solidFill>
                <a:srgbClr val="000000"/>
              </a:solidFill>
              <a:cs typeface="Arial"/>
            </a:endParaRPr>
          </a:p>
        </p:txBody>
      </p:sp>
    </p:spTree>
    <p:extLst>
      <p:ext uri="{BB962C8B-B14F-4D97-AF65-F5344CB8AC3E}">
        <p14:creationId xmlns:p14="http://schemas.microsoft.com/office/powerpoint/2010/main" val="1827456826"/>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06F226-238F-7422-FB5C-EE4C33576EC9}"/>
              </a:ext>
            </a:extLst>
          </p:cNvPr>
          <p:cNvSpPr>
            <a:spLocks noGrp="1"/>
          </p:cNvSpPr>
          <p:nvPr>
            <p:ph type="title"/>
          </p:nvPr>
        </p:nvSpPr>
        <p:spPr/>
        <p:txBody>
          <a:bodyPr/>
          <a:lstStyle/>
          <a:p>
            <a:r>
              <a:rPr lang="en-US">
                <a:solidFill>
                  <a:srgbClr val="000000"/>
                </a:solidFill>
              </a:rPr>
              <a:t>Overall platform considerations</a:t>
            </a:r>
          </a:p>
        </p:txBody>
      </p:sp>
      <p:sp>
        <p:nvSpPr>
          <p:cNvPr id="4" name="Oval 3">
            <a:extLst>
              <a:ext uri="{FF2B5EF4-FFF2-40B4-BE49-F238E27FC236}">
                <a16:creationId xmlns:a16="http://schemas.microsoft.com/office/drawing/2014/main" id="{942BD704-0190-B1B0-44F6-1E267A20FECE}"/>
              </a:ext>
            </a:extLst>
          </p:cNvPr>
          <p:cNvSpPr/>
          <p:nvPr/>
        </p:nvSpPr>
        <p:spPr>
          <a:xfrm>
            <a:off x="496681" y="1553567"/>
            <a:ext cx="2001786" cy="2014432"/>
          </a:xfrm>
          <a:prstGeom prst="ellipse">
            <a:avLst/>
          </a:prstGeom>
          <a:solidFill>
            <a:schemeClr val="tx2"/>
          </a:solidFill>
          <a:ln>
            <a:solidFill>
              <a:schemeClr val="tx1"/>
            </a:solidFill>
          </a:ln>
          <a:effectLst>
            <a:outerShdw blurRad="50800" dist="38100" dir="5400000" algn="t" rotWithShape="0">
              <a:prstClr val="black">
                <a:alpha val="40000"/>
              </a:prstClr>
            </a:outerShdw>
            <a:softEdge rad="12700"/>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bg1"/>
                </a:solidFill>
              </a:rPr>
              <a:t>No standard curve ≠ no QCs</a:t>
            </a:r>
          </a:p>
        </p:txBody>
      </p:sp>
      <p:sp>
        <p:nvSpPr>
          <p:cNvPr id="12" name="Oval 11">
            <a:extLst>
              <a:ext uri="{FF2B5EF4-FFF2-40B4-BE49-F238E27FC236}">
                <a16:creationId xmlns:a16="http://schemas.microsoft.com/office/drawing/2014/main" id="{7505780E-9781-A4BC-BA5C-C67EF2FBC865}"/>
              </a:ext>
            </a:extLst>
          </p:cNvPr>
          <p:cNvSpPr/>
          <p:nvPr/>
        </p:nvSpPr>
        <p:spPr>
          <a:xfrm>
            <a:off x="956588" y="4058773"/>
            <a:ext cx="2674321" cy="2492134"/>
          </a:xfrm>
          <a:prstGeom prst="ellipse">
            <a:avLst/>
          </a:prstGeom>
          <a:ln>
            <a:solidFill>
              <a:schemeClr val="tx1"/>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bg1"/>
                </a:solidFill>
              </a:rPr>
              <a:t>Will N-1 metabolites be measured? Is that acceptable?</a:t>
            </a:r>
          </a:p>
        </p:txBody>
      </p:sp>
      <p:sp>
        <p:nvSpPr>
          <p:cNvPr id="13" name="Oval 12">
            <a:extLst>
              <a:ext uri="{FF2B5EF4-FFF2-40B4-BE49-F238E27FC236}">
                <a16:creationId xmlns:a16="http://schemas.microsoft.com/office/drawing/2014/main" id="{B3285632-CB79-920F-6AA2-71D359725DCC}"/>
              </a:ext>
            </a:extLst>
          </p:cNvPr>
          <p:cNvSpPr/>
          <p:nvPr/>
        </p:nvSpPr>
        <p:spPr>
          <a:xfrm>
            <a:off x="3210760" y="2396997"/>
            <a:ext cx="2370021" cy="2014432"/>
          </a:xfrm>
          <a:prstGeom prst="ellipse">
            <a:avLst/>
          </a:prstGeom>
          <a:solidFill>
            <a:schemeClr val="accent2"/>
          </a:solidFill>
          <a:effectLst>
            <a:outerShdw blurRad="50800" dist="38100" dir="2700000" algn="tl" rotWithShape="0">
              <a:prstClr val="black">
                <a:alpha val="40000"/>
              </a:prstClr>
            </a:outerShdw>
            <a:softEdge rad="12700"/>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rPr>
              <a:t>What is your MS Internal Standard? Is your mobile phase stable?</a:t>
            </a:r>
          </a:p>
        </p:txBody>
      </p:sp>
      <p:sp>
        <p:nvSpPr>
          <p:cNvPr id="15" name="Oval 14">
            <a:extLst>
              <a:ext uri="{FF2B5EF4-FFF2-40B4-BE49-F238E27FC236}">
                <a16:creationId xmlns:a16="http://schemas.microsoft.com/office/drawing/2014/main" id="{F3B34B2C-273D-984C-E73C-822D238F3B10}"/>
              </a:ext>
            </a:extLst>
          </p:cNvPr>
          <p:cNvSpPr/>
          <p:nvPr/>
        </p:nvSpPr>
        <p:spPr>
          <a:xfrm>
            <a:off x="5292750" y="4656816"/>
            <a:ext cx="2189972" cy="1894091"/>
          </a:xfrm>
          <a:prstGeom prst="ellipse">
            <a:avLst/>
          </a:prstGeom>
          <a:solidFill>
            <a:schemeClr val="accent5"/>
          </a:solidFill>
          <a:ln>
            <a:solidFill>
              <a:schemeClr val="accent5">
                <a:lumMod val="60000"/>
                <a:lumOff val="40000"/>
              </a:schemeClr>
            </a:solidFill>
          </a:ln>
          <a:effectLst>
            <a:outerShdw blurRad="50800" dist="38100" dir="5400000" algn="t" rotWithShape="0">
              <a:prstClr val="black">
                <a:alpha val="40000"/>
              </a:prstClr>
            </a:outerShdw>
            <a:softEdge rad="12700"/>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rPr>
              <a:t>Are preparation complexities prohibitive? </a:t>
            </a:r>
          </a:p>
        </p:txBody>
      </p:sp>
      <p:sp>
        <p:nvSpPr>
          <p:cNvPr id="6" name="Oval 5">
            <a:extLst>
              <a:ext uri="{FF2B5EF4-FFF2-40B4-BE49-F238E27FC236}">
                <a16:creationId xmlns:a16="http://schemas.microsoft.com/office/drawing/2014/main" id="{FB76EC27-F9BC-55A2-E48E-A9005F42EB71}"/>
              </a:ext>
            </a:extLst>
          </p:cNvPr>
          <p:cNvSpPr/>
          <p:nvPr/>
        </p:nvSpPr>
        <p:spPr>
          <a:xfrm>
            <a:off x="6387736" y="1751890"/>
            <a:ext cx="2629652" cy="1816109"/>
          </a:xfrm>
          <a:prstGeom prst="ellipse">
            <a:avLst/>
          </a:prstGeom>
          <a:solidFill>
            <a:schemeClr val="accent4"/>
          </a:solidFill>
          <a:effectLst>
            <a:outerShdw blurRad="50800" dist="38100" dir="2700000" algn="tl" rotWithShape="0">
              <a:prstClr val="black">
                <a:alpha val="40000"/>
              </a:prstClr>
            </a:outerShdw>
            <a:softEdge rad="12700"/>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rPr>
              <a:t>Are there any special software considerations?</a:t>
            </a:r>
          </a:p>
        </p:txBody>
      </p:sp>
      <p:sp>
        <p:nvSpPr>
          <p:cNvPr id="3" name="Oval 2">
            <a:extLst>
              <a:ext uri="{FF2B5EF4-FFF2-40B4-BE49-F238E27FC236}">
                <a16:creationId xmlns:a16="http://schemas.microsoft.com/office/drawing/2014/main" id="{FD7F420F-4DCD-D6BE-619D-6FD0AD233DB0}"/>
              </a:ext>
            </a:extLst>
          </p:cNvPr>
          <p:cNvSpPr/>
          <p:nvPr/>
        </p:nvSpPr>
        <p:spPr>
          <a:xfrm>
            <a:off x="8132084" y="3840859"/>
            <a:ext cx="2485609" cy="2368394"/>
          </a:xfrm>
          <a:prstGeom prst="ellipse">
            <a:avLst/>
          </a:prstGeom>
          <a:solidFill>
            <a:schemeClr val="accent3"/>
          </a:solidFill>
          <a:ln>
            <a:noFill/>
          </a:ln>
          <a:effectLst>
            <a:outerShdw blurRad="50800" dist="38100" dir="5400000" algn="t" rotWithShape="0">
              <a:prstClr val="black">
                <a:alpha val="40000"/>
              </a:prstClr>
            </a:outerShdw>
            <a:softEdge rad="12700"/>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rPr>
              <a:t>Do you have instrumentation for the long term?</a:t>
            </a:r>
          </a:p>
        </p:txBody>
      </p:sp>
      <p:sp>
        <p:nvSpPr>
          <p:cNvPr id="5" name="Oval 4">
            <a:extLst>
              <a:ext uri="{FF2B5EF4-FFF2-40B4-BE49-F238E27FC236}">
                <a16:creationId xmlns:a16="http://schemas.microsoft.com/office/drawing/2014/main" id="{A4B2450A-CFBF-B954-5041-60BE98BB71FA}"/>
              </a:ext>
            </a:extLst>
          </p:cNvPr>
          <p:cNvSpPr/>
          <p:nvPr/>
        </p:nvSpPr>
        <p:spPr>
          <a:xfrm>
            <a:off x="9301465" y="648747"/>
            <a:ext cx="2629651" cy="2368394"/>
          </a:xfrm>
          <a:prstGeom prst="ellipse">
            <a:avLst/>
          </a:prstGeom>
          <a:solidFill>
            <a:srgbClr val="C00000"/>
          </a:solidFill>
          <a:ln>
            <a:noFill/>
          </a:ln>
          <a:effectLst>
            <a:outerShdw blurRad="50800" dist="38100" dir="5400000" algn="t" rotWithShape="0">
              <a:prstClr val="black">
                <a:alpha val="40000"/>
              </a:prstClr>
            </a:outerShdw>
            <a:softEdge rad="12700"/>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rPr>
              <a:t>Is your sequence PCR “friendly”? GC-content/length/modifications</a:t>
            </a:r>
          </a:p>
        </p:txBody>
      </p:sp>
    </p:spTree>
    <p:extLst>
      <p:ext uri="{BB962C8B-B14F-4D97-AF65-F5344CB8AC3E}">
        <p14:creationId xmlns:p14="http://schemas.microsoft.com/office/powerpoint/2010/main" val="1080496080"/>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EAE478-1F51-80E6-E7E2-853746E6620A}"/>
              </a:ext>
            </a:extLst>
          </p:cNvPr>
          <p:cNvSpPr>
            <a:spLocks noGrp="1"/>
          </p:cNvSpPr>
          <p:nvPr>
            <p:ph type="title"/>
          </p:nvPr>
        </p:nvSpPr>
        <p:spPr/>
        <p:txBody>
          <a:bodyPr/>
          <a:lstStyle/>
          <a:p>
            <a:r>
              <a:rPr lang="en-US" dirty="0">
                <a:latin typeface="Arial"/>
                <a:cs typeface="Arial"/>
              </a:rPr>
              <a:t>Conclusions</a:t>
            </a:r>
            <a:endParaRPr lang="en-US" dirty="0"/>
          </a:p>
        </p:txBody>
      </p:sp>
      <p:sp>
        <p:nvSpPr>
          <p:cNvPr id="3" name="Content Placeholder 2">
            <a:extLst>
              <a:ext uri="{FF2B5EF4-FFF2-40B4-BE49-F238E27FC236}">
                <a16:creationId xmlns:a16="http://schemas.microsoft.com/office/drawing/2014/main" id="{97335ED4-AD01-A0BF-D329-C22C0DCBD195}"/>
              </a:ext>
            </a:extLst>
          </p:cNvPr>
          <p:cNvSpPr>
            <a:spLocks noGrp="1"/>
          </p:cNvSpPr>
          <p:nvPr>
            <p:ph idx="1"/>
          </p:nvPr>
        </p:nvSpPr>
        <p:spPr/>
        <p:txBody>
          <a:bodyPr vert="horz" lIns="0" tIns="45720" rIns="0" bIns="45720" rtlCol="0" anchor="t">
            <a:noAutofit/>
          </a:bodyPr>
          <a:lstStyle/>
          <a:p>
            <a:r>
              <a:rPr lang="en-US" dirty="0">
                <a:solidFill>
                  <a:srgbClr val="000000"/>
                </a:solidFill>
                <a:latin typeface="Arial"/>
                <a:cs typeface="Arial"/>
              </a:rPr>
              <a:t>Technical platform selection is based on method context of use</a:t>
            </a:r>
          </a:p>
          <a:p>
            <a:r>
              <a:rPr lang="en-US" dirty="0">
                <a:solidFill>
                  <a:srgbClr val="000000"/>
                </a:solidFill>
                <a:latin typeface="Arial"/>
                <a:cs typeface="Arial"/>
              </a:rPr>
              <a:t>Before making a selection, consider desired assay performance attributes</a:t>
            </a:r>
            <a:endParaRPr lang="en-US" dirty="0">
              <a:solidFill>
                <a:srgbClr val="000000"/>
              </a:solidFill>
            </a:endParaRPr>
          </a:p>
          <a:p>
            <a:pPr lvl="1"/>
            <a:r>
              <a:rPr lang="en-US" dirty="0">
                <a:solidFill>
                  <a:srgbClr val="000000"/>
                </a:solidFill>
                <a:latin typeface="Arial"/>
                <a:cs typeface="Arial"/>
              </a:rPr>
              <a:t>Analytical sensitivity (if dose levels are low)</a:t>
            </a:r>
          </a:p>
          <a:p>
            <a:pPr lvl="1"/>
            <a:r>
              <a:rPr lang="en-US" dirty="0">
                <a:solidFill>
                  <a:srgbClr val="000000"/>
                </a:solidFill>
                <a:latin typeface="Arial"/>
                <a:cs typeface="Arial"/>
              </a:rPr>
              <a:t>Accuracy and precision</a:t>
            </a:r>
          </a:p>
          <a:p>
            <a:pPr lvl="1"/>
            <a:r>
              <a:rPr lang="en-US" dirty="0">
                <a:solidFill>
                  <a:srgbClr val="000000"/>
                </a:solidFill>
                <a:latin typeface="Arial"/>
                <a:cs typeface="Arial"/>
              </a:rPr>
              <a:t>Reagent availability and stability (such as antibody-based assays)</a:t>
            </a:r>
          </a:p>
          <a:p>
            <a:pPr lvl="1"/>
            <a:r>
              <a:rPr lang="en-US" dirty="0">
                <a:solidFill>
                  <a:srgbClr val="000000"/>
                </a:solidFill>
                <a:latin typeface="Arial"/>
                <a:cs typeface="Arial"/>
              </a:rPr>
              <a:t>Resolution if HPLC, LC-MS, or LC-MS/MS based without "shoulders and tails" in chromatograms</a:t>
            </a:r>
          </a:p>
          <a:p>
            <a:r>
              <a:rPr lang="en-US" dirty="0">
                <a:solidFill>
                  <a:srgbClr val="000000"/>
                </a:solidFill>
                <a:latin typeface="Arial"/>
                <a:cs typeface="Arial"/>
              </a:rPr>
              <a:t>Understanding the drug product is critical, especially if the drug has multiple components </a:t>
            </a:r>
          </a:p>
          <a:p>
            <a:pPr lvl="1"/>
            <a:r>
              <a:rPr lang="en-US" dirty="0">
                <a:solidFill>
                  <a:srgbClr val="000000"/>
                </a:solidFill>
                <a:latin typeface="Arial"/>
                <a:cs typeface="Arial"/>
              </a:rPr>
              <a:t>CAR-T, LNP, and conjugated ASO (antisense oligonucleotide) or siRNA (small interfering RNA)</a:t>
            </a:r>
          </a:p>
          <a:p>
            <a:endParaRPr lang="en-US" dirty="0">
              <a:solidFill>
                <a:srgbClr val="000000"/>
              </a:solidFill>
              <a:latin typeface="Arial"/>
              <a:cs typeface="Arial"/>
            </a:endParaRPr>
          </a:p>
          <a:p>
            <a:r>
              <a:rPr lang="en-US" dirty="0">
                <a:solidFill>
                  <a:srgbClr val="000000"/>
                </a:solidFill>
                <a:latin typeface="Arial"/>
                <a:cs typeface="Arial"/>
              </a:rPr>
              <a:t>Think ahead as much as possible: Decisions made early in a program lifecycle can have implications for years to come (assay, reagent, site/laboratory comparability)</a:t>
            </a:r>
          </a:p>
        </p:txBody>
      </p:sp>
    </p:spTree>
    <p:extLst>
      <p:ext uri="{BB962C8B-B14F-4D97-AF65-F5344CB8AC3E}">
        <p14:creationId xmlns:p14="http://schemas.microsoft.com/office/powerpoint/2010/main" val="1235404061"/>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92620168"/>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2763756"/>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red and white poster with a city skyline&#10;&#10;Description automatically generated">
            <a:extLst>
              <a:ext uri="{FF2B5EF4-FFF2-40B4-BE49-F238E27FC236}">
                <a16:creationId xmlns:a16="http://schemas.microsoft.com/office/drawing/2014/main" id="{67C44482-6DDE-F12E-D5BD-D3C08254D087}"/>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34389737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2" name="Google Shape;154;p26" descr="Google Shape;154;p26"/>
          <p:cNvPicPr>
            <a:picLocks noChangeAspect="1"/>
          </p:cNvPicPr>
          <p:nvPr/>
        </p:nvPicPr>
        <p:blipFill>
          <a:blip r:embed="rId2"/>
          <a:srcRect l="18954" t="29310" r="18954"/>
          <a:stretch>
            <a:fillRect/>
          </a:stretch>
        </p:blipFill>
        <p:spPr>
          <a:xfrm>
            <a:off x="4797186" y="3892592"/>
            <a:ext cx="3112928" cy="2593173"/>
          </a:xfrm>
          <a:prstGeom prst="rect">
            <a:avLst/>
          </a:prstGeom>
          <a:ln w="12700">
            <a:miter lim="400000"/>
          </a:ln>
        </p:spPr>
      </p:pic>
      <p:pic>
        <p:nvPicPr>
          <p:cNvPr id="563" name="Google Shape;155;p26" descr="Google Shape;155;p26"/>
          <p:cNvPicPr>
            <a:picLocks noChangeAspect="1"/>
          </p:cNvPicPr>
          <p:nvPr/>
        </p:nvPicPr>
        <p:blipFill>
          <a:blip r:embed="rId3"/>
          <a:srcRect l="3763" t="29728" r="40631"/>
          <a:stretch>
            <a:fillRect/>
          </a:stretch>
        </p:blipFill>
        <p:spPr>
          <a:xfrm>
            <a:off x="8435562" y="2599867"/>
            <a:ext cx="3351836" cy="3351942"/>
          </a:xfrm>
          <a:prstGeom prst="rect">
            <a:avLst/>
          </a:prstGeom>
          <a:ln w="12700">
            <a:miter lim="400000"/>
          </a:ln>
        </p:spPr>
      </p:pic>
      <p:pic>
        <p:nvPicPr>
          <p:cNvPr id="564" name="Google Shape;155;p26" descr="Google Shape;155;p26"/>
          <p:cNvPicPr>
            <a:picLocks noChangeAspect="1"/>
          </p:cNvPicPr>
          <p:nvPr/>
        </p:nvPicPr>
        <p:blipFill>
          <a:blip r:embed="rId3"/>
          <a:srcRect t="5200" r="15611" b="76984"/>
          <a:stretch>
            <a:fillRect/>
          </a:stretch>
        </p:blipFill>
        <p:spPr>
          <a:xfrm>
            <a:off x="8146183" y="1978606"/>
            <a:ext cx="3711564" cy="620017"/>
          </a:xfrm>
          <a:prstGeom prst="rect">
            <a:avLst/>
          </a:prstGeom>
          <a:ln w="12700">
            <a:miter lim="400000"/>
          </a:ln>
        </p:spPr>
      </p:pic>
      <p:pic>
        <p:nvPicPr>
          <p:cNvPr id="565" name="Google Shape;162;p27" descr="Google Shape;162;p27"/>
          <p:cNvPicPr>
            <a:picLocks noChangeAspect="1"/>
          </p:cNvPicPr>
          <p:nvPr/>
        </p:nvPicPr>
        <p:blipFill>
          <a:blip r:embed="rId4"/>
          <a:srcRect l="1846" t="1894" r="42242"/>
          <a:stretch>
            <a:fillRect/>
          </a:stretch>
        </p:blipFill>
        <p:spPr>
          <a:xfrm>
            <a:off x="510549" y="2248632"/>
            <a:ext cx="3628381" cy="4130613"/>
          </a:xfrm>
          <a:prstGeom prst="rect">
            <a:avLst/>
          </a:prstGeom>
          <a:ln w="12700">
            <a:miter lim="400000"/>
          </a:ln>
        </p:spPr>
      </p:pic>
      <p:sp>
        <p:nvSpPr>
          <p:cNvPr id="566" name="TextBox 2"/>
          <p:cNvSpPr txBox="1"/>
          <p:nvPr/>
        </p:nvSpPr>
        <p:spPr>
          <a:xfrm>
            <a:off x="802541" y="574690"/>
            <a:ext cx="3044248" cy="64784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60959" tIns="60959" rIns="60959" bIns="60959">
            <a:spAutoFit/>
          </a:bodyPr>
          <a:lstStyle/>
          <a:p>
            <a:pPr algn="ctr" defTabSz="1219200">
              <a:defRPr>
                <a:latin typeface="Arial"/>
                <a:ea typeface="Arial"/>
                <a:cs typeface="Arial"/>
                <a:sym typeface="Arial"/>
              </a:defRPr>
            </a:pPr>
            <a:r>
              <a:t>Internal Ribosome Entry Site</a:t>
            </a:r>
          </a:p>
          <a:p>
            <a:pPr algn="ctr" defTabSz="1219200">
              <a:defRPr>
                <a:latin typeface="Arial"/>
                <a:ea typeface="Arial"/>
                <a:cs typeface="Arial"/>
                <a:sym typeface="Arial"/>
              </a:defRPr>
            </a:pPr>
            <a:r>
              <a:t>(IRES) Poliovirus RNA</a:t>
            </a:r>
          </a:p>
        </p:txBody>
      </p:sp>
      <p:sp>
        <p:nvSpPr>
          <p:cNvPr id="567" name="Pelletier &amp; Sonenberg…"/>
          <p:cNvSpPr txBox="1"/>
          <p:nvPr/>
        </p:nvSpPr>
        <p:spPr>
          <a:xfrm>
            <a:off x="1469505" y="6372616"/>
            <a:ext cx="1710319" cy="4978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algn="ctr">
              <a:defRPr sz="1300"/>
            </a:pPr>
            <a:r>
              <a:t>Pelletier &amp; Sonenberg</a:t>
            </a:r>
          </a:p>
          <a:p>
            <a:pPr algn="ctr">
              <a:defRPr sz="1300"/>
            </a:pPr>
            <a:r>
              <a:t>Nature 1988</a:t>
            </a:r>
          </a:p>
        </p:txBody>
      </p:sp>
      <p:sp>
        <p:nvSpPr>
          <p:cNvPr id="568" name="(1959-2023)"/>
          <p:cNvSpPr txBox="1"/>
          <p:nvPr/>
        </p:nvSpPr>
        <p:spPr>
          <a:xfrm>
            <a:off x="5678926" y="6436116"/>
            <a:ext cx="1349609" cy="3708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lgn="ctr">
              <a:defRPr>
                <a:effectLst>
                  <a:outerShdw blurRad="38100" dist="38100" dir="2700000" rotWithShape="0">
                    <a:srgbClr val="000000">
                      <a:alpha val="43137"/>
                    </a:srgbClr>
                  </a:outerShdw>
                </a:effectLst>
                <a:latin typeface="McGill Sans Medium"/>
                <a:ea typeface="McGill Sans Medium"/>
                <a:cs typeface="McGill Sans Medium"/>
                <a:sym typeface="McGill Sans Medium"/>
              </a:defRPr>
            </a:lvl1pPr>
          </a:lstStyle>
          <a:p>
            <a:r>
              <a:t>(1959-2023)</a:t>
            </a:r>
          </a:p>
        </p:txBody>
      </p:sp>
      <p:sp>
        <p:nvSpPr>
          <p:cNvPr id="569" name="TextBox 32"/>
          <p:cNvSpPr txBox="1"/>
          <p:nvPr/>
        </p:nvSpPr>
        <p:spPr>
          <a:xfrm>
            <a:off x="2810542" y="-51311"/>
            <a:ext cx="7086378" cy="9550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lgn="ctr">
              <a:defRPr sz="2800">
                <a:latin typeface="McGill Serif Medium"/>
                <a:ea typeface="McGill Serif Medium"/>
                <a:cs typeface="McGill Serif Medium"/>
                <a:sym typeface="McGill Serif Medium"/>
              </a:defRPr>
            </a:pPr>
            <a:r>
              <a:t>Profs. Jerry Pelletier &amp; Nahum Sonenberg:</a:t>
            </a:r>
          </a:p>
          <a:p>
            <a:pPr algn="ctr">
              <a:defRPr sz="2800">
                <a:latin typeface="McGill Serif Medium"/>
                <a:ea typeface="McGill Serif Medium"/>
                <a:cs typeface="McGill Serif Medium"/>
                <a:sym typeface="McGill Serif Medium"/>
              </a:defRPr>
            </a:pPr>
            <a:r>
              <a:t>Two RNA giants at McGill</a:t>
            </a:r>
          </a:p>
        </p:txBody>
      </p:sp>
      <p:pic>
        <p:nvPicPr>
          <p:cNvPr id="570" name="Image" descr="Image"/>
          <p:cNvPicPr>
            <a:picLocks noChangeAspect="1"/>
          </p:cNvPicPr>
          <p:nvPr/>
        </p:nvPicPr>
        <p:blipFill>
          <a:blip r:embed="rId5"/>
          <a:srcRect l="14994" t="5601" r="21359" b="24771"/>
          <a:stretch>
            <a:fillRect/>
          </a:stretch>
        </p:blipFill>
        <p:spPr>
          <a:xfrm>
            <a:off x="4786074" y="1063073"/>
            <a:ext cx="3124284" cy="2670257"/>
          </a:xfrm>
          <a:prstGeom prst="rect">
            <a:avLst/>
          </a:prstGeom>
          <a:ln w="12700">
            <a:miter lim="400000"/>
          </a:ln>
        </p:spPr>
      </p:pic>
      <p:sp>
        <p:nvSpPr>
          <p:cNvPr id="571" name="Nahum"/>
          <p:cNvSpPr txBox="1"/>
          <p:nvPr/>
        </p:nvSpPr>
        <p:spPr>
          <a:xfrm>
            <a:off x="4933187" y="1063073"/>
            <a:ext cx="841063" cy="3708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r>
              <a:t>Nahum</a:t>
            </a:r>
          </a:p>
        </p:txBody>
      </p:sp>
      <p:sp>
        <p:nvSpPr>
          <p:cNvPr id="572" name="Jerry"/>
          <p:cNvSpPr txBox="1"/>
          <p:nvPr/>
        </p:nvSpPr>
        <p:spPr>
          <a:xfrm>
            <a:off x="5047654" y="3892592"/>
            <a:ext cx="612129" cy="3708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a:solidFill>
                  <a:srgbClr val="FFFFFF"/>
                </a:solidFill>
              </a:defRPr>
            </a:lvl1pPr>
          </a:lstStyle>
          <a:p>
            <a:r>
              <a:t>Jerry</a:t>
            </a:r>
          </a:p>
        </p:txBody>
      </p:sp>
      <p:sp>
        <p:nvSpPr>
          <p:cNvPr id="573" name="TextBox 24"/>
          <p:cNvSpPr txBox="1"/>
          <p:nvPr/>
        </p:nvSpPr>
        <p:spPr>
          <a:xfrm>
            <a:off x="8560917" y="5859714"/>
            <a:ext cx="2882108" cy="4470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lgn="ctr">
              <a:defRPr sz="1200">
                <a:latin typeface="McGill Sans Medium"/>
                <a:ea typeface="McGill Sans Medium"/>
                <a:cs typeface="McGill Sans Medium"/>
                <a:sym typeface="McGill Sans Medium"/>
              </a:defRPr>
            </a:pPr>
            <a:r>
              <a:t>Chu et al. (Porco, </a:t>
            </a:r>
            <a:r>
              <a:rPr b="1"/>
              <a:t>Pelletier</a:t>
            </a:r>
            <a:r>
              <a:t>)</a:t>
            </a:r>
          </a:p>
          <a:p>
            <a:pPr algn="ctr">
              <a:defRPr sz="1200">
                <a:latin typeface="McGill Sans Medium"/>
                <a:ea typeface="McGill Sans Medium"/>
                <a:cs typeface="McGill Sans Medium"/>
                <a:sym typeface="McGill Sans Medium"/>
              </a:defRPr>
            </a:pPr>
            <a:r>
              <a:t>Cell Chemical Biology 2019</a:t>
            </a:r>
          </a:p>
        </p:txBody>
      </p:sp>
      <p:pic>
        <p:nvPicPr>
          <p:cNvPr id="574" name="Poliovirus_genome.png" descr="Poliovirus_genome.png"/>
          <p:cNvPicPr>
            <a:picLocks noChangeAspect="1"/>
          </p:cNvPicPr>
          <p:nvPr/>
        </p:nvPicPr>
        <p:blipFill>
          <a:blip r:embed="rId6"/>
          <a:srcRect l="2386" t="18190"/>
          <a:stretch>
            <a:fillRect/>
          </a:stretch>
        </p:blipFill>
        <p:spPr>
          <a:xfrm>
            <a:off x="762564" y="1230162"/>
            <a:ext cx="3124117" cy="1010727"/>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14:dur="1500">
        <p:fade/>
      </p:transition>
    </mc:Choice>
    <mc:Fallback xmlns:a14="http://schemas.microsoft.com/office/drawing/2010/main" xmlns:m="http://schemas.openxmlformats.org/officeDocument/2006/math"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90EB143-5583-7B43-D9CD-F932B793648A}"/>
              </a:ext>
            </a:extLst>
          </p:cNvPr>
          <p:cNvSpPr>
            <a:spLocks noGrp="1"/>
          </p:cNvSpPr>
          <p:nvPr>
            <p:ph type="body" sz="half" idx="11"/>
          </p:nvPr>
        </p:nvSpPr>
        <p:spPr>
          <a:xfrm>
            <a:off x="540989" y="5973701"/>
            <a:ext cx="7793671" cy="193899"/>
          </a:xfrm>
        </p:spPr>
        <p:txBody>
          <a:bodyPr/>
          <a:lstStyle/>
          <a:p>
            <a:r>
              <a:rPr lang="en-US" dirty="0"/>
              <a:t>20</a:t>
            </a:r>
            <a:r>
              <a:rPr lang="en-US" baseline="30000" dirty="0"/>
              <a:t>th</a:t>
            </a:r>
            <a:r>
              <a:rPr lang="en-US" dirty="0"/>
              <a:t> Annual Oligonucleotide Therapeutics Society Meeting, Montreal, October 6</a:t>
            </a:r>
            <a:r>
              <a:rPr lang="en-US" baseline="30000" dirty="0"/>
              <a:t>th</a:t>
            </a:r>
            <a:r>
              <a:rPr lang="en-US" dirty="0"/>
              <a:t> 2024</a:t>
            </a:r>
          </a:p>
        </p:txBody>
      </p:sp>
      <p:sp>
        <p:nvSpPr>
          <p:cNvPr id="3" name="Title 2">
            <a:extLst>
              <a:ext uri="{FF2B5EF4-FFF2-40B4-BE49-F238E27FC236}">
                <a16:creationId xmlns:a16="http://schemas.microsoft.com/office/drawing/2014/main" id="{57B52AFD-5E44-E2E5-6EE2-4E8F7C33329B}"/>
              </a:ext>
            </a:extLst>
          </p:cNvPr>
          <p:cNvSpPr>
            <a:spLocks noGrp="1"/>
          </p:cNvSpPr>
          <p:nvPr>
            <p:ph type="title"/>
          </p:nvPr>
        </p:nvSpPr>
        <p:spPr>
          <a:xfrm>
            <a:off x="540989" y="2598690"/>
            <a:ext cx="7793671" cy="1108075"/>
          </a:xfrm>
        </p:spPr>
        <p:txBody>
          <a:bodyPr/>
          <a:lstStyle/>
          <a:p>
            <a:r>
              <a:rPr lang="en-US" sz="3600" dirty="0"/>
              <a:t>The Evolving Landscape of Oligonucleotide Manufacturing: Meeting Future Demand with Ligation Technologies</a:t>
            </a:r>
          </a:p>
        </p:txBody>
      </p:sp>
      <p:sp>
        <p:nvSpPr>
          <p:cNvPr id="4" name="Text Placeholder 1">
            <a:extLst>
              <a:ext uri="{FF2B5EF4-FFF2-40B4-BE49-F238E27FC236}">
                <a16:creationId xmlns:a16="http://schemas.microsoft.com/office/drawing/2014/main" id="{B88B350E-D90A-C82A-516F-DFDB4E1F0F6E}"/>
              </a:ext>
            </a:extLst>
          </p:cNvPr>
          <p:cNvSpPr txBox="1">
            <a:spLocks/>
          </p:cNvSpPr>
          <p:nvPr/>
        </p:nvSpPr>
        <p:spPr>
          <a:xfrm>
            <a:off x="540989" y="4512326"/>
            <a:ext cx="5301011" cy="276999"/>
          </a:xfrm>
          <a:prstGeom prst="rect">
            <a:avLst/>
          </a:prstGeom>
        </p:spPr>
        <p:txBody>
          <a:bodyPr vert="horz" wrap="square" lIns="0" tIns="0" rIns="0" bIns="0" rtlCol="0">
            <a:spAutoFit/>
          </a:bodyPr>
          <a:lstStyle>
            <a:lvl1pPr marL="0" indent="0" algn="l" defTabSz="914400" rtl="0" eaLnBrk="1" latinLnBrk="0" hangingPunct="1">
              <a:lnSpc>
                <a:spcPct val="90000"/>
              </a:lnSpc>
              <a:spcBef>
                <a:spcPts val="1000"/>
              </a:spcBef>
              <a:buFont typeface="Arial" panose="020B0604020202020204" pitchFamily="34" charset="0"/>
              <a:buNone/>
              <a:tabLst>
                <a:tab pos="2214563" algn="l"/>
              </a:tabLst>
              <a:defRPr sz="1400" kern="1200">
                <a:solidFill>
                  <a:schemeClr val="bg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David Butler, Chief Technology Officer</a:t>
            </a:r>
          </a:p>
        </p:txBody>
      </p:sp>
    </p:spTree>
    <p:extLst>
      <p:ext uri="{BB962C8B-B14F-4D97-AF65-F5344CB8AC3E}">
        <p14:creationId xmlns:p14="http://schemas.microsoft.com/office/powerpoint/2010/main" val="304937542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EDC875A-1271-DD8B-BF17-0979CC0D70F7}"/>
              </a:ext>
            </a:extLst>
          </p:cNvPr>
          <p:cNvSpPr>
            <a:spLocks noGrp="1"/>
          </p:cNvSpPr>
          <p:nvPr>
            <p:ph type="sldNum" sz="quarter" idx="10"/>
          </p:nvPr>
        </p:nvSpPr>
        <p:spPr/>
        <p:txBody>
          <a:bodyPr/>
          <a:lstStyle/>
          <a:p>
            <a:fld id="{6329CC97-BE23-6A42-8BDE-38385AC882FA}" type="slidenum">
              <a:rPr lang="en-US" smtClean="0"/>
              <a:t>61</a:t>
            </a:fld>
            <a:endParaRPr lang="en-US" dirty="0"/>
          </a:p>
        </p:txBody>
      </p:sp>
      <p:sp>
        <p:nvSpPr>
          <p:cNvPr id="3" name="Content Placeholder 2">
            <a:extLst>
              <a:ext uri="{FF2B5EF4-FFF2-40B4-BE49-F238E27FC236}">
                <a16:creationId xmlns:a16="http://schemas.microsoft.com/office/drawing/2014/main" id="{0E62B9D8-63DC-6F51-50AA-1817C605F367}"/>
              </a:ext>
            </a:extLst>
          </p:cNvPr>
          <p:cNvSpPr>
            <a:spLocks noGrp="1"/>
          </p:cNvSpPr>
          <p:nvPr>
            <p:ph sz="half" idx="1"/>
          </p:nvPr>
        </p:nvSpPr>
        <p:spPr/>
        <p:txBody>
          <a:bodyPr/>
          <a:lstStyle/>
          <a:p>
            <a:r>
              <a:rPr lang="en-US" sz="1800" dirty="0"/>
              <a:t>Dr. Butler is an employee of Hongene Biotech Corporation and serves on the board of directors of Akte Therapeutics</a:t>
            </a:r>
          </a:p>
        </p:txBody>
      </p:sp>
      <p:sp>
        <p:nvSpPr>
          <p:cNvPr id="4" name="Title 3">
            <a:extLst>
              <a:ext uri="{FF2B5EF4-FFF2-40B4-BE49-F238E27FC236}">
                <a16:creationId xmlns:a16="http://schemas.microsoft.com/office/drawing/2014/main" id="{8D9ABFC4-43E0-28FD-DF99-C76BB33BE390}"/>
              </a:ext>
            </a:extLst>
          </p:cNvPr>
          <p:cNvSpPr>
            <a:spLocks noGrp="1"/>
          </p:cNvSpPr>
          <p:nvPr>
            <p:ph type="title"/>
          </p:nvPr>
        </p:nvSpPr>
        <p:spPr/>
        <p:txBody>
          <a:bodyPr/>
          <a:lstStyle/>
          <a:p>
            <a:r>
              <a:rPr lang="en-US" dirty="0"/>
              <a:t>Disclosures</a:t>
            </a:r>
          </a:p>
        </p:txBody>
      </p:sp>
    </p:spTree>
    <p:extLst>
      <p:ext uri="{BB962C8B-B14F-4D97-AF65-F5344CB8AC3E}">
        <p14:creationId xmlns:p14="http://schemas.microsoft.com/office/powerpoint/2010/main" val="278565649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EDC875A-1271-DD8B-BF17-0979CC0D70F7}"/>
              </a:ext>
            </a:extLst>
          </p:cNvPr>
          <p:cNvSpPr>
            <a:spLocks noGrp="1"/>
          </p:cNvSpPr>
          <p:nvPr>
            <p:ph type="sldNum" sz="quarter" idx="10"/>
          </p:nvPr>
        </p:nvSpPr>
        <p:spPr/>
        <p:txBody>
          <a:bodyPr/>
          <a:lstStyle/>
          <a:p>
            <a:fld id="{6329CC97-BE23-6A42-8BDE-38385AC882FA}" type="slidenum">
              <a:rPr lang="en-US" smtClean="0"/>
              <a:t>62</a:t>
            </a:fld>
            <a:endParaRPr lang="en-US" dirty="0"/>
          </a:p>
        </p:txBody>
      </p:sp>
      <p:sp>
        <p:nvSpPr>
          <p:cNvPr id="3" name="Content Placeholder 2">
            <a:extLst>
              <a:ext uri="{FF2B5EF4-FFF2-40B4-BE49-F238E27FC236}">
                <a16:creationId xmlns:a16="http://schemas.microsoft.com/office/drawing/2014/main" id="{0E62B9D8-63DC-6F51-50AA-1817C605F367}"/>
              </a:ext>
            </a:extLst>
          </p:cNvPr>
          <p:cNvSpPr>
            <a:spLocks noGrp="1"/>
          </p:cNvSpPr>
          <p:nvPr>
            <p:ph sz="half" idx="1"/>
          </p:nvPr>
        </p:nvSpPr>
        <p:spPr/>
        <p:txBody>
          <a:bodyPr/>
          <a:lstStyle/>
          <a:p>
            <a:r>
              <a:rPr lang="en-US" sz="1800" dirty="0"/>
              <a:t>The evolving market for sgRNA and siRNA therapeutics</a:t>
            </a:r>
          </a:p>
          <a:p>
            <a:r>
              <a:rPr lang="en-US" sz="1800" dirty="0"/>
              <a:t>Three generations of oligonucleotide synthesis technology</a:t>
            </a:r>
          </a:p>
          <a:p>
            <a:r>
              <a:rPr lang="en-US" sz="1800" dirty="0"/>
              <a:t>Mechanism, properties, and immediate applications of ligation technology</a:t>
            </a:r>
          </a:p>
          <a:p>
            <a:r>
              <a:rPr lang="en-US" sz="1800" dirty="0"/>
              <a:t>Examples of products synthesized by ligation at Hongene</a:t>
            </a:r>
          </a:p>
          <a:p>
            <a:r>
              <a:rPr lang="en-US" sz="1800" dirty="0"/>
              <a:t>CMC features of ligation</a:t>
            </a:r>
          </a:p>
          <a:p>
            <a:r>
              <a:rPr lang="en-US" sz="1800" dirty="0"/>
              <a:t>Current and future oligonucleotide fragment manufacturing processes</a:t>
            </a:r>
          </a:p>
          <a:p>
            <a:r>
              <a:rPr lang="en-US" sz="1800" dirty="0"/>
              <a:t>Future directions</a:t>
            </a:r>
          </a:p>
          <a:p>
            <a:r>
              <a:rPr lang="en-US" sz="1800" dirty="0"/>
              <a:t>Conclusions</a:t>
            </a:r>
          </a:p>
          <a:p>
            <a:r>
              <a:rPr lang="en-US" sz="1800" dirty="0"/>
              <a:t>Acknowledgements</a:t>
            </a:r>
          </a:p>
        </p:txBody>
      </p:sp>
      <p:sp>
        <p:nvSpPr>
          <p:cNvPr id="4" name="Title 3">
            <a:extLst>
              <a:ext uri="{FF2B5EF4-FFF2-40B4-BE49-F238E27FC236}">
                <a16:creationId xmlns:a16="http://schemas.microsoft.com/office/drawing/2014/main" id="{8D9ABFC4-43E0-28FD-DF99-C76BB33BE390}"/>
              </a:ext>
            </a:extLst>
          </p:cNvPr>
          <p:cNvSpPr>
            <a:spLocks noGrp="1"/>
          </p:cNvSpPr>
          <p:nvPr>
            <p:ph type="title"/>
          </p:nvPr>
        </p:nvSpPr>
        <p:spPr/>
        <p:txBody>
          <a:bodyPr/>
          <a:lstStyle/>
          <a:p>
            <a:r>
              <a:rPr lang="en-US" dirty="0"/>
              <a:t>Presentation overview</a:t>
            </a:r>
          </a:p>
        </p:txBody>
      </p:sp>
    </p:spTree>
    <p:extLst>
      <p:ext uri="{BB962C8B-B14F-4D97-AF65-F5344CB8AC3E}">
        <p14:creationId xmlns:p14="http://schemas.microsoft.com/office/powerpoint/2010/main" val="404909069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hart 5">
            <a:extLst>
              <a:ext uri="{FF2B5EF4-FFF2-40B4-BE49-F238E27FC236}">
                <a16:creationId xmlns:a16="http://schemas.microsoft.com/office/drawing/2014/main" id="{116C4D27-D0A5-64FF-44D7-F00952DA63AD}"/>
              </a:ext>
            </a:extLst>
          </p:cNvPr>
          <p:cNvGraphicFramePr/>
          <p:nvPr/>
        </p:nvGraphicFramePr>
        <p:xfrm>
          <a:off x="414275" y="1658978"/>
          <a:ext cx="7193892" cy="3578833"/>
        </p:xfrm>
        <a:graphic>
          <a:graphicData uri="http://schemas.openxmlformats.org/drawingml/2006/chart">
            <c:chart xmlns:c="http://schemas.openxmlformats.org/drawingml/2006/chart" xmlns:r="http://schemas.openxmlformats.org/officeDocument/2006/relationships" r:id="rId2"/>
          </a:graphicData>
        </a:graphic>
      </p:graphicFrame>
      <p:sp>
        <p:nvSpPr>
          <p:cNvPr id="2" name="Slide Number Placeholder 1">
            <a:extLst>
              <a:ext uri="{FF2B5EF4-FFF2-40B4-BE49-F238E27FC236}">
                <a16:creationId xmlns:a16="http://schemas.microsoft.com/office/drawing/2014/main" id="{9A6AE74F-BD43-FF99-9C4B-E622B7BB0F78}"/>
              </a:ext>
            </a:extLst>
          </p:cNvPr>
          <p:cNvSpPr>
            <a:spLocks noGrp="1"/>
          </p:cNvSpPr>
          <p:nvPr>
            <p:ph type="sldNum" sz="quarter" idx="10"/>
          </p:nvPr>
        </p:nvSpPr>
        <p:spPr/>
        <p:txBody>
          <a:bodyPr/>
          <a:lstStyle/>
          <a:p>
            <a:fld id="{6329CC97-BE23-6A42-8BDE-38385AC882FA}" type="slidenum">
              <a:rPr lang="en-US" smtClean="0"/>
              <a:t>63</a:t>
            </a:fld>
            <a:endParaRPr lang="en-US" dirty="0"/>
          </a:p>
        </p:txBody>
      </p:sp>
      <p:sp>
        <p:nvSpPr>
          <p:cNvPr id="4" name="Title 3">
            <a:extLst>
              <a:ext uri="{FF2B5EF4-FFF2-40B4-BE49-F238E27FC236}">
                <a16:creationId xmlns:a16="http://schemas.microsoft.com/office/drawing/2014/main" id="{91175478-5928-1513-AECC-CAD821C225E5}"/>
              </a:ext>
            </a:extLst>
          </p:cNvPr>
          <p:cNvSpPr>
            <a:spLocks noGrp="1"/>
          </p:cNvSpPr>
          <p:nvPr>
            <p:ph type="title"/>
          </p:nvPr>
        </p:nvSpPr>
        <p:spPr/>
        <p:txBody>
          <a:bodyPr/>
          <a:lstStyle/>
          <a:p>
            <a:r>
              <a:rPr lang="en-US" dirty="0"/>
              <a:t>Gene editing drugs – evolving requirements for sgRNA</a:t>
            </a:r>
          </a:p>
        </p:txBody>
      </p:sp>
      <p:sp>
        <p:nvSpPr>
          <p:cNvPr id="10" name="TextBox 9">
            <a:extLst>
              <a:ext uri="{FF2B5EF4-FFF2-40B4-BE49-F238E27FC236}">
                <a16:creationId xmlns:a16="http://schemas.microsoft.com/office/drawing/2014/main" id="{9A3BB6B9-494A-CD08-0D7C-B29BFE8E07F1}"/>
              </a:ext>
            </a:extLst>
          </p:cNvPr>
          <p:cNvSpPr txBox="1"/>
          <p:nvPr/>
        </p:nvSpPr>
        <p:spPr>
          <a:xfrm>
            <a:off x="6456040" y="5342252"/>
            <a:ext cx="1253869" cy="277000"/>
          </a:xfrm>
          <a:prstGeom prst="rect">
            <a:avLst/>
          </a:prstGeom>
          <a:noFill/>
        </p:spPr>
        <p:txBody>
          <a:bodyPr wrap="none" rtlCol="0">
            <a:spAutoFit/>
          </a:bodyPr>
          <a:lstStyle/>
          <a:p>
            <a:r>
              <a:rPr lang="en-US" sz="1200" dirty="0">
                <a:solidFill>
                  <a:srgbClr val="C00000"/>
                </a:solidFill>
              </a:rPr>
              <a:t>1</a:t>
            </a:r>
            <a:r>
              <a:rPr lang="en-US" sz="1200" baseline="30000" dirty="0">
                <a:solidFill>
                  <a:srgbClr val="C00000"/>
                </a:solidFill>
              </a:rPr>
              <a:t>st</a:t>
            </a:r>
            <a:r>
              <a:rPr lang="en-US" sz="1200" dirty="0">
                <a:solidFill>
                  <a:srgbClr val="C00000"/>
                </a:solidFill>
              </a:rPr>
              <a:t> prime editor</a:t>
            </a:r>
          </a:p>
        </p:txBody>
      </p:sp>
      <p:sp>
        <p:nvSpPr>
          <p:cNvPr id="11" name="TextBox 10">
            <a:extLst>
              <a:ext uri="{FF2B5EF4-FFF2-40B4-BE49-F238E27FC236}">
                <a16:creationId xmlns:a16="http://schemas.microsoft.com/office/drawing/2014/main" id="{73DE254B-5932-EDEC-73C0-ACB2C015080D}"/>
              </a:ext>
            </a:extLst>
          </p:cNvPr>
          <p:cNvSpPr txBox="1"/>
          <p:nvPr/>
        </p:nvSpPr>
        <p:spPr>
          <a:xfrm>
            <a:off x="4844909" y="5342252"/>
            <a:ext cx="1165704" cy="277000"/>
          </a:xfrm>
          <a:prstGeom prst="rect">
            <a:avLst/>
          </a:prstGeom>
          <a:noFill/>
        </p:spPr>
        <p:txBody>
          <a:bodyPr wrap="none" rtlCol="0">
            <a:spAutoFit/>
          </a:bodyPr>
          <a:lstStyle/>
          <a:p>
            <a:r>
              <a:rPr lang="en-US" sz="1200" dirty="0">
                <a:solidFill>
                  <a:srgbClr val="C00000"/>
                </a:solidFill>
              </a:rPr>
              <a:t>1</a:t>
            </a:r>
            <a:r>
              <a:rPr lang="en-US" sz="1200" baseline="30000" dirty="0">
                <a:solidFill>
                  <a:srgbClr val="C00000"/>
                </a:solidFill>
              </a:rPr>
              <a:t>st</a:t>
            </a:r>
            <a:r>
              <a:rPr lang="en-US" sz="1200" dirty="0">
                <a:solidFill>
                  <a:srgbClr val="C00000"/>
                </a:solidFill>
              </a:rPr>
              <a:t> base editor</a:t>
            </a:r>
          </a:p>
        </p:txBody>
      </p:sp>
      <p:sp>
        <p:nvSpPr>
          <p:cNvPr id="12" name="Star: 6 Points 11">
            <a:extLst>
              <a:ext uri="{FF2B5EF4-FFF2-40B4-BE49-F238E27FC236}">
                <a16:creationId xmlns:a16="http://schemas.microsoft.com/office/drawing/2014/main" id="{543DA564-AE93-6373-886B-9194B9806733}"/>
              </a:ext>
            </a:extLst>
          </p:cNvPr>
          <p:cNvSpPr/>
          <p:nvPr/>
        </p:nvSpPr>
        <p:spPr>
          <a:xfrm>
            <a:off x="6209727" y="3296563"/>
            <a:ext cx="139792" cy="147885"/>
          </a:xfrm>
          <a:prstGeom prst="star6">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13" name="TextBox 12">
            <a:extLst>
              <a:ext uri="{FF2B5EF4-FFF2-40B4-BE49-F238E27FC236}">
                <a16:creationId xmlns:a16="http://schemas.microsoft.com/office/drawing/2014/main" id="{E6902277-57F4-F094-374D-56DFBFBC871E}"/>
              </a:ext>
            </a:extLst>
          </p:cNvPr>
          <p:cNvSpPr txBox="1"/>
          <p:nvPr/>
        </p:nvSpPr>
        <p:spPr>
          <a:xfrm>
            <a:off x="5500489" y="3019207"/>
            <a:ext cx="1468672" cy="276999"/>
          </a:xfrm>
          <a:prstGeom prst="rect">
            <a:avLst/>
          </a:prstGeom>
          <a:noFill/>
        </p:spPr>
        <p:txBody>
          <a:bodyPr wrap="none" rtlCol="0">
            <a:spAutoFit/>
          </a:bodyPr>
          <a:lstStyle/>
          <a:p>
            <a:r>
              <a:rPr lang="en-US" sz="1200" dirty="0"/>
              <a:t>Casgevy approved!</a:t>
            </a:r>
          </a:p>
        </p:txBody>
      </p:sp>
      <p:sp>
        <p:nvSpPr>
          <p:cNvPr id="14" name="TextBox 13">
            <a:extLst>
              <a:ext uri="{FF2B5EF4-FFF2-40B4-BE49-F238E27FC236}">
                <a16:creationId xmlns:a16="http://schemas.microsoft.com/office/drawing/2014/main" id="{B5940787-B5E4-269E-0359-FBFD9B469F0F}"/>
              </a:ext>
            </a:extLst>
          </p:cNvPr>
          <p:cNvSpPr txBox="1"/>
          <p:nvPr/>
        </p:nvSpPr>
        <p:spPr>
          <a:xfrm>
            <a:off x="839416" y="5342252"/>
            <a:ext cx="1412476" cy="277000"/>
          </a:xfrm>
          <a:prstGeom prst="rect">
            <a:avLst/>
          </a:prstGeom>
          <a:noFill/>
        </p:spPr>
        <p:txBody>
          <a:bodyPr wrap="square" rtlCol="0">
            <a:spAutoFit/>
          </a:bodyPr>
          <a:lstStyle/>
          <a:p>
            <a:pPr algn="ctr"/>
            <a:r>
              <a:rPr lang="en-US" sz="1200" dirty="0">
                <a:solidFill>
                  <a:srgbClr val="C00000"/>
                </a:solidFill>
              </a:rPr>
              <a:t>1</a:t>
            </a:r>
            <a:r>
              <a:rPr lang="en-US" sz="1200" baseline="30000" dirty="0">
                <a:solidFill>
                  <a:srgbClr val="C00000"/>
                </a:solidFill>
              </a:rPr>
              <a:t>st</a:t>
            </a:r>
            <a:r>
              <a:rPr lang="en-US" sz="1200" dirty="0">
                <a:solidFill>
                  <a:srgbClr val="C00000"/>
                </a:solidFill>
              </a:rPr>
              <a:t> Cas9 nuclease</a:t>
            </a:r>
          </a:p>
        </p:txBody>
      </p:sp>
      <p:sp>
        <p:nvSpPr>
          <p:cNvPr id="17" name="TextBox 16">
            <a:extLst>
              <a:ext uri="{FF2B5EF4-FFF2-40B4-BE49-F238E27FC236}">
                <a16:creationId xmlns:a16="http://schemas.microsoft.com/office/drawing/2014/main" id="{BA27669E-7B59-ED03-73A0-958B00303422}"/>
              </a:ext>
            </a:extLst>
          </p:cNvPr>
          <p:cNvSpPr txBox="1"/>
          <p:nvPr/>
        </p:nvSpPr>
        <p:spPr>
          <a:xfrm>
            <a:off x="7752184" y="1967929"/>
            <a:ext cx="2171347" cy="3693319"/>
          </a:xfrm>
          <a:prstGeom prst="rect">
            <a:avLst/>
          </a:prstGeom>
          <a:noFill/>
        </p:spPr>
        <p:txBody>
          <a:bodyPr wrap="square">
            <a:spAutoFit/>
          </a:bodyPr>
          <a:lstStyle/>
          <a:p>
            <a:pPr algn="ctr"/>
            <a:endParaRPr lang="en-GB" dirty="0"/>
          </a:p>
          <a:p>
            <a:pPr algn="r"/>
            <a:endParaRPr lang="en-GB" dirty="0"/>
          </a:p>
          <a:p>
            <a:pPr algn="r"/>
            <a:r>
              <a:rPr lang="en-GB" dirty="0"/>
              <a:t>Cas9 nuclease</a:t>
            </a:r>
          </a:p>
          <a:p>
            <a:pPr algn="r"/>
            <a:endParaRPr lang="en-GB" dirty="0"/>
          </a:p>
          <a:p>
            <a:pPr algn="r"/>
            <a:r>
              <a:rPr lang="en-GB" dirty="0"/>
              <a:t>Base editors</a:t>
            </a:r>
          </a:p>
          <a:p>
            <a:pPr algn="r"/>
            <a:endParaRPr lang="en-GB" dirty="0"/>
          </a:p>
          <a:p>
            <a:pPr algn="r"/>
            <a:r>
              <a:rPr lang="en-GB" dirty="0"/>
              <a:t>Transposases/</a:t>
            </a:r>
          </a:p>
          <a:p>
            <a:pPr algn="r"/>
            <a:r>
              <a:rPr lang="en-GB" dirty="0"/>
              <a:t>Recombinases</a:t>
            </a:r>
          </a:p>
          <a:p>
            <a:pPr algn="r"/>
            <a:endParaRPr lang="en-GB" dirty="0"/>
          </a:p>
          <a:p>
            <a:pPr algn="r"/>
            <a:r>
              <a:rPr lang="en-GB" dirty="0"/>
              <a:t>Epigenome editors</a:t>
            </a:r>
          </a:p>
          <a:p>
            <a:pPr algn="r"/>
            <a:endParaRPr lang="en-GB" dirty="0"/>
          </a:p>
          <a:p>
            <a:pPr algn="r"/>
            <a:r>
              <a:rPr lang="en-GB" dirty="0"/>
              <a:t>Prime editors</a:t>
            </a:r>
          </a:p>
          <a:p>
            <a:pPr algn="r"/>
            <a:endParaRPr lang="en-GB" dirty="0"/>
          </a:p>
        </p:txBody>
      </p:sp>
      <p:sp>
        <p:nvSpPr>
          <p:cNvPr id="18" name="TextBox 17">
            <a:extLst>
              <a:ext uri="{FF2B5EF4-FFF2-40B4-BE49-F238E27FC236}">
                <a16:creationId xmlns:a16="http://schemas.microsoft.com/office/drawing/2014/main" id="{82F0E367-2C7C-ABB3-A1D2-2E5F285CBBE0}"/>
              </a:ext>
            </a:extLst>
          </p:cNvPr>
          <p:cNvSpPr txBox="1"/>
          <p:nvPr/>
        </p:nvSpPr>
        <p:spPr>
          <a:xfrm>
            <a:off x="6514291" y="5914575"/>
            <a:ext cx="5744458" cy="276999"/>
          </a:xfrm>
          <a:prstGeom prst="rect">
            <a:avLst/>
          </a:prstGeom>
          <a:noFill/>
        </p:spPr>
        <p:txBody>
          <a:bodyPr wrap="none" rtlCol="0">
            <a:spAutoFit/>
          </a:bodyPr>
          <a:lstStyle/>
          <a:p>
            <a:r>
              <a:rPr lang="en-US" sz="1200" dirty="0"/>
              <a:t>1. A.V. Anzalone et al, </a:t>
            </a:r>
            <a:r>
              <a:rPr lang="en-US" sz="1200" i="1" dirty="0"/>
              <a:t>Nat Biotechnol</a:t>
            </a:r>
            <a:r>
              <a:rPr lang="en-US" sz="1200" dirty="0"/>
              <a:t>, 2020; 2. M.G. Durrant et al </a:t>
            </a:r>
            <a:r>
              <a:rPr lang="en-US" sz="1200" i="1" dirty="0"/>
              <a:t>Nature</a:t>
            </a:r>
            <a:r>
              <a:rPr lang="en-US" sz="1200" dirty="0"/>
              <a:t>, 2024.</a:t>
            </a:r>
          </a:p>
        </p:txBody>
      </p:sp>
      <p:sp>
        <p:nvSpPr>
          <p:cNvPr id="20" name="TextBox 19">
            <a:extLst>
              <a:ext uri="{FF2B5EF4-FFF2-40B4-BE49-F238E27FC236}">
                <a16:creationId xmlns:a16="http://schemas.microsoft.com/office/drawing/2014/main" id="{E45EEF15-5E89-F0AB-976E-2B5B2725A43B}"/>
              </a:ext>
            </a:extLst>
          </p:cNvPr>
          <p:cNvSpPr txBox="1"/>
          <p:nvPr/>
        </p:nvSpPr>
        <p:spPr>
          <a:xfrm>
            <a:off x="8127683" y="1658978"/>
            <a:ext cx="3591696" cy="646331"/>
          </a:xfrm>
          <a:prstGeom prst="rect">
            <a:avLst/>
          </a:prstGeom>
          <a:noFill/>
        </p:spPr>
        <p:txBody>
          <a:bodyPr wrap="square">
            <a:spAutoFit/>
          </a:bodyPr>
          <a:lstStyle/>
          <a:p>
            <a:pPr algn="ctr"/>
            <a:r>
              <a:rPr lang="en-GB" u="sng" dirty="0"/>
              <a:t>Rapid evolution of GE drug modalities</a:t>
            </a:r>
            <a:r>
              <a:rPr lang="en-GB" u="sng" baseline="30000" dirty="0"/>
              <a:t>1,2</a:t>
            </a:r>
            <a:endParaRPr lang="en-GB" u="sng" dirty="0"/>
          </a:p>
        </p:txBody>
      </p:sp>
      <p:cxnSp>
        <p:nvCxnSpPr>
          <p:cNvPr id="22" name="Straight Arrow Connector 21">
            <a:extLst>
              <a:ext uri="{FF2B5EF4-FFF2-40B4-BE49-F238E27FC236}">
                <a16:creationId xmlns:a16="http://schemas.microsoft.com/office/drawing/2014/main" id="{D8F48972-29A3-740E-53F4-1C0551F88F3E}"/>
              </a:ext>
            </a:extLst>
          </p:cNvPr>
          <p:cNvCxnSpPr>
            <a:cxnSpLocks/>
          </p:cNvCxnSpPr>
          <p:nvPr/>
        </p:nvCxnSpPr>
        <p:spPr>
          <a:xfrm>
            <a:off x="9923531" y="2305309"/>
            <a:ext cx="0" cy="31604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0C75C273-C165-94AF-110C-1C487E1DEBEA}"/>
              </a:ext>
            </a:extLst>
          </p:cNvPr>
          <p:cNvSpPr txBox="1"/>
          <p:nvPr/>
        </p:nvSpPr>
        <p:spPr>
          <a:xfrm>
            <a:off x="9923531" y="3290781"/>
            <a:ext cx="1903044" cy="1384995"/>
          </a:xfrm>
          <a:prstGeom prst="rect">
            <a:avLst/>
          </a:prstGeom>
          <a:noFill/>
        </p:spPr>
        <p:txBody>
          <a:bodyPr wrap="square">
            <a:spAutoFit/>
          </a:bodyPr>
          <a:lstStyle/>
          <a:p>
            <a:r>
              <a:rPr lang="en-GB" sz="1400" u="sng" dirty="0"/>
              <a:t>Trend</a:t>
            </a:r>
          </a:p>
          <a:p>
            <a:r>
              <a:rPr lang="en-GB" sz="1400" dirty="0"/>
              <a:t>Longer sgRNA up to ~250 nt</a:t>
            </a:r>
          </a:p>
          <a:p>
            <a:r>
              <a:rPr lang="en-GB" sz="1400" dirty="0"/>
              <a:t>&amp;</a:t>
            </a:r>
          </a:p>
          <a:p>
            <a:r>
              <a:rPr lang="en-GB" sz="1400" dirty="0"/>
              <a:t>More complicated oligo chemistries </a:t>
            </a:r>
          </a:p>
        </p:txBody>
      </p:sp>
      <p:sp>
        <p:nvSpPr>
          <p:cNvPr id="9" name="TextBox 8">
            <a:extLst>
              <a:ext uri="{FF2B5EF4-FFF2-40B4-BE49-F238E27FC236}">
                <a16:creationId xmlns:a16="http://schemas.microsoft.com/office/drawing/2014/main" id="{93F0E17A-37AA-789C-E30C-9852B6A72AF2}"/>
              </a:ext>
            </a:extLst>
          </p:cNvPr>
          <p:cNvSpPr txBox="1"/>
          <p:nvPr/>
        </p:nvSpPr>
        <p:spPr>
          <a:xfrm>
            <a:off x="-1917" y="5901211"/>
            <a:ext cx="7797800" cy="276999"/>
          </a:xfrm>
          <a:prstGeom prst="rect">
            <a:avLst/>
          </a:prstGeom>
          <a:noFill/>
        </p:spPr>
        <p:txBody>
          <a:bodyPr wrap="square">
            <a:spAutoFit/>
          </a:bodyPr>
          <a:lstStyle/>
          <a:p>
            <a:pPr marR="0" lvl="0" indent="0" fontAlgn="auto">
              <a:lnSpc>
                <a:spcPct val="100000"/>
              </a:lnSpc>
              <a:spcBef>
                <a:spcPts val="0"/>
              </a:spcBef>
              <a:spcAft>
                <a:spcPts val="0"/>
              </a:spcAft>
              <a:buClrTx/>
              <a:buSzTx/>
              <a:buFontTx/>
              <a:buNone/>
              <a:tabLst/>
              <a:defRPr/>
            </a:pPr>
            <a:r>
              <a:rPr lang="en-US" sz="1200" dirty="0"/>
              <a:t>Data sourced from Beacon database, 26th September 2024</a:t>
            </a:r>
          </a:p>
        </p:txBody>
      </p:sp>
      <p:sp>
        <p:nvSpPr>
          <p:cNvPr id="15" name="Arrow: Down 14">
            <a:extLst>
              <a:ext uri="{FF2B5EF4-FFF2-40B4-BE49-F238E27FC236}">
                <a16:creationId xmlns:a16="http://schemas.microsoft.com/office/drawing/2014/main" id="{51939C50-AF9E-FC93-1F48-59ECE2405320}"/>
              </a:ext>
            </a:extLst>
          </p:cNvPr>
          <p:cNvSpPr/>
          <p:nvPr/>
        </p:nvSpPr>
        <p:spPr>
          <a:xfrm flipV="1">
            <a:off x="1391442" y="5199836"/>
            <a:ext cx="186125" cy="157367"/>
          </a:xfrm>
          <a:prstGeom prst="downArrow">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Arrow: Down 15">
            <a:extLst>
              <a:ext uri="{FF2B5EF4-FFF2-40B4-BE49-F238E27FC236}">
                <a16:creationId xmlns:a16="http://schemas.microsoft.com/office/drawing/2014/main" id="{D2CF8C92-93E3-3D2D-9350-0E6812E88FB8}"/>
              </a:ext>
            </a:extLst>
          </p:cNvPr>
          <p:cNvSpPr/>
          <p:nvPr/>
        </p:nvSpPr>
        <p:spPr>
          <a:xfrm flipV="1">
            <a:off x="5387634" y="5199836"/>
            <a:ext cx="186125" cy="157367"/>
          </a:xfrm>
          <a:prstGeom prst="downArrow">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Arrow: Down 18">
            <a:extLst>
              <a:ext uri="{FF2B5EF4-FFF2-40B4-BE49-F238E27FC236}">
                <a16:creationId xmlns:a16="http://schemas.microsoft.com/office/drawing/2014/main" id="{49345F63-B4B3-7354-4580-426FA14E139D}"/>
              </a:ext>
            </a:extLst>
          </p:cNvPr>
          <p:cNvSpPr/>
          <p:nvPr/>
        </p:nvSpPr>
        <p:spPr>
          <a:xfrm flipV="1">
            <a:off x="6989911" y="5199836"/>
            <a:ext cx="186125" cy="157367"/>
          </a:xfrm>
          <a:prstGeom prst="downArrow">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90000698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D35F0CE-993C-9499-70C6-50C363A3B9A0}"/>
              </a:ext>
            </a:extLst>
          </p:cNvPr>
          <p:cNvSpPr>
            <a:spLocks noGrp="1"/>
          </p:cNvSpPr>
          <p:nvPr>
            <p:ph type="sldNum" sz="quarter" idx="10"/>
          </p:nvPr>
        </p:nvSpPr>
        <p:spPr/>
        <p:txBody>
          <a:bodyPr/>
          <a:lstStyle/>
          <a:p>
            <a:fld id="{6329CC97-BE23-6A42-8BDE-38385AC882FA}" type="slidenum">
              <a:rPr lang="en-US" smtClean="0"/>
              <a:t>64</a:t>
            </a:fld>
            <a:endParaRPr lang="en-US" dirty="0"/>
          </a:p>
        </p:txBody>
      </p:sp>
      <p:sp>
        <p:nvSpPr>
          <p:cNvPr id="4" name="Title 3">
            <a:extLst>
              <a:ext uri="{FF2B5EF4-FFF2-40B4-BE49-F238E27FC236}">
                <a16:creationId xmlns:a16="http://schemas.microsoft.com/office/drawing/2014/main" id="{40E604E1-499D-543A-51F2-D8A65C8022CF}"/>
              </a:ext>
            </a:extLst>
          </p:cNvPr>
          <p:cNvSpPr>
            <a:spLocks noGrp="1"/>
          </p:cNvSpPr>
          <p:nvPr>
            <p:ph type="title"/>
          </p:nvPr>
        </p:nvSpPr>
        <p:spPr>
          <a:xfrm>
            <a:off x="515939" y="848183"/>
            <a:ext cx="9318941" cy="332399"/>
          </a:xfrm>
        </p:spPr>
        <p:txBody>
          <a:bodyPr/>
          <a:lstStyle/>
          <a:p>
            <a:r>
              <a:rPr lang="en-US" dirty="0"/>
              <a:t>Disease focus for siRNA drugs in clinical development</a:t>
            </a:r>
          </a:p>
        </p:txBody>
      </p:sp>
      <p:graphicFrame>
        <p:nvGraphicFramePr>
          <p:cNvPr id="13" name="Doughnut_4">
            <a:extLst>
              <a:ext uri="{FF2B5EF4-FFF2-40B4-BE49-F238E27FC236}">
                <a16:creationId xmlns:a16="http://schemas.microsoft.com/office/drawing/2014/main" id="{96662F99-9429-7B11-35E3-5F7A037F3974}"/>
              </a:ext>
            </a:extLst>
          </p:cNvPr>
          <p:cNvGraphicFramePr>
            <a:graphicFrameLocks noChangeAspect="1"/>
          </p:cNvGraphicFramePr>
          <p:nvPr/>
        </p:nvGraphicFramePr>
        <p:xfrm>
          <a:off x="-834761" y="2519281"/>
          <a:ext cx="7434817" cy="3413949"/>
        </p:xfrm>
        <a:graphic>
          <a:graphicData uri="http://schemas.openxmlformats.org/drawingml/2006/chart">
            <c:chart xmlns:c="http://schemas.openxmlformats.org/drawingml/2006/chart" xmlns:r="http://schemas.openxmlformats.org/officeDocument/2006/relationships" r:id="rId2"/>
          </a:graphicData>
        </a:graphic>
      </p:graphicFrame>
      <p:sp>
        <p:nvSpPr>
          <p:cNvPr id="15" name="TextBox 14">
            <a:extLst>
              <a:ext uri="{FF2B5EF4-FFF2-40B4-BE49-F238E27FC236}">
                <a16:creationId xmlns:a16="http://schemas.microsoft.com/office/drawing/2014/main" id="{62FB31B8-7D5B-892E-7648-11A51A3FF320}"/>
              </a:ext>
            </a:extLst>
          </p:cNvPr>
          <p:cNvSpPr txBox="1"/>
          <p:nvPr/>
        </p:nvSpPr>
        <p:spPr>
          <a:xfrm>
            <a:off x="3124214" y="3022158"/>
            <a:ext cx="2472843" cy="584775"/>
          </a:xfrm>
          <a:prstGeom prst="rect">
            <a:avLst/>
          </a:prstGeom>
          <a:noFill/>
        </p:spPr>
        <p:txBody>
          <a:bodyPr wrap="square" rtlCol="0">
            <a:spAutoFit/>
          </a:bodyPr>
          <a:lstStyle/>
          <a:p>
            <a:pPr algn="ctr"/>
            <a:r>
              <a:rPr lang="en-GB" sz="1600" b="1" dirty="0">
                <a:solidFill>
                  <a:schemeClr val="accent1"/>
                </a:solidFill>
              </a:rPr>
              <a:t>COMMON</a:t>
            </a:r>
          </a:p>
          <a:p>
            <a:pPr algn="ctr"/>
            <a:endParaRPr lang="en-GB" sz="1600" b="1" dirty="0">
              <a:solidFill>
                <a:schemeClr val="accent1"/>
              </a:solidFill>
            </a:endParaRPr>
          </a:p>
        </p:txBody>
      </p:sp>
      <p:sp>
        <p:nvSpPr>
          <p:cNvPr id="5" name="TextBox 4">
            <a:extLst>
              <a:ext uri="{FF2B5EF4-FFF2-40B4-BE49-F238E27FC236}">
                <a16:creationId xmlns:a16="http://schemas.microsoft.com/office/drawing/2014/main" id="{A291C85F-09C6-AD66-2D80-EB1B3D171AB6}"/>
              </a:ext>
            </a:extLst>
          </p:cNvPr>
          <p:cNvSpPr txBox="1"/>
          <p:nvPr/>
        </p:nvSpPr>
        <p:spPr>
          <a:xfrm>
            <a:off x="1106879" y="1659880"/>
            <a:ext cx="4238941" cy="646331"/>
          </a:xfrm>
          <a:prstGeom prst="rect">
            <a:avLst/>
          </a:prstGeom>
          <a:noFill/>
        </p:spPr>
        <p:txBody>
          <a:bodyPr wrap="square">
            <a:spAutoFit/>
          </a:bodyPr>
          <a:lstStyle/>
          <a:p>
            <a:r>
              <a:rPr lang="en-GB" dirty="0"/>
              <a:t>82% of clinical siRNA assets target at least one common disease indication</a:t>
            </a:r>
            <a:endParaRPr lang="en-GB" sz="900" b="1" dirty="0">
              <a:solidFill>
                <a:schemeClr val="tx2"/>
              </a:solidFill>
            </a:endParaRPr>
          </a:p>
        </p:txBody>
      </p:sp>
      <p:sp>
        <p:nvSpPr>
          <p:cNvPr id="220" name="TextBox 219">
            <a:extLst>
              <a:ext uri="{FF2B5EF4-FFF2-40B4-BE49-F238E27FC236}">
                <a16:creationId xmlns:a16="http://schemas.microsoft.com/office/drawing/2014/main" id="{2ADE2F22-B050-00B0-7AA3-60D4E665A11A}"/>
              </a:ext>
            </a:extLst>
          </p:cNvPr>
          <p:cNvSpPr txBox="1"/>
          <p:nvPr/>
        </p:nvSpPr>
        <p:spPr>
          <a:xfrm>
            <a:off x="356736" y="2990396"/>
            <a:ext cx="2472843" cy="338554"/>
          </a:xfrm>
          <a:prstGeom prst="rect">
            <a:avLst/>
          </a:prstGeom>
          <a:noFill/>
        </p:spPr>
        <p:txBody>
          <a:bodyPr wrap="square" rtlCol="0">
            <a:spAutoFit/>
          </a:bodyPr>
          <a:lstStyle/>
          <a:p>
            <a:pPr algn="ctr"/>
            <a:r>
              <a:rPr lang="en-GB" sz="1600" b="1" dirty="0">
                <a:solidFill>
                  <a:srgbClr val="C1D3E7"/>
                </a:solidFill>
              </a:rPr>
              <a:t>RARE*</a:t>
            </a:r>
          </a:p>
        </p:txBody>
      </p:sp>
      <p:pic>
        <p:nvPicPr>
          <p:cNvPr id="222" name="Picture 221">
            <a:extLst>
              <a:ext uri="{FF2B5EF4-FFF2-40B4-BE49-F238E27FC236}">
                <a16:creationId xmlns:a16="http://schemas.microsoft.com/office/drawing/2014/main" id="{E73D258F-FE8C-53F9-9B8D-E029253DACF2}"/>
              </a:ext>
            </a:extLst>
          </p:cNvPr>
          <p:cNvPicPr>
            <a:picLocks noChangeAspect="1"/>
          </p:cNvPicPr>
          <p:nvPr/>
        </p:nvPicPr>
        <p:blipFill>
          <a:blip r:embed="rId3">
            <a:duotone>
              <a:schemeClr val="accent1">
                <a:shade val="45000"/>
                <a:satMod val="135000"/>
              </a:schemeClr>
              <a:prstClr val="white"/>
            </a:duotone>
          </a:blip>
          <a:stretch>
            <a:fillRect/>
          </a:stretch>
        </p:blipFill>
        <p:spPr>
          <a:xfrm>
            <a:off x="7467168" y="2678635"/>
            <a:ext cx="4157722" cy="2777601"/>
          </a:xfrm>
          <a:prstGeom prst="rect">
            <a:avLst/>
          </a:prstGeom>
        </p:spPr>
      </p:pic>
      <p:sp>
        <p:nvSpPr>
          <p:cNvPr id="224" name="TextBox 223">
            <a:extLst>
              <a:ext uri="{FF2B5EF4-FFF2-40B4-BE49-F238E27FC236}">
                <a16:creationId xmlns:a16="http://schemas.microsoft.com/office/drawing/2014/main" id="{1C5D3F86-6C9F-8AAD-6278-F4FDBB725CE8}"/>
              </a:ext>
            </a:extLst>
          </p:cNvPr>
          <p:cNvSpPr txBox="1"/>
          <p:nvPr/>
        </p:nvSpPr>
        <p:spPr>
          <a:xfrm>
            <a:off x="7134404" y="4776191"/>
            <a:ext cx="6807200" cy="276999"/>
          </a:xfrm>
          <a:prstGeom prst="rect">
            <a:avLst/>
          </a:prstGeom>
          <a:noFill/>
        </p:spPr>
        <p:txBody>
          <a:bodyPr wrap="square">
            <a:spAutoFit/>
          </a:bodyPr>
          <a:lstStyle/>
          <a:p>
            <a:pPr algn="ctr"/>
            <a:r>
              <a:rPr lang="en-GB" sz="1200" dirty="0">
                <a:solidFill>
                  <a:srgbClr val="000539"/>
                </a:solidFill>
                <a:latin typeface="+mj-lt"/>
              </a:rPr>
              <a:t>(n=307 indications)</a:t>
            </a:r>
          </a:p>
        </p:txBody>
      </p:sp>
      <p:sp>
        <p:nvSpPr>
          <p:cNvPr id="225" name="TextBox 224">
            <a:extLst>
              <a:ext uri="{FF2B5EF4-FFF2-40B4-BE49-F238E27FC236}">
                <a16:creationId xmlns:a16="http://schemas.microsoft.com/office/drawing/2014/main" id="{F2210F04-E0BE-99E1-7FD9-D863B95BF20E}"/>
              </a:ext>
            </a:extLst>
          </p:cNvPr>
          <p:cNvSpPr txBox="1"/>
          <p:nvPr/>
        </p:nvSpPr>
        <p:spPr>
          <a:xfrm>
            <a:off x="4007768" y="2705781"/>
            <a:ext cx="3459400" cy="338554"/>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162F65"/>
                </a:solidFill>
                <a:effectLst/>
                <a:uLnTx/>
                <a:uFillTx/>
                <a:latin typeface="+mj-lt"/>
                <a:ea typeface="+mn-ea"/>
                <a:cs typeface="+mn-cs"/>
              </a:rPr>
              <a:t>Cardiovascular</a:t>
            </a:r>
          </a:p>
        </p:txBody>
      </p:sp>
      <p:sp>
        <p:nvSpPr>
          <p:cNvPr id="226" name="TextBox 225">
            <a:extLst>
              <a:ext uri="{FF2B5EF4-FFF2-40B4-BE49-F238E27FC236}">
                <a16:creationId xmlns:a16="http://schemas.microsoft.com/office/drawing/2014/main" id="{866F115C-4B20-1C76-FEEA-AAFF05567C42}"/>
              </a:ext>
            </a:extLst>
          </p:cNvPr>
          <p:cNvSpPr txBox="1"/>
          <p:nvPr/>
        </p:nvSpPr>
        <p:spPr>
          <a:xfrm>
            <a:off x="4007768" y="3183085"/>
            <a:ext cx="3459400" cy="338554"/>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162F65"/>
                </a:solidFill>
                <a:effectLst/>
                <a:uLnTx/>
                <a:uFillTx/>
                <a:latin typeface="+mj-lt"/>
                <a:ea typeface="+mn-ea"/>
                <a:cs typeface="+mn-cs"/>
              </a:rPr>
              <a:t>Hepatic</a:t>
            </a:r>
          </a:p>
        </p:txBody>
      </p:sp>
      <p:sp>
        <p:nvSpPr>
          <p:cNvPr id="227" name="TextBox 226">
            <a:extLst>
              <a:ext uri="{FF2B5EF4-FFF2-40B4-BE49-F238E27FC236}">
                <a16:creationId xmlns:a16="http://schemas.microsoft.com/office/drawing/2014/main" id="{389D5018-C5B9-DE5F-0800-96214F5CAB73}"/>
              </a:ext>
            </a:extLst>
          </p:cNvPr>
          <p:cNvSpPr txBox="1"/>
          <p:nvPr/>
        </p:nvSpPr>
        <p:spPr>
          <a:xfrm>
            <a:off x="4007768" y="3660389"/>
            <a:ext cx="3459400" cy="338554"/>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162F65"/>
                </a:solidFill>
                <a:effectLst/>
                <a:uLnTx/>
                <a:uFillTx/>
                <a:latin typeface="+mj-lt"/>
                <a:ea typeface="+mn-ea"/>
                <a:cs typeface="+mn-cs"/>
              </a:rPr>
              <a:t>Nervous</a:t>
            </a:r>
          </a:p>
        </p:txBody>
      </p:sp>
      <p:sp>
        <p:nvSpPr>
          <p:cNvPr id="228" name="TextBox 227">
            <a:extLst>
              <a:ext uri="{FF2B5EF4-FFF2-40B4-BE49-F238E27FC236}">
                <a16:creationId xmlns:a16="http://schemas.microsoft.com/office/drawing/2014/main" id="{AE808E4D-530F-2861-7E78-B74ED23EBB0D}"/>
              </a:ext>
            </a:extLst>
          </p:cNvPr>
          <p:cNvSpPr txBox="1"/>
          <p:nvPr/>
        </p:nvSpPr>
        <p:spPr>
          <a:xfrm>
            <a:off x="4007768" y="4137693"/>
            <a:ext cx="3459400" cy="338554"/>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162F65"/>
                </a:solidFill>
                <a:effectLst/>
                <a:uLnTx/>
                <a:uFillTx/>
                <a:latin typeface="+mj-lt"/>
                <a:ea typeface="+mn-ea"/>
                <a:cs typeface="+mn-cs"/>
              </a:rPr>
              <a:t>Renal</a:t>
            </a:r>
          </a:p>
        </p:txBody>
      </p:sp>
      <p:sp>
        <p:nvSpPr>
          <p:cNvPr id="229" name="TextBox 228">
            <a:extLst>
              <a:ext uri="{FF2B5EF4-FFF2-40B4-BE49-F238E27FC236}">
                <a16:creationId xmlns:a16="http://schemas.microsoft.com/office/drawing/2014/main" id="{537F3340-D27D-42CC-5180-A3CDABF8FE8E}"/>
              </a:ext>
            </a:extLst>
          </p:cNvPr>
          <p:cNvSpPr txBox="1"/>
          <p:nvPr/>
        </p:nvSpPr>
        <p:spPr>
          <a:xfrm>
            <a:off x="4007768" y="4614997"/>
            <a:ext cx="3459400" cy="338554"/>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162F65"/>
                </a:solidFill>
                <a:effectLst/>
                <a:uLnTx/>
                <a:uFillTx/>
                <a:latin typeface="+mj-lt"/>
                <a:ea typeface="+mn-ea"/>
                <a:cs typeface="+mn-cs"/>
              </a:rPr>
              <a:t>Respiratory</a:t>
            </a:r>
          </a:p>
        </p:txBody>
      </p:sp>
      <p:sp>
        <p:nvSpPr>
          <p:cNvPr id="230" name="TextBox 229">
            <a:extLst>
              <a:ext uri="{FF2B5EF4-FFF2-40B4-BE49-F238E27FC236}">
                <a16:creationId xmlns:a16="http://schemas.microsoft.com/office/drawing/2014/main" id="{DCB0C509-1E95-8F0D-AD28-D382AF84768F}"/>
              </a:ext>
            </a:extLst>
          </p:cNvPr>
          <p:cNvSpPr txBox="1"/>
          <p:nvPr/>
        </p:nvSpPr>
        <p:spPr>
          <a:xfrm>
            <a:off x="4007768" y="5092299"/>
            <a:ext cx="3459400" cy="338554"/>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162F65"/>
                </a:solidFill>
                <a:effectLst/>
                <a:uLnTx/>
                <a:uFillTx/>
                <a:latin typeface="+mj-lt"/>
                <a:ea typeface="+mn-ea"/>
                <a:cs typeface="+mn-cs"/>
              </a:rPr>
              <a:t>Endocrine</a:t>
            </a:r>
          </a:p>
        </p:txBody>
      </p:sp>
      <p:sp>
        <p:nvSpPr>
          <p:cNvPr id="231" name="TextBox 230">
            <a:extLst>
              <a:ext uri="{FF2B5EF4-FFF2-40B4-BE49-F238E27FC236}">
                <a16:creationId xmlns:a16="http://schemas.microsoft.com/office/drawing/2014/main" id="{57A4641B-4C8D-8A21-994C-8586F1577B8C}"/>
              </a:ext>
            </a:extLst>
          </p:cNvPr>
          <p:cNvSpPr txBox="1"/>
          <p:nvPr/>
        </p:nvSpPr>
        <p:spPr>
          <a:xfrm>
            <a:off x="6725488" y="1687121"/>
            <a:ext cx="4238941" cy="646331"/>
          </a:xfrm>
          <a:prstGeom prst="rect">
            <a:avLst/>
          </a:prstGeom>
          <a:noFill/>
        </p:spPr>
        <p:txBody>
          <a:bodyPr wrap="square">
            <a:spAutoFit/>
          </a:bodyPr>
          <a:lstStyle/>
          <a:p>
            <a:r>
              <a:rPr lang="en-GB" dirty="0"/>
              <a:t>More than ¼ clinical stage siRNA disease indications are cardiovascular</a:t>
            </a:r>
            <a:endParaRPr lang="en-GB" sz="900" b="1" dirty="0">
              <a:solidFill>
                <a:schemeClr val="tx2"/>
              </a:solidFill>
            </a:endParaRPr>
          </a:p>
        </p:txBody>
      </p:sp>
      <p:sp>
        <p:nvSpPr>
          <p:cNvPr id="232" name="TextBox 231">
            <a:extLst>
              <a:ext uri="{FF2B5EF4-FFF2-40B4-BE49-F238E27FC236}">
                <a16:creationId xmlns:a16="http://schemas.microsoft.com/office/drawing/2014/main" id="{4065D58E-4042-881B-9B0D-115BA58E23EC}"/>
              </a:ext>
            </a:extLst>
          </p:cNvPr>
          <p:cNvSpPr txBox="1"/>
          <p:nvPr/>
        </p:nvSpPr>
        <p:spPr>
          <a:xfrm>
            <a:off x="-1968896" y="5896349"/>
            <a:ext cx="6316459" cy="492443"/>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000539"/>
                </a:solidFill>
                <a:effectLst/>
                <a:uLnTx/>
                <a:uFillTx/>
                <a:latin typeface="Nexa Text Light"/>
                <a:ea typeface="+mn-ea"/>
                <a:cs typeface="+mn-cs"/>
              </a:rPr>
              <a:t>*Rare diseases defined via </a:t>
            </a:r>
            <a:r>
              <a:rPr kumimoji="0" lang="en-US" sz="1200" b="0" i="0" u="none" strike="noStrike" kern="1200" cap="none" spc="0" normalizeH="0" baseline="0" noProof="0" dirty="0">
                <a:ln>
                  <a:noFill/>
                </a:ln>
                <a:solidFill>
                  <a:srgbClr val="000539"/>
                </a:solidFill>
                <a:effectLst/>
                <a:uLnTx/>
                <a:uFillTx/>
                <a:latin typeface="Nexa Text Light"/>
                <a:ea typeface="+mn-lt"/>
                <a:cs typeface="+mn-lt"/>
                <a:hlinkClick r:id="rId4"/>
              </a:rPr>
              <a:t>https://www.orpha.net/en/disease/list/a</a:t>
            </a:r>
            <a:endParaRPr kumimoji="0" lang="en-US" sz="1200" b="0" i="1" u="none" strike="noStrike" kern="1200" cap="none" spc="0" normalizeH="0" baseline="0" noProof="0" dirty="0">
              <a:ln>
                <a:noFill/>
              </a:ln>
              <a:solidFill>
                <a:srgbClr val="000539"/>
              </a:solidFill>
              <a:effectLst/>
              <a:uLnTx/>
              <a:uFillTx/>
              <a:latin typeface="Nexa Text Light"/>
              <a:ea typeface="+mn-ea"/>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400" b="0" i="1" u="none" strike="noStrike" kern="1200" cap="none" spc="0" normalizeH="0" baseline="0" noProof="0" dirty="0">
              <a:ln>
                <a:noFill/>
              </a:ln>
              <a:solidFill>
                <a:srgbClr val="000539"/>
              </a:solidFill>
              <a:effectLst/>
              <a:uLnTx/>
              <a:uFillTx/>
              <a:latin typeface="Nexa Text Light"/>
              <a:ea typeface="+mn-ea"/>
              <a:cs typeface="+mn-cs"/>
            </a:endParaRPr>
          </a:p>
        </p:txBody>
      </p:sp>
      <p:sp>
        <p:nvSpPr>
          <p:cNvPr id="238" name="TextBox 237">
            <a:extLst>
              <a:ext uri="{FF2B5EF4-FFF2-40B4-BE49-F238E27FC236}">
                <a16:creationId xmlns:a16="http://schemas.microsoft.com/office/drawing/2014/main" id="{2D0C70B9-BEEE-CD5A-B4EA-5D0CC22AD39D}"/>
              </a:ext>
            </a:extLst>
          </p:cNvPr>
          <p:cNvSpPr txBox="1"/>
          <p:nvPr/>
        </p:nvSpPr>
        <p:spPr>
          <a:xfrm>
            <a:off x="4361305" y="5907211"/>
            <a:ext cx="7797800" cy="276999"/>
          </a:xfrm>
          <a:prstGeom prst="rect">
            <a:avLst/>
          </a:prstGeom>
          <a:noFill/>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i="0" u="none" strike="noStrike" kern="1200" cap="none" spc="0" normalizeH="0" baseline="0" noProof="0" dirty="0">
                <a:ln>
                  <a:noFill/>
                </a:ln>
                <a:solidFill>
                  <a:srgbClr val="000539"/>
                </a:solidFill>
                <a:effectLst/>
                <a:uLnTx/>
                <a:uFillTx/>
                <a:latin typeface="+mj-lt"/>
                <a:ea typeface="+mn-ea"/>
                <a:cs typeface="+mn-cs"/>
              </a:rPr>
              <a:t>Data sourced from Beacon database, 30</a:t>
            </a:r>
            <a:r>
              <a:rPr kumimoji="0" lang="en-US" sz="1200" i="0" u="none" strike="noStrike" kern="1200" cap="none" spc="0" normalizeH="0" baseline="30000" noProof="0" dirty="0">
                <a:ln>
                  <a:noFill/>
                </a:ln>
                <a:solidFill>
                  <a:srgbClr val="000539"/>
                </a:solidFill>
                <a:effectLst/>
                <a:uLnTx/>
                <a:uFillTx/>
                <a:latin typeface="+mj-lt"/>
                <a:ea typeface="+mn-ea"/>
                <a:cs typeface="+mn-cs"/>
              </a:rPr>
              <a:t>th</a:t>
            </a:r>
            <a:r>
              <a:rPr kumimoji="0" lang="en-US" sz="1200" i="0" u="none" strike="noStrike" kern="1200" cap="none" spc="0" normalizeH="0" baseline="0" noProof="0" dirty="0">
                <a:ln>
                  <a:noFill/>
                </a:ln>
                <a:solidFill>
                  <a:srgbClr val="000539"/>
                </a:solidFill>
                <a:effectLst/>
                <a:uLnTx/>
                <a:uFillTx/>
                <a:latin typeface="+mj-lt"/>
                <a:ea typeface="+mn-ea"/>
                <a:cs typeface="+mn-cs"/>
              </a:rPr>
              <a:t> August 2024</a:t>
            </a:r>
          </a:p>
        </p:txBody>
      </p:sp>
      <p:cxnSp>
        <p:nvCxnSpPr>
          <p:cNvPr id="6" name="Straight Connector 5">
            <a:extLst>
              <a:ext uri="{FF2B5EF4-FFF2-40B4-BE49-F238E27FC236}">
                <a16:creationId xmlns:a16="http://schemas.microsoft.com/office/drawing/2014/main" id="{472254D0-0849-552D-7997-D78C1407F7CA}"/>
              </a:ext>
            </a:extLst>
          </p:cNvPr>
          <p:cNvCxnSpPr/>
          <p:nvPr/>
        </p:nvCxnSpPr>
        <p:spPr>
          <a:xfrm>
            <a:off x="5737468" y="1687121"/>
            <a:ext cx="0" cy="3902119"/>
          </a:xfrm>
          <a:prstGeom prst="line">
            <a:avLst/>
          </a:prstGeom>
          <a:ln>
            <a:solidFill>
              <a:srgbClr val="162F6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92826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Chart 24">
            <a:extLst>
              <a:ext uri="{FF2B5EF4-FFF2-40B4-BE49-F238E27FC236}">
                <a16:creationId xmlns:a16="http://schemas.microsoft.com/office/drawing/2014/main" id="{A9F4DEC2-8376-7D58-1441-2BD416C0E9FD}"/>
              </a:ext>
            </a:extLst>
          </p:cNvPr>
          <p:cNvGraphicFramePr>
            <a:graphicFrameLocks/>
          </p:cNvGraphicFramePr>
          <p:nvPr/>
        </p:nvGraphicFramePr>
        <p:xfrm>
          <a:off x="6706486" y="2349727"/>
          <a:ext cx="5067663" cy="3297451"/>
        </p:xfrm>
        <a:graphic>
          <a:graphicData uri="http://schemas.openxmlformats.org/drawingml/2006/chart">
            <c:chart xmlns:c="http://schemas.openxmlformats.org/drawingml/2006/chart" xmlns:r="http://schemas.openxmlformats.org/officeDocument/2006/relationships" r:id="rId2"/>
          </a:graphicData>
        </a:graphic>
      </p:graphicFrame>
      <p:sp>
        <p:nvSpPr>
          <p:cNvPr id="2" name="Slide Number Placeholder 1">
            <a:extLst>
              <a:ext uri="{FF2B5EF4-FFF2-40B4-BE49-F238E27FC236}">
                <a16:creationId xmlns:a16="http://schemas.microsoft.com/office/drawing/2014/main" id="{BD35F0CE-993C-9499-70C6-50C363A3B9A0}"/>
              </a:ext>
            </a:extLst>
          </p:cNvPr>
          <p:cNvSpPr>
            <a:spLocks noGrp="1"/>
          </p:cNvSpPr>
          <p:nvPr>
            <p:ph type="sldNum" sz="quarter" idx="10"/>
          </p:nvPr>
        </p:nvSpPr>
        <p:spPr/>
        <p:txBody>
          <a:bodyPr/>
          <a:lstStyle/>
          <a:p>
            <a:fld id="{6329CC97-BE23-6A42-8BDE-38385AC882FA}" type="slidenum">
              <a:rPr lang="en-US" smtClean="0"/>
              <a:t>65</a:t>
            </a:fld>
            <a:endParaRPr lang="en-US" dirty="0"/>
          </a:p>
        </p:txBody>
      </p:sp>
      <p:sp>
        <p:nvSpPr>
          <p:cNvPr id="4" name="Title 3">
            <a:extLst>
              <a:ext uri="{FF2B5EF4-FFF2-40B4-BE49-F238E27FC236}">
                <a16:creationId xmlns:a16="http://schemas.microsoft.com/office/drawing/2014/main" id="{40E604E1-499D-543A-51F2-D8A65C8022CF}"/>
              </a:ext>
            </a:extLst>
          </p:cNvPr>
          <p:cNvSpPr>
            <a:spLocks noGrp="1"/>
          </p:cNvSpPr>
          <p:nvPr>
            <p:ph type="title"/>
          </p:nvPr>
        </p:nvSpPr>
        <p:spPr>
          <a:xfrm>
            <a:off x="515939" y="848183"/>
            <a:ext cx="9969181" cy="332399"/>
          </a:xfrm>
        </p:spPr>
        <p:txBody>
          <a:bodyPr/>
          <a:lstStyle/>
          <a:p>
            <a:r>
              <a:rPr lang="en-US" dirty="0"/>
              <a:t>Market potential of siRNA drugs</a:t>
            </a:r>
          </a:p>
        </p:txBody>
      </p:sp>
      <p:sp>
        <p:nvSpPr>
          <p:cNvPr id="17" name="TextBox 16">
            <a:extLst>
              <a:ext uri="{FF2B5EF4-FFF2-40B4-BE49-F238E27FC236}">
                <a16:creationId xmlns:a16="http://schemas.microsoft.com/office/drawing/2014/main" id="{0912B2E0-C142-9445-7890-EFE2D8FDFC73}"/>
              </a:ext>
            </a:extLst>
          </p:cNvPr>
          <p:cNvSpPr txBox="1"/>
          <p:nvPr/>
        </p:nvSpPr>
        <p:spPr>
          <a:xfrm>
            <a:off x="6662150" y="5780825"/>
            <a:ext cx="5270819" cy="400110"/>
          </a:xfrm>
          <a:prstGeom prst="rect">
            <a:avLst/>
          </a:prstGeom>
          <a:noFill/>
        </p:spPr>
        <p:txBody>
          <a:bodyPr wrap="square">
            <a:spAutoFit/>
          </a:bodyPr>
          <a:lstStyle/>
          <a:p>
            <a:r>
              <a:rPr lang="en-US" sz="1000" dirty="0"/>
              <a:t>The Antibody Society. Therapeutic monoclonal antibodies approved or in regulatory review. (Aug 2024); </a:t>
            </a:r>
            <a:r>
              <a:rPr lang="en-US" sz="1000" dirty="0">
                <a:hlinkClick r:id="rId3"/>
              </a:rPr>
              <a:t>Antibody therapeutics product data - The Antibody Society</a:t>
            </a:r>
            <a:endParaRPr lang="en-US" sz="1000" dirty="0"/>
          </a:p>
        </p:txBody>
      </p:sp>
      <p:sp>
        <p:nvSpPr>
          <p:cNvPr id="18" name="TextBox 17">
            <a:extLst>
              <a:ext uri="{FF2B5EF4-FFF2-40B4-BE49-F238E27FC236}">
                <a16:creationId xmlns:a16="http://schemas.microsoft.com/office/drawing/2014/main" id="{C56A7431-8666-1F03-EF6F-71BBFF081C7A}"/>
              </a:ext>
            </a:extLst>
          </p:cNvPr>
          <p:cNvSpPr txBox="1"/>
          <p:nvPr/>
        </p:nvSpPr>
        <p:spPr>
          <a:xfrm>
            <a:off x="6659929" y="1619319"/>
            <a:ext cx="5417501" cy="646331"/>
          </a:xfrm>
          <a:prstGeom prst="rect">
            <a:avLst/>
          </a:prstGeom>
          <a:noFill/>
        </p:spPr>
        <p:txBody>
          <a:bodyPr wrap="square">
            <a:spAutoFit/>
          </a:bodyPr>
          <a:lstStyle/>
          <a:p>
            <a:r>
              <a:rPr lang="en-GB" dirty="0"/>
              <a:t>siRNA is in its infancy in its life trajectory as a therapeutic drug modality</a:t>
            </a:r>
            <a:endParaRPr lang="en-GB" sz="900" b="1" dirty="0">
              <a:solidFill>
                <a:schemeClr val="tx2"/>
              </a:solidFill>
            </a:endParaRPr>
          </a:p>
        </p:txBody>
      </p:sp>
      <p:pic>
        <p:nvPicPr>
          <p:cNvPr id="1026" name="Picture 2" descr="Cool Young Cartoon Teen Boy Free Stock Photo - Public Domain ...">
            <a:extLst>
              <a:ext uri="{FF2B5EF4-FFF2-40B4-BE49-F238E27FC236}">
                <a16:creationId xmlns:a16="http://schemas.microsoft.com/office/drawing/2014/main" id="{27F7CA0E-0F0E-3A4F-C3FE-E447BDAEB8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94090" y="3291603"/>
            <a:ext cx="628992" cy="91666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Baby Stuff 51 Free Stock Photo - Public Domain Pictures">
            <a:extLst>
              <a:ext uri="{FF2B5EF4-FFF2-40B4-BE49-F238E27FC236}">
                <a16:creationId xmlns:a16="http://schemas.microsoft.com/office/drawing/2014/main" id="{ABAD1E46-0671-9F80-3074-6BC031E828E4}"/>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972568" y="4640759"/>
            <a:ext cx="573922" cy="57392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3DD0B7B2-3ABB-9A9B-A939-70D51E74E5D1}"/>
              </a:ext>
            </a:extLst>
          </p:cNvPr>
          <p:cNvSpPr txBox="1"/>
          <p:nvPr/>
        </p:nvSpPr>
        <p:spPr>
          <a:xfrm>
            <a:off x="327510" y="1619319"/>
            <a:ext cx="6378976" cy="646331"/>
          </a:xfrm>
          <a:prstGeom prst="rect">
            <a:avLst/>
          </a:prstGeom>
          <a:noFill/>
        </p:spPr>
        <p:txBody>
          <a:bodyPr wrap="square">
            <a:spAutoFit/>
          </a:bodyPr>
          <a:lstStyle/>
          <a:p>
            <a:r>
              <a:rPr lang="en-GB" dirty="0"/>
              <a:t>Market demand for siRNA drugs and CMC challenges expected to grow significantly over the next decade</a:t>
            </a:r>
            <a:endParaRPr lang="en-GB" sz="900" b="1" dirty="0">
              <a:solidFill>
                <a:schemeClr val="tx2"/>
              </a:solidFill>
            </a:endParaRPr>
          </a:p>
        </p:txBody>
      </p:sp>
      <p:sp>
        <p:nvSpPr>
          <p:cNvPr id="5" name="TextBox 4">
            <a:extLst>
              <a:ext uri="{FF2B5EF4-FFF2-40B4-BE49-F238E27FC236}">
                <a16:creationId xmlns:a16="http://schemas.microsoft.com/office/drawing/2014/main" id="{9E22F03F-AB2C-1F72-B843-71DBBA5CA572}"/>
              </a:ext>
            </a:extLst>
          </p:cNvPr>
          <p:cNvSpPr txBox="1"/>
          <p:nvPr/>
        </p:nvSpPr>
        <p:spPr>
          <a:xfrm>
            <a:off x="327510" y="4911380"/>
            <a:ext cx="5918773" cy="1338828"/>
          </a:xfrm>
          <a:prstGeom prst="rect">
            <a:avLst/>
          </a:prstGeom>
          <a:noFill/>
        </p:spPr>
        <p:txBody>
          <a:bodyPr wrap="square">
            <a:spAutoFit/>
          </a:bodyPr>
          <a:lstStyle/>
          <a:p>
            <a:pPr marL="285750" indent="-285750">
              <a:buFont typeface="Arial" panose="020B0604020202020204" pitchFamily="34" charset="0"/>
              <a:buChar char="•"/>
            </a:pPr>
            <a:r>
              <a:rPr lang="en-GB" dirty="0"/>
              <a:t>Several disease areas have potential to reach &gt;10M US patients</a:t>
            </a:r>
          </a:p>
          <a:p>
            <a:pPr marL="285750" indent="-285750">
              <a:buFont typeface="Arial" panose="020B0604020202020204" pitchFamily="34" charset="0"/>
              <a:buChar char="•"/>
            </a:pPr>
            <a:r>
              <a:rPr lang="en-GB" dirty="0"/>
              <a:t>Inclisiran + 3 could be approved by 2030</a:t>
            </a:r>
          </a:p>
          <a:p>
            <a:pPr marL="285750" indent="-285750">
              <a:buFont typeface="Arial" panose="020B0604020202020204" pitchFamily="34" charset="0"/>
              <a:buChar char="•"/>
            </a:pPr>
            <a:r>
              <a:rPr lang="en-GB" dirty="0"/>
              <a:t>Research suggests &gt;10 t API required by early 2030s</a:t>
            </a:r>
          </a:p>
          <a:p>
            <a:endParaRPr lang="en-GB" sz="900" b="1" dirty="0">
              <a:solidFill>
                <a:schemeClr val="tx2"/>
              </a:solidFill>
            </a:endParaRPr>
          </a:p>
        </p:txBody>
      </p:sp>
      <p:graphicFrame>
        <p:nvGraphicFramePr>
          <p:cNvPr id="10" name="Table 9">
            <a:extLst>
              <a:ext uri="{FF2B5EF4-FFF2-40B4-BE49-F238E27FC236}">
                <a16:creationId xmlns:a16="http://schemas.microsoft.com/office/drawing/2014/main" id="{1C098F4A-0F52-4BFC-1179-6075EDC7B3F8}"/>
              </a:ext>
            </a:extLst>
          </p:cNvPr>
          <p:cNvGraphicFramePr>
            <a:graphicFrameLocks noGrp="1"/>
          </p:cNvGraphicFramePr>
          <p:nvPr/>
        </p:nvGraphicFramePr>
        <p:xfrm>
          <a:off x="327510" y="2415035"/>
          <a:ext cx="5918773" cy="2346960"/>
        </p:xfrm>
        <a:graphic>
          <a:graphicData uri="http://schemas.openxmlformats.org/drawingml/2006/table">
            <a:tbl>
              <a:tblPr firstRow="1" bandRow="1">
                <a:tableStyleId>{5C22544A-7EE6-4342-B048-85BDC9FD1C3A}</a:tableStyleId>
              </a:tblPr>
              <a:tblGrid>
                <a:gridCol w="1978343">
                  <a:extLst>
                    <a:ext uri="{9D8B030D-6E8A-4147-A177-3AD203B41FA5}">
                      <a16:colId xmlns:a16="http://schemas.microsoft.com/office/drawing/2014/main" val="208851229"/>
                    </a:ext>
                  </a:extLst>
                </a:gridCol>
                <a:gridCol w="1130618">
                  <a:extLst>
                    <a:ext uri="{9D8B030D-6E8A-4147-A177-3AD203B41FA5}">
                      <a16:colId xmlns:a16="http://schemas.microsoft.com/office/drawing/2014/main" val="312073444"/>
                    </a:ext>
                  </a:extLst>
                </a:gridCol>
                <a:gridCol w="758508">
                  <a:extLst>
                    <a:ext uri="{9D8B030D-6E8A-4147-A177-3AD203B41FA5}">
                      <a16:colId xmlns:a16="http://schemas.microsoft.com/office/drawing/2014/main" val="1266630757"/>
                    </a:ext>
                  </a:extLst>
                </a:gridCol>
                <a:gridCol w="1065149">
                  <a:extLst>
                    <a:ext uri="{9D8B030D-6E8A-4147-A177-3AD203B41FA5}">
                      <a16:colId xmlns:a16="http://schemas.microsoft.com/office/drawing/2014/main" val="275316886"/>
                    </a:ext>
                  </a:extLst>
                </a:gridCol>
                <a:gridCol w="986155">
                  <a:extLst>
                    <a:ext uri="{9D8B030D-6E8A-4147-A177-3AD203B41FA5}">
                      <a16:colId xmlns:a16="http://schemas.microsoft.com/office/drawing/2014/main" val="2783902372"/>
                    </a:ext>
                  </a:extLst>
                </a:gridCol>
              </a:tblGrid>
              <a:tr h="0">
                <a:tc>
                  <a:txBody>
                    <a:bodyPr/>
                    <a:lstStyle/>
                    <a:p>
                      <a:r>
                        <a:rPr lang="en-US" sz="1400" dirty="0"/>
                        <a:t>Cardiovascular disease area</a:t>
                      </a:r>
                    </a:p>
                  </a:txBody>
                  <a:tcPr anchor="b">
                    <a:solidFill>
                      <a:srgbClr val="162F65"/>
                    </a:solidFill>
                  </a:tcPr>
                </a:tc>
                <a:tc>
                  <a:txBody>
                    <a:bodyPr/>
                    <a:lstStyle/>
                    <a:p>
                      <a:r>
                        <a:rPr lang="en-US" sz="1400" dirty="0"/>
                        <a:t>Lead siRNA drug</a:t>
                      </a:r>
                    </a:p>
                  </a:txBody>
                  <a:tcPr anchor="b">
                    <a:solidFill>
                      <a:srgbClr val="162F65"/>
                    </a:solidFill>
                  </a:tcPr>
                </a:tc>
                <a:tc>
                  <a:txBody>
                    <a:bodyPr/>
                    <a:lstStyle/>
                    <a:p>
                      <a:r>
                        <a:rPr lang="en-US" sz="1400" dirty="0"/>
                        <a:t>Target</a:t>
                      </a:r>
                    </a:p>
                  </a:txBody>
                  <a:tcPr anchor="b">
                    <a:solidFill>
                      <a:srgbClr val="162F65"/>
                    </a:solidFill>
                  </a:tcPr>
                </a:tc>
                <a:tc>
                  <a:txBody>
                    <a:bodyPr/>
                    <a:lstStyle/>
                    <a:p>
                      <a:r>
                        <a:rPr lang="en-US" sz="1400" dirty="0"/>
                        <a:t>Phase</a:t>
                      </a:r>
                    </a:p>
                  </a:txBody>
                  <a:tcPr anchor="b">
                    <a:solidFill>
                      <a:srgbClr val="162F65"/>
                    </a:solidFill>
                  </a:tcPr>
                </a:tc>
                <a:tc>
                  <a:txBody>
                    <a:bodyPr/>
                    <a:lstStyle/>
                    <a:p>
                      <a:r>
                        <a:rPr lang="en-US" sz="1400" dirty="0"/>
                        <a:t>Possible approval</a:t>
                      </a:r>
                    </a:p>
                  </a:txBody>
                  <a:tcPr anchor="b">
                    <a:solidFill>
                      <a:srgbClr val="162F65"/>
                    </a:solidFill>
                  </a:tcPr>
                </a:tc>
                <a:extLst>
                  <a:ext uri="{0D108BD9-81ED-4DB2-BD59-A6C34878D82A}">
                    <a16:rowId xmlns:a16="http://schemas.microsoft.com/office/drawing/2014/main" val="739369483"/>
                  </a:ext>
                </a:extLst>
              </a:tr>
              <a:tr h="0">
                <a:tc>
                  <a:txBody>
                    <a:bodyPr/>
                    <a:lstStyle/>
                    <a:p>
                      <a:r>
                        <a:rPr lang="en-US" sz="1400" dirty="0"/>
                        <a:t>Hypercholesterolemia</a:t>
                      </a:r>
                    </a:p>
                  </a:txBody>
                  <a:tcPr anchor="b"/>
                </a:tc>
                <a:tc>
                  <a:txBody>
                    <a:bodyPr/>
                    <a:lstStyle/>
                    <a:p>
                      <a:r>
                        <a:rPr lang="en-US" sz="1400" dirty="0"/>
                        <a:t>Inclisiran</a:t>
                      </a:r>
                    </a:p>
                  </a:txBody>
                  <a:tcPr anchor="b"/>
                </a:tc>
                <a:tc>
                  <a:txBody>
                    <a:bodyPr/>
                    <a:lstStyle/>
                    <a:p>
                      <a:r>
                        <a:rPr lang="en-US" sz="1400" dirty="0"/>
                        <a:t>PCSK9</a:t>
                      </a:r>
                    </a:p>
                  </a:txBody>
                  <a:tcPr anchor="b"/>
                </a:tc>
                <a:tc>
                  <a:txBody>
                    <a:bodyPr/>
                    <a:lstStyle/>
                    <a:p>
                      <a:r>
                        <a:rPr lang="en-US" sz="1400" dirty="0"/>
                        <a:t>4</a:t>
                      </a:r>
                    </a:p>
                  </a:txBody>
                  <a:tcPr anchor="b"/>
                </a:tc>
                <a:tc>
                  <a:txBody>
                    <a:bodyPr/>
                    <a:lstStyle/>
                    <a:p>
                      <a:r>
                        <a:rPr lang="en-US" sz="1400" dirty="0"/>
                        <a:t>Approved</a:t>
                      </a:r>
                    </a:p>
                  </a:txBody>
                  <a:tcPr anchor="b"/>
                </a:tc>
                <a:extLst>
                  <a:ext uri="{0D108BD9-81ED-4DB2-BD59-A6C34878D82A}">
                    <a16:rowId xmlns:a16="http://schemas.microsoft.com/office/drawing/2014/main" val="2311889199"/>
                  </a:ext>
                </a:extLst>
              </a:tr>
              <a:tr h="0">
                <a:tc>
                  <a:txBody>
                    <a:bodyPr/>
                    <a:lstStyle/>
                    <a:p>
                      <a:r>
                        <a:rPr lang="en-US" sz="1400" dirty="0"/>
                        <a:t>Hypertriglyceridemia</a:t>
                      </a:r>
                    </a:p>
                  </a:txBody>
                  <a:tcPr anchor="b"/>
                </a:tc>
                <a:tc>
                  <a:txBody>
                    <a:bodyPr/>
                    <a:lstStyle/>
                    <a:p>
                      <a:r>
                        <a:rPr lang="en-US" sz="1400" dirty="0"/>
                        <a:t>Plozasiran</a:t>
                      </a:r>
                    </a:p>
                  </a:txBody>
                  <a:tcPr anchor="b"/>
                </a:tc>
                <a:tc>
                  <a:txBody>
                    <a:bodyPr/>
                    <a:lstStyle/>
                    <a:p>
                      <a:r>
                        <a:rPr lang="en-US" sz="1400" dirty="0"/>
                        <a:t>APOC3</a:t>
                      </a:r>
                    </a:p>
                  </a:txBody>
                  <a:tcPr anchor="b"/>
                </a:tc>
                <a:tc>
                  <a:txBody>
                    <a:bodyPr/>
                    <a:lstStyle/>
                    <a:p>
                      <a:r>
                        <a:rPr lang="en-US" sz="1400" dirty="0"/>
                        <a:t>3</a:t>
                      </a:r>
                    </a:p>
                  </a:txBody>
                  <a:tcPr anchor="b"/>
                </a:tc>
                <a:tc>
                  <a:txBody>
                    <a:bodyPr/>
                    <a:lstStyle/>
                    <a:p>
                      <a:r>
                        <a:rPr lang="en-US" sz="1400" dirty="0"/>
                        <a:t>~2026</a:t>
                      </a:r>
                    </a:p>
                  </a:txBody>
                  <a:tcPr anchor="b"/>
                </a:tc>
                <a:extLst>
                  <a:ext uri="{0D108BD9-81ED-4DB2-BD59-A6C34878D82A}">
                    <a16:rowId xmlns:a16="http://schemas.microsoft.com/office/drawing/2014/main" val="3938250158"/>
                  </a:ext>
                </a:extLst>
              </a:tr>
              <a:tr h="0">
                <a:tc>
                  <a:txBody>
                    <a:bodyPr/>
                    <a:lstStyle/>
                    <a:p>
                      <a:r>
                        <a:rPr lang="en-US" sz="1400" dirty="0"/>
                        <a:t>Elevated Lp(a)</a:t>
                      </a:r>
                    </a:p>
                  </a:txBody>
                  <a:tcPr anchor="b"/>
                </a:tc>
                <a:tc>
                  <a:txBody>
                    <a:bodyPr/>
                    <a:lstStyle/>
                    <a:p>
                      <a:r>
                        <a:rPr lang="en-US" sz="1400" dirty="0"/>
                        <a:t>Olpasiran</a:t>
                      </a:r>
                    </a:p>
                  </a:txBody>
                  <a:tcPr anchor="b"/>
                </a:tc>
                <a:tc>
                  <a:txBody>
                    <a:bodyPr/>
                    <a:lstStyle/>
                    <a:p>
                      <a:r>
                        <a:rPr lang="en-US" sz="1400" dirty="0"/>
                        <a:t>LPA</a:t>
                      </a:r>
                    </a:p>
                  </a:txBody>
                  <a:tcPr anchor="b"/>
                </a:tc>
                <a:tc>
                  <a:txBody>
                    <a:bodyPr/>
                    <a:lstStyle/>
                    <a:p>
                      <a:r>
                        <a:rPr lang="en-US" sz="1400" dirty="0"/>
                        <a:t>3</a:t>
                      </a:r>
                    </a:p>
                  </a:txBody>
                  <a:tcPr anchor="b"/>
                </a:tc>
                <a:tc>
                  <a:txBody>
                    <a:bodyPr/>
                    <a:lstStyle/>
                    <a:p>
                      <a:r>
                        <a:rPr lang="en-US" sz="1400" dirty="0"/>
                        <a:t>~2027</a:t>
                      </a:r>
                    </a:p>
                  </a:txBody>
                  <a:tcPr anchor="b"/>
                </a:tc>
                <a:extLst>
                  <a:ext uri="{0D108BD9-81ED-4DB2-BD59-A6C34878D82A}">
                    <a16:rowId xmlns:a16="http://schemas.microsoft.com/office/drawing/2014/main" val="2576969755"/>
                  </a:ext>
                </a:extLst>
              </a:tr>
              <a:tr h="0">
                <a:tc>
                  <a:txBody>
                    <a:bodyPr/>
                    <a:lstStyle/>
                    <a:p>
                      <a:r>
                        <a:rPr lang="en-US" sz="1400" dirty="0"/>
                        <a:t>Hypertension</a:t>
                      </a:r>
                    </a:p>
                  </a:txBody>
                  <a:tcPr anchor="b"/>
                </a:tc>
                <a:tc>
                  <a:txBody>
                    <a:bodyPr/>
                    <a:lstStyle/>
                    <a:p>
                      <a:r>
                        <a:rPr lang="en-US" sz="1400" dirty="0"/>
                        <a:t>Zilebesiran</a:t>
                      </a:r>
                    </a:p>
                  </a:txBody>
                  <a:tcPr anchor="b"/>
                </a:tc>
                <a:tc>
                  <a:txBody>
                    <a:bodyPr/>
                    <a:lstStyle/>
                    <a:p>
                      <a:r>
                        <a:rPr lang="en-US" sz="1400" dirty="0"/>
                        <a:t>AGT</a:t>
                      </a:r>
                    </a:p>
                  </a:txBody>
                  <a:tcPr anchor="b"/>
                </a:tc>
                <a:tc>
                  <a:txBody>
                    <a:bodyPr/>
                    <a:lstStyle/>
                    <a:p>
                      <a:r>
                        <a:rPr lang="en-US" sz="1400" dirty="0"/>
                        <a:t>2</a:t>
                      </a:r>
                    </a:p>
                  </a:txBody>
                  <a:tcPr anchor="b"/>
                </a:tc>
                <a:tc>
                  <a:txBody>
                    <a:bodyPr/>
                    <a:lstStyle/>
                    <a:p>
                      <a:r>
                        <a:rPr lang="en-US" sz="1400" dirty="0"/>
                        <a:t>~2030</a:t>
                      </a:r>
                    </a:p>
                  </a:txBody>
                  <a:tcPr anchor="b"/>
                </a:tc>
                <a:extLst>
                  <a:ext uri="{0D108BD9-81ED-4DB2-BD59-A6C34878D82A}">
                    <a16:rowId xmlns:a16="http://schemas.microsoft.com/office/drawing/2014/main" val="1753633386"/>
                  </a:ext>
                </a:extLst>
              </a:tr>
              <a:tr h="0">
                <a:tc>
                  <a:txBody>
                    <a:bodyPr/>
                    <a:lstStyle/>
                    <a:p>
                      <a:r>
                        <a:rPr lang="en-US" sz="1400" dirty="0"/>
                        <a:t>NASH/MASH</a:t>
                      </a:r>
                    </a:p>
                  </a:txBody>
                  <a:tcPr anchor="b"/>
                </a:tc>
                <a:tc>
                  <a:txBody>
                    <a:bodyPr/>
                    <a:lstStyle/>
                    <a:p>
                      <a:r>
                        <a:rPr lang="en-US" sz="1400" dirty="0"/>
                        <a:t>Rapirosiran</a:t>
                      </a:r>
                    </a:p>
                  </a:txBody>
                  <a:tcPr anchor="b"/>
                </a:tc>
                <a:tc>
                  <a:txBody>
                    <a:bodyPr/>
                    <a:lstStyle/>
                    <a:p>
                      <a:r>
                        <a:rPr lang="en-US" sz="1400" dirty="0"/>
                        <a:t>HSD</a:t>
                      </a:r>
                    </a:p>
                  </a:txBody>
                  <a:tcPr anchor="b"/>
                </a:tc>
                <a:tc>
                  <a:txBody>
                    <a:bodyPr/>
                    <a:lstStyle/>
                    <a:p>
                      <a:r>
                        <a:rPr lang="en-US" sz="1400" dirty="0"/>
                        <a:t>2</a:t>
                      </a:r>
                    </a:p>
                  </a:txBody>
                  <a:tcPr anchor="b"/>
                </a:tc>
                <a:tc>
                  <a:txBody>
                    <a:bodyPr/>
                    <a:lstStyle/>
                    <a:p>
                      <a:r>
                        <a:rPr lang="en-US" sz="1400" dirty="0"/>
                        <a:t>2030s</a:t>
                      </a:r>
                    </a:p>
                  </a:txBody>
                  <a:tcPr anchor="b"/>
                </a:tc>
                <a:extLst>
                  <a:ext uri="{0D108BD9-81ED-4DB2-BD59-A6C34878D82A}">
                    <a16:rowId xmlns:a16="http://schemas.microsoft.com/office/drawing/2014/main" val="3257711854"/>
                  </a:ext>
                </a:extLst>
              </a:tr>
              <a:tr h="0">
                <a:tc>
                  <a:txBody>
                    <a:bodyPr/>
                    <a:lstStyle/>
                    <a:p>
                      <a:r>
                        <a:rPr lang="en-US" sz="1400" dirty="0"/>
                        <a:t>Obesity</a:t>
                      </a:r>
                    </a:p>
                  </a:txBody>
                  <a:tcPr anchor="b"/>
                </a:tc>
                <a:tc>
                  <a:txBody>
                    <a:bodyPr/>
                    <a:lstStyle/>
                    <a:p>
                      <a:r>
                        <a:rPr lang="en-US" sz="1400" i="1" dirty="0"/>
                        <a:t>Multiple</a:t>
                      </a:r>
                    </a:p>
                  </a:txBody>
                  <a:tcPr anchor="b"/>
                </a:tc>
                <a:tc>
                  <a:txBody>
                    <a:bodyPr/>
                    <a:lstStyle/>
                    <a:p>
                      <a:r>
                        <a:rPr lang="en-US" sz="1400" dirty="0"/>
                        <a:t>INHBE</a:t>
                      </a:r>
                    </a:p>
                  </a:txBody>
                  <a:tcPr anchor="b"/>
                </a:tc>
                <a:tc>
                  <a:txBody>
                    <a:bodyPr/>
                    <a:lstStyle/>
                    <a:p>
                      <a:r>
                        <a:rPr lang="en-US" sz="1400" dirty="0"/>
                        <a:t>Preclinical</a:t>
                      </a:r>
                    </a:p>
                  </a:txBody>
                  <a:tcPr anchor="b"/>
                </a:tc>
                <a:tc>
                  <a:txBody>
                    <a:bodyPr/>
                    <a:lstStyle/>
                    <a:p>
                      <a:r>
                        <a:rPr lang="en-US" sz="1400" dirty="0"/>
                        <a:t>2030s</a:t>
                      </a:r>
                    </a:p>
                  </a:txBody>
                  <a:tcPr anchor="b"/>
                </a:tc>
                <a:extLst>
                  <a:ext uri="{0D108BD9-81ED-4DB2-BD59-A6C34878D82A}">
                    <a16:rowId xmlns:a16="http://schemas.microsoft.com/office/drawing/2014/main" val="3260960760"/>
                  </a:ext>
                </a:extLst>
              </a:tr>
            </a:tbl>
          </a:graphicData>
        </a:graphic>
      </p:graphicFrame>
      <p:cxnSp>
        <p:nvCxnSpPr>
          <p:cNvPr id="11" name="Straight Connector 10">
            <a:extLst>
              <a:ext uri="{FF2B5EF4-FFF2-40B4-BE49-F238E27FC236}">
                <a16:creationId xmlns:a16="http://schemas.microsoft.com/office/drawing/2014/main" id="{AEA2D71A-A437-AE8C-2CB7-2E7D42E80C65}"/>
              </a:ext>
            </a:extLst>
          </p:cNvPr>
          <p:cNvCxnSpPr>
            <a:cxnSpLocks/>
          </p:cNvCxnSpPr>
          <p:nvPr/>
        </p:nvCxnSpPr>
        <p:spPr>
          <a:xfrm>
            <a:off x="6435052" y="1619319"/>
            <a:ext cx="0" cy="4366702"/>
          </a:xfrm>
          <a:prstGeom prst="line">
            <a:avLst/>
          </a:prstGeom>
          <a:ln>
            <a:solidFill>
              <a:srgbClr val="162F65"/>
            </a:solidFill>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A1E2FEFE-47AB-ED8C-BB02-B918BFCDE052}"/>
              </a:ext>
            </a:extLst>
          </p:cNvPr>
          <p:cNvSpPr txBox="1"/>
          <p:nvPr/>
        </p:nvSpPr>
        <p:spPr>
          <a:xfrm>
            <a:off x="11432770" y="3129902"/>
            <a:ext cx="5417501" cy="261610"/>
          </a:xfrm>
          <a:prstGeom prst="rect">
            <a:avLst/>
          </a:prstGeom>
          <a:noFill/>
        </p:spPr>
        <p:txBody>
          <a:bodyPr wrap="square">
            <a:spAutoFit/>
          </a:bodyPr>
          <a:lstStyle/>
          <a:p>
            <a:r>
              <a:rPr lang="en-GB" sz="1100" dirty="0"/>
              <a:t>125</a:t>
            </a:r>
            <a:endParaRPr lang="en-GB" sz="500" b="1" dirty="0">
              <a:solidFill>
                <a:schemeClr val="tx2"/>
              </a:solidFill>
            </a:endParaRPr>
          </a:p>
        </p:txBody>
      </p:sp>
      <p:sp>
        <p:nvSpPr>
          <p:cNvPr id="27" name="TextBox 26">
            <a:extLst>
              <a:ext uri="{FF2B5EF4-FFF2-40B4-BE49-F238E27FC236}">
                <a16:creationId xmlns:a16="http://schemas.microsoft.com/office/drawing/2014/main" id="{FE8E9ADC-AD46-EFBF-BE43-A26BCB7C859C}"/>
              </a:ext>
            </a:extLst>
          </p:cNvPr>
          <p:cNvSpPr txBox="1"/>
          <p:nvPr/>
        </p:nvSpPr>
        <p:spPr>
          <a:xfrm>
            <a:off x="11432771" y="4911380"/>
            <a:ext cx="5417501" cy="261610"/>
          </a:xfrm>
          <a:prstGeom prst="rect">
            <a:avLst/>
          </a:prstGeom>
          <a:noFill/>
        </p:spPr>
        <p:txBody>
          <a:bodyPr wrap="square">
            <a:spAutoFit/>
          </a:bodyPr>
          <a:lstStyle/>
          <a:p>
            <a:r>
              <a:rPr lang="en-GB" sz="1100" dirty="0"/>
              <a:t>6</a:t>
            </a:r>
            <a:endParaRPr lang="en-GB" sz="500" b="1" dirty="0">
              <a:solidFill>
                <a:schemeClr val="tx2"/>
              </a:solidFill>
            </a:endParaRPr>
          </a:p>
        </p:txBody>
      </p:sp>
    </p:spTree>
    <p:extLst>
      <p:ext uri="{BB962C8B-B14F-4D97-AF65-F5344CB8AC3E}">
        <p14:creationId xmlns:p14="http://schemas.microsoft.com/office/powerpoint/2010/main" val="30850247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CDF9B70-D379-2AC3-94D4-A3B15381A202}"/>
              </a:ext>
            </a:extLst>
          </p:cNvPr>
          <p:cNvSpPr>
            <a:spLocks noGrp="1"/>
          </p:cNvSpPr>
          <p:nvPr>
            <p:ph type="sldNum" sz="quarter" idx="10"/>
          </p:nvPr>
        </p:nvSpPr>
        <p:spPr/>
        <p:txBody>
          <a:bodyPr/>
          <a:lstStyle/>
          <a:p>
            <a:fld id="{6329CC97-BE23-6A42-8BDE-38385AC882FA}" type="slidenum">
              <a:rPr lang="en-US" smtClean="0"/>
              <a:t>66</a:t>
            </a:fld>
            <a:endParaRPr lang="en-US" dirty="0"/>
          </a:p>
        </p:txBody>
      </p:sp>
      <p:sp>
        <p:nvSpPr>
          <p:cNvPr id="4" name="Title 3">
            <a:extLst>
              <a:ext uri="{FF2B5EF4-FFF2-40B4-BE49-F238E27FC236}">
                <a16:creationId xmlns:a16="http://schemas.microsoft.com/office/drawing/2014/main" id="{A0F9E9E5-1F03-376B-2B47-364A1B1BD956}"/>
              </a:ext>
            </a:extLst>
          </p:cNvPr>
          <p:cNvSpPr>
            <a:spLocks noGrp="1"/>
          </p:cNvSpPr>
          <p:nvPr>
            <p:ph type="title"/>
          </p:nvPr>
        </p:nvSpPr>
        <p:spPr>
          <a:xfrm>
            <a:off x="515939" y="848183"/>
            <a:ext cx="10188847" cy="332399"/>
          </a:xfrm>
        </p:spPr>
        <p:txBody>
          <a:bodyPr/>
          <a:lstStyle/>
          <a:p>
            <a:r>
              <a:rPr lang="en-US" dirty="0"/>
              <a:t>Three generations of oligonucleotide synthesis technology</a:t>
            </a:r>
          </a:p>
        </p:txBody>
      </p:sp>
    </p:spTree>
    <p:extLst>
      <p:ext uri="{BB962C8B-B14F-4D97-AF65-F5344CB8AC3E}">
        <p14:creationId xmlns:p14="http://schemas.microsoft.com/office/powerpoint/2010/main" val="87558927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CDF9B70-D379-2AC3-94D4-A3B15381A202}"/>
              </a:ext>
            </a:extLst>
          </p:cNvPr>
          <p:cNvSpPr>
            <a:spLocks noGrp="1"/>
          </p:cNvSpPr>
          <p:nvPr>
            <p:ph type="sldNum" sz="quarter" idx="10"/>
          </p:nvPr>
        </p:nvSpPr>
        <p:spPr/>
        <p:txBody>
          <a:bodyPr/>
          <a:lstStyle/>
          <a:p>
            <a:fld id="{6329CC97-BE23-6A42-8BDE-38385AC882FA}" type="slidenum">
              <a:rPr lang="en-US" smtClean="0"/>
              <a:t>67</a:t>
            </a:fld>
            <a:endParaRPr lang="en-US" dirty="0"/>
          </a:p>
        </p:txBody>
      </p:sp>
      <p:sp>
        <p:nvSpPr>
          <p:cNvPr id="4" name="Title 3">
            <a:extLst>
              <a:ext uri="{FF2B5EF4-FFF2-40B4-BE49-F238E27FC236}">
                <a16:creationId xmlns:a16="http://schemas.microsoft.com/office/drawing/2014/main" id="{A0F9E9E5-1F03-376B-2B47-364A1B1BD956}"/>
              </a:ext>
            </a:extLst>
          </p:cNvPr>
          <p:cNvSpPr>
            <a:spLocks noGrp="1"/>
          </p:cNvSpPr>
          <p:nvPr>
            <p:ph type="title"/>
          </p:nvPr>
        </p:nvSpPr>
        <p:spPr>
          <a:xfrm>
            <a:off x="515939" y="848183"/>
            <a:ext cx="10188847" cy="332399"/>
          </a:xfrm>
        </p:spPr>
        <p:txBody>
          <a:bodyPr/>
          <a:lstStyle/>
          <a:p>
            <a:r>
              <a:rPr lang="en-US" dirty="0"/>
              <a:t>Three generations of oligonucleotide synthesis technology</a:t>
            </a:r>
          </a:p>
        </p:txBody>
      </p:sp>
      <p:sp>
        <p:nvSpPr>
          <p:cNvPr id="5" name="Rectangle 4">
            <a:extLst>
              <a:ext uri="{FF2B5EF4-FFF2-40B4-BE49-F238E27FC236}">
                <a16:creationId xmlns:a16="http://schemas.microsoft.com/office/drawing/2014/main" id="{7E760481-4B45-7401-4630-FECBF3961825}"/>
              </a:ext>
            </a:extLst>
          </p:cNvPr>
          <p:cNvSpPr/>
          <p:nvPr/>
        </p:nvSpPr>
        <p:spPr>
          <a:xfrm>
            <a:off x="4861971" y="1196614"/>
            <a:ext cx="390749" cy="118082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A7AD5390-F1C6-C0AC-B1D2-472B6B973AB0}"/>
              </a:ext>
            </a:extLst>
          </p:cNvPr>
          <p:cNvSpPr/>
          <p:nvPr/>
        </p:nvSpPr>
        <p:spPr>
          <a:xfrm>
            <a:off x="8737486" y="1204986"/>
            <a:ext cx="390749" cy="118082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 Placeholder 3">
            <a:extLst>
              <a:ext uri="{FF2B5EF4-FFF2-40B4-BE49-F238E27FC236}">
                <a16:creationId xmlns:a16="http://schemas.microsoft.com/office/drawing/2014/main" id="{C7105BBA-C77C-3FA1-8C49-29FD520D44D3}"/>
              </a:ext>
            </a:extLst>
          </p:cNvPr>
          <p:cNvSpPr txBox="1">
            <a:spLocks/>
          </p:cNvSpPr>
          <p:nvPr/>
        </p:nvSpPr>
        <p:spPr>
          <a:xfrm>
            <a:off x="515939" y="1180582"/>
            <a:ext cx="4518179" cy="27699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5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latin typeface="+mj-lt"/>
              </a:rPr>
              <a:t>Generation 1: Chemical synthesis cycle</a:t>
            </a:r>
          </a:p>
        </p:txBody>
      </p:sp>
      <p:pic>
        <p:nvPicPr>
          <p:cNvPr id="9" name="Picture 8">
            <a:extLst>
              <a:ext uri="{FF2B5EF4-FFF2-40B4-BE49-F238E27FC236}">
                <a16:creationId xmlns:a16="http://schemas.microsoft.com/office/drawing/2014/main" id="{C4952463-7955-C714-8DEC-27F6E2F86280}"/>
              </a:ext>
            </a:extLst>
          </p:cNvPr>
          <p:cNvPicPr>
            <a:picLocks noChangeAspect="1"/>
          </p:cNvPicPr>
          <p:nvPr/>
        </p:nvPicPr>
        <p:blipFill>
          <a:blip r:embed="rId2"/>
          <a:stretch>
            <a:fillRect/>
          </a:stretch>
        </p:blipFill>
        <p:spPr>
          <a:xfrm>
            <a:off x="2506093" y="1481985"/>
            <a:ext cx="9145290" cy="2539436"/>
          </a:xfrm>
          <a:prstGeom prst="rect">
            <a:avLst/>
          </a:prstGeom>
        </p:spPr>
      </p:pic>
      <p:sp>
        <p:nvSpPr>
          <p:cNvPr id="3" name="Rectangle 2">
            <a:extLst>
              <a:ext uri="{FF2B5EF4-FFF2-40B4-BE49-F238E27FC236}">
                <a16:creationId xmlns:a16="http://schemas.microsoft.com/office/drawing/2014/main" id="{ED3329F1-F1BF-1A14-E0C0-D732E364BCF7}"/>
              </a:ext>
            </a:extLst>
          </p:cNvPr>
          <p:cNvSpPr/>
          <p:nvPr/>
        </p:nvSpPr>
        <p:spPr>
          <a:xfrm>
            <a:off x="5394923" y="2037702"/>
            <a:ext cx="3342563" cy="198371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8401D06E-0BF0-32D4-6733-97B5B856C783}"/>
              </a:ext>
            </a:extLst>
          </p:cNvPr>
          <p:cNvSpPr/>
          <p:nvPr/>
        </p:nvSpPr>
        <p:spPr>
          <a:xfrm>
            <a:off x="8737486" y="1465954"/>
            <a:ext cx="3342563" cy="259240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010E98FB-B516-E067-9BDC-1F7CCACF6BD9}"/>
              </a:ext>
            </a:extLst>
          </p:cNvPr>
          <p:cNvSpPr/>
          <p:nvPr/>
        </p:nvSpPr>
        <p:spPr>
          <a:xfrm>
            <a:off x="5057345" y="2763612"/>
            <a:ext cx="390749" cy="125781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11" name="Table 10">
            <a:extLst>
              <a:ext uri="{FF2B5EF4-FFF2-40B4-BE49-F238E27FC236}">
                <a16:creationId xmlns:a16="http://schemas.microsoft.com/office/drawing/2014/main" id="{7BEB0175-6139-0679-0780-B3826E32BEEA}"/>
              </a:ext>
            </a:extLst>
          </p:cNvPr>
          <p:cNvGraphicFramePr>
            <a:graphicFrameLocks noGrp="1"/>
          </p:cNvGraphicFramePr>
          <p:nvPr/>
        </p:nvGraphicFramePr>
        <p:xfrm>
          <a:off x="358298" y="4095298"/>
          <a:ext cx="5076698" cy="304800"/>
        </p:xfrm>
        <a:graphic>
          <a:graphicData uri="http://schemas.openxmlformats.org/drawingml/2006/table">
            <a:tbl>
              <a:tblPr firstCol="1" bandRow="1">
                <a:tableStyleId>{5C22544A-7EE6-4342-B048-85BDC9FD1C3A}</a:tableStyleId>
              </a:tblPr>
              <a:tblGrid>
                <a:gridCol w="1878330">
                  <a:extLst>
                    <a:ext uri="{9D8B030D-6E8A-4147-A177-3AD203B41FA5}">
                      <a16:colId xmlns:a16="http://schemas.microsoft.com/office/drawing/2014/main" val="2481974339"/>
                    </a:ext>
                  </a:extLst>
                </a:gridCol>
                <a:gridCol w="2990088">
                  <a:extLst>
                    <a:ext uri="{9D8B030D-6E8A-4147-A177-3AD203B41FA5}">
                      <a16:colId xmlns:a16="http://schemas.microsoft.com/office/drawing/2014/main" val="1625939286"/>
                    </a:ext>
                  </a:extLst>
                </a:gridCol>
                <a:gridCol w="208280">
                  <a:extLst>
                    <a:ext uri="{9D8B030D-6E8A-4147-A177-3AD203B41FA5}">
                      <a16:colId xmlns:a16="http://schemas.microsoft.com/office/drawing/2014/main" val="2823041346"/>
                    </a:ext>
                  </a:extLst>
                </a:gridCol>
              </a:tblGrid>
              <a:tr h="304800">
                <a:tc>
                  <a:txBody>
                    <a:bodyPr/>
                    <a:lstStyle/>
                    <a:p>
                      <a:endParaRPr lang="en-US" sz="1400" dirty="0"/>
                    </a:p>
                  </a:txBody>
                  <a:tcP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400" dirty="0">
                          <a:solidFill>
                            <a:schemeClr val="bg1"/>
                          </a:solidFill>
                        </a:rPr>
                        <a:t>GENERATION 1</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162F65"/>
                    </a:solidFill>
                  </a:tcPr>
                </a:tc>
                <a:tc>
                  <a:txBody>
                    <a:bodyPr/>
                    <a:lstStyle/>
                    <a:p>
                      <a:pPr algn="ctr"/>
                      <a:endParaRPr lang="en-US" sz="1400"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162F65"/>
                    </a:solidFill>
                  </a:tcPr>
                </a:tc>
                <a:extLst>
                  <a:ext uri="{0D108BD9-81ED-4DB2-BD59-A6C34878D82A}">
                    <a16:rowId xmlns:a16="http://schemas.microsoft.com/office/drawing/2014/main" val="287804718"/>
                  </a:ext>
                </a:extLst>
              </a:tr>
            </a:tbl>
          </a:graphicData>
        </a:graphic>
      </p:graphicFrame>
      <p:sp>
        <p:nvSpPr>
          <p:cNvPr id="13" name="Rectangle 12">
            <a:extLst>
              <a:ext uri="{FF2B5EF4-FFF2-40B4-BE49-F238E27FC236}">
                <a16:creationId xmlns:a16="http://schemas.microsoft.com/office/drawing/2014/main" id="{C3D6D10A-F219-1543-9330-0B97FE3D8D20}"/>
              </a:ext>
            </a:extLst>
          </p:cNvPr>
          <p:cNvSpPr/>
          <p:nvPr/>
        </p:nvSpPr>
        <p:spPr>
          <a:xfrm>
            <a:off x="358298" y="4021421"/>
            <a:ext cx="1864782" cy="50575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62783239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CDF9B70-D379-2AC3-94D4-A3B15381A202}"/>
              </a:ext>
            </a:extLst>
          </p:cNvPr>
          <p:cNvSpPr>
            <a:spLocks noGrp="1"/>
          </p:cNvSpPr>
          <p:nvPr>
            <p:ph type="sldNum" sz="quarter" idx="10"/>
          </p:nvPr>
        </p:nvSpPr>
        <p:spPr/>
        <p:txBody>
          <a:bodyPr/>
          <a:lstStyle/>
          <a:p>
            <a:fld id="{6329CC97-BE23-6A42-8BDE-38385AC882FA}" type="slidenum">
              <a:rPr lang="en-US" smtClean="0"/>
              <a:t>68</a:t>
            </a:fld>
            <a:endParaRPr lang="en-US" dirty="0"/>
          </a:p>
        </p:txBody>
      </p:sp>
      <p:sp>
        <p:nvSpPr>
          <p:cNvPr id="4" name="Title 3">
            <a:extLst>
              <a:ext uri="{FF2B5EF4-FFF2-40B4-BE49-F238E27FC236}">
                <a16:creationId xmlns:a16="http://schemas.microsoft.com/office/drawing/2014/main" id="{A0F9E9E5-1F03-376B-2B47-364A1B1BD956}"/>
              </a:ext>
            </a:extLst>
          </p:cNvPr>
          <p:cNvSpPr>
            <a:spLocks noGrp="1"/>
          </p:cNvSpPr>
          <p:nvPr>
            <p:ph type="title"/>
          </p:nvPr>
        </p:nvSpPr>
        <p:spPr>
          <a:xfrm>
            <a:off x="515939" y="848183"/>
            <a:ext cx="10188847" cy="332399"/>
          </a:xfrm>
        </p:spPr>
        <p:txBody>
          <a:bodyPr/>
          <a:lstStyle/>
          <a:p>
            <a:r>
              <a:rPr lang="en-US" dirty="0"/>
              <a:t>Three generations of oligonucleotide synthesis technology</a:t>
            </a:r>
          </a:p>
        </p:txBody>
      </p:sp>
      <p:sp>
        <p:nvSpPr>
          <p:cNvPr id="5" name="Rectangle 4">
            <a:extLst>
              <a:ext uri="{FF2B5EF4-FFF2-40B4-BE49-F238E27FC236}">
                <a16:creationId xmlns:a16="http://schemas.microsoft.com/office/drawing/2014/main" id="{7E760481-4B45-7401-4630-FECBF3961825}"/>
              </a:ext>
            </a:extLst>
          </p:cNvPr>
          <p:cNvSpPr/>
          <p:nvPr/>
        </p:nvSpPr>
        <p:spPr>
          <a:xfrm>
            <a:off x="4861971" y="1196614"/>
            <a:ext cx="390749" cy="118082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A7AD5390-F1C6-C0AC-B1D2-472B6B973AB0}"/>
              </a:ext>
            </a:extLst>
          </p:cNvPr>
          <p:cNvSpPr/>
          <p:nvPr/>
        </p:nvSpPr>
        <p:spPr>
          <a:xfrm>
            <a:off x="8737486" y="1204986"/>
            <a:ext cx="390749" cy="118082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 Placeholder 3">
            <a:extLst>
              <a:ext uri="{FF2B5EF4-FFF2-40B4-BE49-F238E27FC236}">
                <a16:creationId xmlns:a16="http://schemas.microsoft.com/office/drawing/2014/main" id="{C7105BBA-C77C-3FA1-8C49-29FD520D44D3}"/>
              </a:ext>
            </a:extLst>
          </p:cNvPr>
          <p:cNvSpPr txBox="1">
            <a:spLocks/>
          </p:cNvSpPr>
          <p:nvPr/>
        </p:nvSpPr>
        <p:spPr>
          <a:xfrm>
            <a:off x="515939" y="1180582"/>
            <a:ext cx="4518179" cy="27699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5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b="1" dirty="0">
              <a:latin typeface="+mj-lt"/>
            </a:endParaRPr>
          </a:p>
        </p:txBody>
      </p:sp>
      <p:pic>
        <p:nvPicPr>
          <p:cNvPr id="9" name="Picture 8">
            <a:extLst>
              <a:ext uri="{FF2B5EF4-FFF2-40B4-BE49-F238E27FC236}">
                <a16:creationId xmlns:a16="http://schemas.microsoft.com/office/drawing/2014/main" id="{C4952463-7955-C714-8DEC-27F6E2F86280}"/>
              </a:ext>
            </a:extLst>
          </p:cNvPr>
          <p:cNvPicPr>
            <a:picLocks noChangeAspect="1"/>
          </p:cNvPicPr>
          <p:nvPr/>
        </p:nvPicPr>
        <p:blipFill>
          <a:blip r:embed="rId2"/>
          <a:stretch>
            <a:fillRect/>
          </a:stretch>
        </p:blipFill>
        <p:spPr>
          <a:xfrm>
            <a:off x="2506093" y="1481985"/>
            <a:ext cx="9145290" cy="2539436"/>
          </a:xfrm>
          <a:prstGeom prst="rect">
            <a:avLst/>
          </a:prstGeom>
        </p:spPr>
      </p:pic>
      <p:sp>
        <p:nvSpPr>
          <p:cNvPr id="11" name="Rectangle 10">
            <a:extLst>
              <a:ext uri="{FF2B5EF4-FFF2-40B4-BE49-F238E27FC236}">
                <a16:creationId xmlns:a16="http://schemas.microsoft.com/office/drawing/2014/main" id="{FA32E3A8-F856-C5EC-ACC0-DB4400F42CDC}"/>
              </a:ext>
            </a:extLst>
          </p:cNvPr>
          <p:cNvSpPr/>
          <p:nvPr/>
        </p:nvSpPr>
        <p:spPr>
          <a:xfrm>
            <a:off x="8781071" y="1449774"/>
            <a:ext cx="390749" cy="127103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46B58E44-E9A9-4F0E-F748-1BD1A4E37CD2}"/>
              </a:ext>
            </a:extLst>
          </p:cNvPr>
          <p:cNvSpPr/>
          <p:nvPr/>
        </p:nvSpPr>
        <p:spPr>
          <a:xfrm>
            <a:off x="5013874" y="1449773"/>
            <a:ext cx="390749" cy="127103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 Placeholder 3">
            <a:extLst>
              <a:ext uri="{FF2B5EF4-FFF2-40B4-BE49-F238E27FC236}">
                <a16:creationId xmlns:a16="http://schemas.microsoft.com/office/drawing/2014/main" id="{57430242-1586-4247-7010-6A7027AE0FE7}"/>
              </a:ext>
            </a:extLst>
          </p:cNvPr>
          <p:cNvSpPr txBox="1">
            <a:spLocks/>
          </p:cNvSpPr>
          <p:nvPr/>
        </p:nvSpPr>
        <p:spPr>
          <a:xfrm>
            <a:off x="514060" y="1180582"/>
            <a:ext cx="5544616" cy="27699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5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latin typeface="+mj-lt"/>
              </a:rPr>
              <a:t>Generation 2: Chemoenzymatic ligation of fragments</a:t>
            </a:r>
          </a:p>
        </p:txBody>
      </p:sp>
      <p:sp>
        <p:nvSpPr>
          <p:cNvPr id="3" name="Rectangle 2">
            <a:extLst>
              <a:ext uri="{FF2B5EF4-FFF2-40B4-BE49-F238E27FC236}">
                <a16:creationId xmlns:a16="http://schemas.microsoft.com/office/drawing/2014/main" id="{470D049D-8907-4AAC-4665-AEBACC1CC143}"/>
              </a:ext>
            </a:extLst>
          </p:cNvPr>
          <p:cNvSpPr/>
          <p:nvPr/>
        </p:nvSpPr>
        <p:spPr>
          <a:xfrm>
            <a:off x="8741433" y="1304458"/>
            <a:ext cx="3342563" cy="279084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CA77E900-CB7B-DC05-31A4-9198D7BE5F0C}"/>
              </a:ext>
            </a:extLst>
          </p:cNvPr>
          <p:cNvSpPr/>
          <p:nvPr/>
        </p:nvSpPr>
        <p:spPr>
          <a:xfrm>
            <a:off x="2055237" y="1481985"/>
            <a:ext cx="3342563" cy="279084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8" name="Table 7">
            <a:extLst>
              <a:ext uri="{FF2B5EF4-FFF2-40B4-BE49-F238E27FC236}">
                <a16:creationId xmlns:a16="http://schemas.microsoft.com/office/drawing/2014/main" id="{69E54772-0085-8831-A36B-EB9E3604364D}"/>
              </a:ext>
            </a:extLst>
          </p:cNvPr>
          <p:cNvGraphicFramePr>
            <a:graphicFrameLocks noGrp="1"/>
          </p:cNvGraphicFramePr>
          <p:nvPr/>
        </p:nvGraphicFramePr>
        <p:xfrm>
          <a:off x="5435407" y="4095298"/>
          <a:ext cx="3200400" cy="304800"/>
        </p:xfrm>
        <a:graphic>
          <a:graphicData uri="http://schemas.openxmlformats.org/drawingml/2006/table">
            <a:tbl>
              <a:tblPr firstCol="1" bandRow="1">
                <a:tableStyleId>{5C22544A-7EE6-4342-B048-85BDC9FD1C3A}</a:tableStyleId>
              </a:tblPr>
              <a:tblGrid>
                <a:gridCol w="2990088">
                  <a:extLst>
                    <a:ext uri="{9D8B030D-6E8A-4147-A177-3AD203B41FA5}">
                      <a16:colId xmlns:a16="http://schemas.microsoft.com/office/drawing/2014/main" val="1051168497"/>
                    </a:ext>
                  </a:extLst>
                </a:gridCol>
                <a:gridCol w="210312">
                  <a:extLst>
                    <a:ext uri="{9D8B030D-6E8A-4147-A177-3AD203B41FA5}">
                      <a16:colId xmlns:a16="http://schemas.microsoft.com/office/drawing/2014/main" val="3828956536"/>
                    </a:ext>
                  </a:extLst>
                </a:gridCol>
              </a:tblGrid>
              <a:tr h="3048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solidFill>
                            <a:schemeClr val="bg1"/>
                          </a:solidFill>
                        </a:rPr>
                        <a:t>GENERATION 2</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162F65"/>
                    </a:solidFill>
                  </a:tcPr>
                </a:tc>
                <a:tc>
                  <a:txBody>
                    <a:bodyPr/>
                    <a:lstStyle/>
                    <a:p>
                      <a:pPr algn="ctr"/>
                      <a:endParaRPr lang="en-US" sz="1400"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162F65"/>
                    </a:solidFill>
                  </a:tcPr>
                </a:tc>
                <a:extLst>
                  <a:ext uri="{0D108BD9-81ED-4DB2-BD59-A6C34878D82A}">
                    <a16:rowId xmlns:a16="http://schemas.microsoft.com/office/drawing/2014/main" val="287804718"/>
                  </a:ext>
                </a:extLst>
              </a:tr>
            </a:tbl>
          </a:graphicData>
        </a:graphic>
      </p:graphicFrame>
    </p:spTree>
    <p:extLst>
      <p:ext uri="{BB962C8B-B14F-4D97-AF65-F5344CB8AC3E}">
        <p14:creationId xmlns:p14="http://schemas.microsoft.com/office/powerpoint/2010/main" val="334721281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CDF9B70-D379-2AC3-94D4-A3B15381A202}"/>
              </a:ext>
            </a:extLst>
          </p:cNvPr>
          <p:cNvSpPr>
            <a:spLocks noGrp="1"/>
          </p:cNvSpPr>
          <p:nvPr>
            <p:ph type="sldNum" sz="quarter" idx="10"/>
          </p:nvPr>
        </p:nvSpPr>
        <p:spPr/>
        <p:txBody>
          <a:bodyPr/>
          <a:lstStyle/>
          <a:p>
            <a:fld id="{6329CC97-BE23-6A42-8BDE-38385AC882FA}" type="slidenum">
              <a:rPr lang="en-US" smtClean="0"/>
              <a:t>69</a:t>
            </a:fld>
            <a:endParaRPr lang="en-US" dirty="0"/>
          </a:p>
        </p:txBody>
      </p:sp>
      <p:sp>
        <p:nvSpPr>
          <p:cNvPr id="4" name="Title 3">
            <a:extLst>
              <a:ext uri="{FF2B5EF4-FFF2-40B4-BE49-F238E27FC236}">
                <a16:creationId xmlns:a16="http://schemas.microsoft.com/office/drawing/2014/main" id="{A0F9E9E5-1F03-376B-2B47-364A1B1BD956}"/>
              </a:ext>
            </a:extLst>
          </p:cNvPr>
          <p:cNvSpPr>
            <a:spLocks noGrp="1"/>
          </p:cNvSpPr>
          <p:nvPr>
            <p:ph type="title"/>
          </p:nvPr>
        </p:nvSpPr>
        <p:spPr>
          <a:xfrm>
            <a:off x="515939" y="848183"/>
            <a:ext cx="10188847" cy="332399"/>
          </a:xfrm>
        </p:spPr>
        <p:txBody>
          <a:bodyPr/>
          <a:lstStyle/>
          <a:p>
            <a:r>
              <a:rPr lang="en-US" dirty="0"/>
              <a:t>Three generations of oligonucleotide synthesis technology</a:t>
            </a:r>
          </a:p>
        </p:txBody>
      </p:sp>
      <p:sp>
        <p:nvSpPr>
          <p:cNvPr id="5" name="Rectangle 4">
            <a:extLst>
              <a:ext uri="{FF2B5EF4-FFF2-40B4-BE49-F238E27FC236}">
                <a16:creationId xmlns:a16="http://schemas.microsoft.com/office/drawing/2014/main" id="{7E760481-4B45-7401-4630-FECBF3961825}"/>
              </a:ext>
            </a:extLst>
          </p:cNvPr>
          <p:cNvSpPr/>
          <p:nvPr/>
        </p:nvSpPr>
        <p:spPr>
          <a:xfrm>
            <a:off x="4861971" y="1196614"/>
            <a:ext cx="390749" cy="118082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A7AD5390-F1C6-C0AC-B1D2-472B6B973AB0}"/>
              </a:ext>
            </a:extLst>
          </p:cNvPr>
          <p:cNvSpPr/>
          <p:nvPr/>
        </p:nvSpPr>
        <p:spPr>
          <a:xfrm>
            <a:off x="8737486" y="1204986"/>
            <a:ext cx="390749" cy="118082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 Placeholder 3">
            <a:extLst>
              <a:ext uri="{FF2B5EF4-FFF2-40B4-BE49-F238E27FC236}">
                <a16:creationId xmlns:a16="http://schemas.microsoft.com/office/drawing/2014/main" id="{C7105BBA-C77C-3FA1-8C49-29FD520D44D3}"/>
              </a:ext>
            </a:extLst>
          </p:cNvPr>
          <p:cNvSpPr txBox="1">
            <a:spLocks/>
          </p:cNvSpPr>
          <p:nvPr/>
        </p:nvSpPr>
        <p:spPr>
          <a:xfrm>
            <a:off x="515939" y="1180582"/>
            <a:ext cx="4518179" cy="27699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5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latin typeface="+mj-lt"/>
              </a:rPr>
              <a:t>Generation 3: Enzymatic synthesis cycle</a:t>
            </a:r>
          </a:p>
        </p:txBody>
      </p:sp>
      <p:pic>
        <p:nvPicPr>
          <p:cNvPr id="9" name="Picture 8">
            <a:extLst>
              <a:ext uri="{FF2B5EF4-FFF2-40B4-BE49-F238E27FC236}">
                <a16:creationId xmlns:a16="http://schemas.microsoft.com/office/drawing/2014/main" id="{C4952463-7955-C714-8DEC-27F6E2F86280}"/>
              </a:ext>
            </a:extLst>
          </p:cNvPr>
          <p:cNvPicPr>
            <a:picLocks noChangeAspect="1"/>
          </p:cNvPicPr>
          <p:nvPr/>
        </p:nvPicPr>
        <p:blipFill>
          <a:blip r:embed="rId2"/>
          <a:stretch>
            <a:fillRect/>
          </a:stretch>
        </p:blipFill>
        <p:spPr>
          <a:xfrm>
            <a:off x="2506093" y="1481985"/>
            <a:ext cx="9145290" cy="2539436"/>
          </a:xfrm>
          <a:prstGeom prst="rect">
            <a:avLst/>
          </a:prstGeom>
        </p:spPr>
      </p:pic>
      <p:sp>
        <p:nvSpPr>
          <p:cNvPr id="8" name="Rectangle 7">
            <a:extLst>
              <a:ext uri="{FF2B5EF4-FFF2-40B4-BE49-F238E27FC236}">
                <a16:creationId xmlns:a16="http://schemas.microsoft.com/office/drawing/2014/main" id="{B7F26B1D-2400-3BDE-737A-3E725E3D5C1E}"/>
              </a:ext>
            </a:extLst>
          </p:cNvPr>
          <p:cNvSpPr/>
          <p:nvPr/>
        </p:nvSpPr>
        <p:spPr>
          <a:xfrm>
            <a:off x="2056333" y="1507580"/>
            <a:ext cx="3342563" cy="251384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DB619FC3-AB09-FE2F-90F9-AE8FC48CC338}"/>
              </a:ext>
            </a:extLst>
          </p:cNvPr>
          <p:cNvSpPr/>
          <p:nvPr/>
        </p:nvSpPr>
        <p:spPr>
          <a:xfrm>
            <a:off x="5396910" y="1988841"/>
            <a:ext cx="3342563" cy="208258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94F111D2-2042-4ADA-B4C6-CDA91F75E255}"/>
              </a:ext>
            </a:extLst>
          </p:cNvPr>
          <p:cNvSpPr/>
          <p:nvPr/>
        </p:nvSpPr>
        <p:spPr>
          <a:xfrm>
            <a:off x="8800470" y="2783591"/>
            <a:ext cx="390749" cy="127103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3" name="Table 2">
            <a:extLst>
              <a:ext uri="{FF2B5EF4-FFF2-40B4-BE49-F238E27FC236}">
                <a16:creationId xmlns:a16="http://schemas.microsoft.com/office/drawing/2014/main" id="{BDDD82A7-DB9B-CDDA-E896-A2FC44D9D2A0}"/>
              </a:ext>
            </a:extLst>
          </p:cNvPr>
          <p:cNvGraphicFramePr>
            <a:graphicFrameLocks noGrp="1"/>
          </p:cNvGraphicFramePr>
          <p:nvPr/>
        </p:nvGraphicFramePr>
        <p:xfrm>
          <a:off x="8427116" y="4095298"/>
          <a:ext cx="3406585" cy="304800"/>
        </p:xfrm>
        <a:graphic>
          <a:graphicData uri="http://schemas.openxmlformats.org/drawingml/2006/table">
            <a:tbl>
              <a:tblPr firstCol="1" bandRow="1">
                <a:tableStyleId>{5C22544A-7EE6-4342-B048-85BDC9FD1C3A}</a:tableStyleId>
              </a:tblPr>
              <a:tblGrid>
                <a:gridCol w="208280">
                  <a:extLst>
                    <a:ext uri="{9D8B030D-6E8A-4147-A177-3AD203B41FA5}">
                      <a16:colId xmlns:a16="http://schemas.microsoft.com/office/drawing/2014/main" val="2823041346"/>
                    </a:ext>
                  </a:extLst>
                </a:gridCol>
                <a:gridCol w="2987993">
                  <a:extLst>
                    <a:ext uri="{9D8B030D-6E8A-4147-A177-3AD203B41FA5}">
                      <a16:colId xmlns:a16="http://schemas.microsoft.com/office/drawing/2014/main" val="893547811"/>
                    </a:ext>
                  </a:extLst>
                </a:gridCol>
                <a:gridCol w="210312">
                  <a:extLst>
                    <a:ext uri="{9D8B030D-6E8A-4147-A177-3AD203B41FA5}">
                      <a16:colId xmlns:a16="http://schemas.microsoft.com/office/drawing/2014/main" val="236840982"/>
                    </a:ext>
                  </a:extLst>
                </a:gridCol>
              </a:tblGrid>
              <a:tr h="304800">
                <a:tc>
                  <a:txBody>
                    <a:bodyPr/>
                    <a:lstStyle/>
                    <a:p>
                      <a:pPr algn="ctr"/>
                      <a:endParaRPr lang="en-US" sz="1400" dirty="0">
                        <a:solidFill>
                          <a:schemeClr val="bg1"/>
                        </a:solidFill>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162F65"/>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solidFill>
                            <a:schemeClr val="bg1"/>
                          </a:solidFill>
                        </a:rPr>
                        <a:t>GENERATION 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162F65"/>
                    </a:solidFill>
                  </a:tcPr>
                </a:tc>
                <a:tc>
                  <a:txBody>
                    <a:bodyPr/>
                    <a:lstStyle/>
                    <a:p>
                      <a:pPr algn="ctr"/>
                      <a:endParaRPr lang="en-US" sz="1400"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162F65"/>
                    </a:solidFill>
                  </a:tcPr>
                </a:tc>
                <a:extLst>
                  <a:ext uri="{0D108BD9-81ED-4DB2-BD59-A6C34878D82A}">
                    <a16:rowId xmlns:a16="http://schemas.microsoft.com/office/drawing/2014/main" val="287804718"/>
                  </a:ext>
                </a:extLst>
              </a:tr>
            </a:tbl>
          </a:graphicData>
        </a:graphic>
      </p:graphicFrame>
      <p:sp>
        <p:nvSpPr>
          <p:cNvPr id="15" name="Rectangle 14">
            <a:extLst>
              <a:ext uri="{FF2B5EF4-FFF2-40B4-BE49-F238E27FC236}">
                <a16:creationId xmlns:a16="http://schemas.microsoft.com/office/drawing/2014/main" id="{48D6552A-3810-3AC6-F37E-9051B4641067}"/>
              </a:ext>
            </a:extLst>
          </p:cNvPr>
          <p:cNvSpPr/>
          <p:nvPr/>
        </p:nvSpPr>
        <p:spPr>
          <a:xfrm>
            <a:off x="8270859" y="4021420"/>
            <a:ext cx="388763" cy="64484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Oval 11">
            <a:extLst>
              <a:ext uri="{FF2B5EF4-FFF2-40B4-BE49-F238E27FC236}">
                <a16:creationId xmlns:a16="http://schemas.microsoft.com/office/drawing/2014/main" id="{E07329FF-87B4-076F-D799-AEBBBA2260B6}"/>
              </a:ext>
            </a:extLst>
          </p:cNvPr>
          <p:cNvSpPr>
            <a:spLocks noChangeAspect="1"/>
          </p:cNvSpPr>
          <p:nvPr/>
        </p:nvSpPr>
        <p:spPr>
          <a:xfrm>
            <a:off x="10559842" y="3092109"/>
            <a:ext cx="269290" cy="274320"/>
          </a:xfrm>
          <a:prstGeom prst="ellipse">
            <a:avLst/>
          </a:prstGeom>
          <a:solidFill>
            <a:srgbClr val="3361A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7304316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6" name="Antisense Oligonucleotides (ASO) as medicines"/>
          <p:cNvSpPr txBox="1"/>
          <p:nvPr/>
        </p:nvSpPr>
        <p:spPr>
          <a:xfrm>
            <a:off x="1029884" y="645961"/>
            <a:ext cx="6788682" cy="112266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p>
            <a:pPr defTabSz="457200">
              <a:lnSpc>
                <a:spcPts val="4000"/>
              </a:lnSpc>
              <a:defRPr sz="4000">
                <a:latin typeface="McGill Sans Medium"/>
                <a:ea typeface="McGill Sans Medium"/>
                <a:cs typeface="McGill Sans Medium"/>
                <a:sym typeface="McGill Sans Medium"/>
              </a:defRPr>
            </a:pPr>
            <a:r>
              <a:t>The </a:t>
            </a:r>
            <a:r>
              <a:rPr>
                <a:solidFill>
                  <a:srgbClr val="EE220C"/>
                </a:solidFill>
              </a:rPr>
              <a:t>McGill Centre for RNA Sciences</a:t>
            </a:r>
          </a:p>
        </p:txBody>
      </p:sp>
      <p:pic>
        <p:nvPicPr>
          <p:cNvPr id="577" name="Image" descr="Image"/>
          <p:cNvPicPr>
            <a:picLocks noChangeAspect="1"/>
          </p:cNvPicPr>
          <p:nvPr/>
        </p:nvPicPr>
        <p:blipFill>
          <a:blip r:embed="rId2"/>
          <a:stretch>
            <a:fillRect/>
          </a:stretch>
        </p:blipFill>
        <p:spPr>
          <a:xfrm>
            <a:off x="6651059" y="1595687"/>
            <a:ext cx="5202293" cy="3666625"/>
          </a:xfrm>
          <a:prstGeom prst="rect">
            <a:avLst/>
          </a:prstGeom>
          <a:ln w="12700">
            <a:miter lim="400000"/>
          </a:ln>
        </p:spPr>
      </p:pic>
      <p:pic>
        <p:nvPicPr>
          <p:cNvPr id="578" name="Image" descr="Image"/>
          <p:cNvPicPr>
            <a:picLocks noChangeAspect="1"/>
          </p:cNvPicPr>
          <p:nvPr/>
        </p:nvPicPr>
        <p:blipFill>
          <a:blip r:embed="rId3"/>
          <a:srcRect t="31643"/>
          <a:stretch>
            <a:fillRect/>
          </a:stretch>
        </p:blipFill>
        <p:spPr>
          <a:xfrm>
            <a:off x="-10982" y="1852618"/>
            <a:ext cx="6384941" cy="3617781"/>
          </a:xfrm>
          <a:prstGeom prst="rect">
            <a:avLst/>
          </a:prstGeom>
          <a:ln w="12700">
            <a:miter lim="400000"/>
          </a:ln>
        </p:spPr>
      </p:pic>
      <p:sp>
        <p:nvSpPr>
          <p:cNvPr id="579" name="Founders: Profs. J. Pelletier, P. Gros, M. Damha"/>
          <p:cNvSpPr txBox="1"/>
          <p:nvPr/>
        </p:nvSpPr>
        <p:spPr>
          <a:xfrm>
            <a:off x="6769195" y="5451027"/>
            <a:ext cx="4966021" cy="3708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i="1"/>
            </a:lvl1pPr>
          </a:lstStyle>
          <a:p>
            <a:r>
              <a:t>Founders: Profs. J. Pelletier, P. Gros, M. Damha</a:t>
            </a:r>
          </a:p>
        </p:txBody>
      </p:sp>
    </p:spTree>
  </p:cSld>
  <p:clrMapOvr>
    <a:masterClrMapping/>
  </p:clrMapOvr>
  <mc:AlternateContent xmlns:mc="http://schemas.openxmlformats.org/markup-compatibility/2006" xmlns:p14="http://schemas.microsoft.com/office/powerpoint/2010/main">
    <mc:Choice Requires="p14">
      <p:transition spd="slow" p14:dur="1500">
        <p:fade/>
      </p:transition>
    </mc:Choice>
    <mc:Fallback xmlns:a14="http://schemas.microsoft.com/office/drawing/2010/main" xmlns:m="http://schemas.openxmlformats.org/officeDocument/2006/math" xmlns="">
      <p:transition spd="slow">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CDF9B70-D379-2AC3-94D4-A3B15381A202}"/>
              </a:ext>
            </a:extLst>
          </p:cNvPr>
          <p:cNvSpPr>
            <a:spLocks noGrp="1"/>
          </p:cNvSpPr>
          <p:nvPr>
            <p:ph type="sldNum" sz="quarter" idx="10"/>
          </p:nvPr>
        </p:nvSpPr>
        <p:spPr/>
        <p:txBody>
          <a:bodyPr/>
          <a:lstStyle/>
          <a:p>
            <a:fld id="{6329CC97-BE23-6A42-8BDE-38385AC882FA}" type="slidenum">
              <a:rPr lang="en-US" smtClean="0"/>
              <a:t>70</a:t>
            </a:fld>
            <a:endParaRPr lang="en-US" dirty="0"/>
          </a:p>
        </p:txBody>
      </p:sp>
      <p:sp>
        <p:nvSpPr>
          <p:cNvPr id="4" name="Title 3">
            <a:extLst>
              <a:ext uri="{FF2B5EF4-FFF2-40B4-BE49-F238E27FC236}">
                <a16:creationId xmlns:a16="http://schemas.microsoft.com/office/drawing/2014/main" id="{A0F9E9E5-1F03-376B-2B47-364A1B1BD956}"/>
              </a:ext>
            </a:extLst>
          </p:cNvPr>
          <p:cNvSpPr>
            <a:spLocks noGrp="1"/>
          </p:cNvSpPr>
          <p:nvPr>
            <p:ph type="title"/>
          </p:nvPr>
        </p:nvSpPr>
        <p:spPr>
          <a:xfrm>
            <a:off x="515939" y="848183"/>
            <a:ext cx="10188847" cy="332399"/>
          </a:xfrm>
        </p:spPr>
        <p:txBody>
          <a:bodyPr/>
          <a:lstStyle/>
          <a:p>
            <a:r>
              <a:rPr lang="en-US" dirty="0"/>
              <a:t>Chemoenzymatic ligation process currently dependent on Generation 1</a:t>
            </a:r>
          </a:p>
        </p:txBody>
      </p:sp>
      <p:graphicFrame>
        <p:nvGraphicFramePr>
          <p:cNvPr id="99" name="Table 98">
            <a:extLst>
              <a:ext uri="{FF2B5EF4-FFF2-40B4-BE49-F238E27FC236}">
                <a16:creationId xmlns:a16="http://schemas.microsoft.com/office/drawing/2014/main" id="{85972A54-838C-F610-BFAD-52348A0E123B}"/>
              </a:ext>
            </a:extLst>
          </p:cNvPr>
          <p:cNvGraphicFramePr>
            <a:graphicFrameLocks noGrp="1"/>
          </p:cNvGraphicFramePr>
          <p:nvPr/>
        </p:nvGraphicFramePr>
        <p:xfrm>
          <a:off x="358298" y="4095298"/>
          <a:ext cx="11475403" cy="1828800"/>
        </p:xfrm>
        <a:graphic>
          <a:graphicData uri="http://schemas.openxmlformats.org/drawingml/2006/table">
            <a:tbl>
              <a:tblPr firstCol="1" bandRow="1">
                <a:tableStyleId>{5C22544A-7EE6-4342-B048-85BDC9FD1C3A}</a:tableStyleId>
              </a:tblPr>
              <a:tblGrid>
                <a:gridCol w="1878330">
                  <a:extLst>
                    <a:ext uri="{9D8B030D-6E8A-4147-A177-3AD203B41FA5}">
                      <a16:colId xmlns:a16="http://schemas.microsoft.com/office/drawing/2014/main" val="2481974339"/>
                    </a:ext>
                  </a:extLst>
                </a:gridCol>
                <a:gridCol w="2990088">
                  <a:extLst>
                    <a:ext uri="{9D8B030D-6E8A-4147-A177-3AD203B41FA5}">
                      <a16:colId xmlns:a16="http://schemas.microsoft.com/office/drawing/2014/main" val="1625939286"/>
                    </a:ext>
                  </a:extLst>
                </a:gridCol>
                <a:gridCol w="208280">
                  <a:extLst>
                    <a:ext uri="{9D8B030D-6E8A-4147-A177-3AD203B41FA5}">
                      <a16:colId xmlns:a16="http://schemas.microsoft.com/office/drawing/2014/main" val="2823041346"/>
                    </a:ext>
                  </a:extLst>
                </a:gridCol>
                <a:gridCol w="2990088">
                  <a:extLst>
                    <a:ext uri="{9D8B030D-6E8A-4147-A177-3AD203B41FA5}">
                      <a16:colId xmlns:a16="http://schemas.microsoft.com/office/drawing/2014/main" val="1051168497"/>
                    </a:ext>
                  </a:extLst>
                </a:gridCol>
                <a:gridCol w="210312">
                  <a:extLst>
                    <a:ext uri="{9D8B030D-6E8A-4147-A177-3AD203B41FA5}">
                      <a16:colId xmlns:a16="http://schemas.microsoft.com/office/drawing/2014/main" val="3828956536"/>
                    </a:ext>
                  </a:extLst>
                </a:gridCol>
                <a:gridCol w="2987993">
                  <a:extLst>
                    <a:ext uri="{9D8B030D-6E8A-4147-A177-3AD203B41FA5}">
                      <a16:colId xmlns:a16="http://schemas.microsoft.com/office/drawing/2014/main" val="893547811"/>
                    </a:ext>
                  </a:extLst>
                </a:gridCol>
                <a:gridCol w="210312">
                  <a:extLst>
                    <a:ext uri="{9D8B030D-6E8A-4147-A177-3AD203B41FA5}">
                      <a16:colId xmlns:a16="http://schemas.microsoft.com/office/drawing/2014/main" val="236840982"/>
                    </a:ext>
                  </a:extLst>
                </a:gridCol>
              </a:tblGrid>
              <a:tr h="304800">
                <a:tc>
                  <a:txBody>
                    <a:bodyPr/>
                    <a:lstStyle/>
                    <a:p>
                      <a:endParaRPr lang="en-US" sz="1400" dirty="0"/>
                    </a:p>
                  </a:txBody>
                  <a:tcP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400" dirty="0">
                          <a:solidFill>
                            <a:schemeClr val="bg1"/>
                          </a:solidFill>
                        </a:rPr>
                        <a:t>GENERATION 1</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162F65"/>
                    </a:solidFill>
                  </a:tcPr>
                </a:tc>
                <a:tc>
                  <a:txBody>
                    <a:bodyPr/>
                    <a:lstStyle/>
                    <a:p>
                      <a:pPr algn="ctr"/>
                      <a:endParaRPr lang="en-US" sz="1400"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162F65"/>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solidFill>
                            <a:schemeClr val="bg1"/>
                          </a:solidFill>
                        </a:rPr>
                        <a:t>GENERATION 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162F65"/>
                    </a:solidFill>
                  </a:tcPr>
                </a:tc>
                <a:tc>
                  <a:txBody>
                    <a:bodyPr/>
                    <a:lstStyle/>
                    <a:p>
                      <a:pPr algn="ctr"/>
                      <a:endParaRPr lang="en-US" sz="1400"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162F65"/>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solidFill>
                            <a:schemeClr val="bg1"/>
                          </a:solidFill>
                        </a:rPr>
                        <a:t>GENERATION 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162F65"/>
                    </a:solidFill>
                  </a:tcPr>
                </a:tc>
                <a:tc>
                  <a:txBody>
                    <a:bodyPr/>
                    <a:lstStyle/>
                    <a:p>
                      <a:pPr algn="ctr"/>
                      <a:endParaRPr lang="en-US" sz="1400"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162F65"/>
                    </a:solidFill>
                  </a:tcPr>
                </a:tc>
                <a:extLst>
                  <a:ext uri="{0D108BD9-81ED-4DB2-BD59-A6C34878D82A}">
                    <a16:rowId xmlns:a16="http://schemas.microsoft.com/office/drawing/2014/main" val="287804718"/>
                  </a:ext>
                </a:extLst>
              </a:tr>
              <a:tr h="304800">
                <a:tc>
                  <a:txBody>
                    <a:bodyPr/>
                    <a:lstStyle/>
                    <a:p>
                      <a:r>
                        <a:rPr lang="en-US" sz="1400" dirty="0">
                          <a:solidFill>
                            <a:srgbClr val="162F65"/>
                          </a:solidFill>
                        </a:rPr>
                        <a:t>Raw materials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r>
                        <a:rPr lang="en-US" sz="1400" dirty="0"/>
                        <a:t>Phosphoramidites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r>
                        <a:rPr lang="en-US" sz="1400" dirty="0"/>
                        <a:t>Oligonucleotide fragments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r>
                        <a:rPr lang="en-US" sz="1400" dirty="0"/>
                        <a:t>NTPs, 3'-protected NTPs, enzymes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3470544285"/>
                  </a:ext>
                </a:extLst>
              </a:tr>
              <a:tr h="304800">
                <a:tc>
                  <a:txBody>
                    <a:bodyPr/>
                    <a:lstStyle/>
                    <a:p>
                      <a:r>
                        <a:rPr lang="en-US" sz="1400" dirty="0">
                          <a:solidFill>
                            <a:srgbClr val="162F65"/>
                          </a:solidFill>
                        </a:rPr>
                        <a:t>Development status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r>
                        <a:rPr lang="en-US" sz="1400" dirty="0"/>
                        <a:t>&gt;40 years, current paradigm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r>
                        <a:rPr lang="en-US" sz="1400" dirty="0"/>
                        <a:t>Ready for manufacturing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r>
                        <a:rPr lang="en-US" sz="1400" dirty="0"/>
                        <a:t>Very early</a:t>
                      </a:r>
                      <a:r>
                        <a:rPr lang="en-US" sz="1400" baseline="30000" dirty="0"/>
                        <a:t>2,3,4,5</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984345717"/>
                  </a:ext>
                </a:extLst>
              </a:tr>
              <a:tr h="304800">
                <a:tc>
                  <a:txBody>
                    <a:bodyPr/>
                    <a:lstStyle/>
                    <a:p>
                      <a:r>
                        <a:rPr lang="en-US" sz="1400" dirty="0">
                          <a:solidFill>
                            <a:srgbClr val="162F65"/>
                          </a:solidFill>
                        </a:rPr>
                        <a:t>Product purity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r>
                        <a:rPr lang="en-US" sz="1400" dirty="0"/>
                        <a:t>Lower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r>
                        <a:rPr lang="en-US" sz="1400" dirty="0"/>
                        <a:t>Higher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r>
                        <a:rPr lang="en-US" sz="1400" dirty="0"/>
                        <a:t>Enzymes need to be engineered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2731812089"/>
                  </a:ext>
                </a:extLst>
              </a:tr>
              <a:tr h="304800">
                <a:tc>
                  <a:txBody>
                    <a:bodyPr/>
                    <a:lstStyle/>
                    <a:p>
                      <a:r>
                        <a:rPr lang="en-US" sz="1400" dirty="0">
                          <a:solidFill>
                            <a:srgbClr val="162F65"/>
                          </a:solidFill>
                        </a:rPr>
                        <a:t>Product yield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r>
                        <a:rPr lang="en-US" sz="1400" dirty="0"/>
                        <a:t>Lower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r>
                        <a:rPr lang="en-US" sz="1400" dirty="0"/>
                        <a:t>Higher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r>
                        <a:rPr lang="en-US" sz="1400" dirty="0"/>
                        <a:t>Enzymes need to be engineered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3554600847"/>
                  </a:ext>
                </a:extLst>
              </a:tr>
              <a:tr h="304800">
                <a:tc>
                  <a:txBody>
                    <a:bodyPr/>
                    <a:lstStyle/>
                    <a:p>
                      <a:r>
                        <a:rPr lang="en-US" sz="1400" dirty="0">
                          <a:solidFill>
                            <a:srgbClr val="162F65"/>
                          </a:solidFill>
                        </a:rPr>
                        <a:t>PMI</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r>
                        <a:rPr lang="en-US" sz="1400" dirty="0"/>
                        <a:t>&gt;3,000 kg RM/kg API</a:t>
                      </a:r>
                      <a:r>
                        <a:rPr lang="en-US" sz="1400" baseline="30000" dirty="0"/>
                        <a:t>1</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r>
                        <a:rPr lang="en-US" sz="1400" dirty="0"/>
                        <a:t>Lower (partly aqueous)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r>
                        <a:rPr lang="en-US" sz="1400" dirty="0"/>
                        <a:t>Lowest (aqueous)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1218887828"/>
                  </a:ext>
                </a:extLst>
              </a:tr>
            </a:tbl>
          </a:graphicData>
        </a:graphic>
      </p:graphicFrame>
      <p:sp>
        <p:nvSpPr>
          <p:cNvPr id="5" name="Rectangle 4">
            <a:extLst>
              <a:ext uri="{FF2B5EF4-FFF2-40B4-BE49-F238E27FC236}">
                <a16:creationId xmlns:a16="http://schemas.microsoft.com/office/drawing/2014/main" id="{7E760481-4B45-7401-4630-FECBF3961825}"/>
              </a:ext>
            </a:extLst>
          </p:cNvPr>
          <p:cNvSpPr/>
          <p:nvPr/>
        </p:nvSpPr>
        <p:spPr>
          <a:xfrm>
            <a:off x="4861971" y="1196614"/>
            <a:ext cx="390749" cy="118082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A7AD5390-F1C6-C0AC-B1D2-472B6B973AB0}"/>
              </a:ext>
            </a:extLst>
          </p:cNvPr>
          <p:cNvSpPr/>
          <p:nvPr/>
        </p:nvSpPr>
        <p:spPr>
          <a:xfrm>
            <a:off x="8737486" y="1204986"/>
            <a:ext cx="390749" cy="118082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 Placeholder 3">
            <a:extLst>
              <a:ext uri="{FF2B5EF4-FFF2-40B4-BE49-F238E27FC236}">
                <a16:creationId xmlns:a16="http://schemas.microsoft.com/office/drawing/2014/main" id="{C7105BBA-C77C-3FA1-8C49-29FD520D44D3}"/>
              </a:ext>
            </a:extLst>
          </p:cNvPr>
          <p:cNvSpPr txBox="1">
            <a:spLocks/>
          </p:cNvSpPr>
          <p:nvPr/>
        </p:nvSpPr>
        <p:spPr>
          <a:xfrm>
            <a:off x="515939" y="1180582"/>
            <a:ext cx="4518179" cy="27699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5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b="1" dirty="0">
              <a:latin typeface="+mj-lt"/>
            </a:endParaRPr>
          </a:p>
        </p:txBody>
      </p:sp>
      <p:pic>
        <p:nvPicPr>
          <p:cNvPr id="9" name="Picture 8">
            <a:extLst>
              <a:ext uri="{FF2B5EF4-FFF2-40B4-BE49-F238E27FC236}">
                <a16:creationId xmlns:a16="http://schemas.microsoft.com/office/drawing/2014/main" id="{C4952463-7955-C714-8DEC-27F6E2F86280}"/>
              </a:ext>
            </a:extLst>
          </p:cNvPr>
          <p:cNvPicPr>
            <a:picLocks noChangeAspect="1"/>
          </p:cNvPicPr>
          <p:nvPr/>
        </p:nvPicPr>
        <p:blipFill>
          <a:blip r:embed="rId2"/>
          <a:stretch>
            <a:fillRect/>
          </a:stretch>
        </p:blipFill>
        <p:spPr>
          <a:xfrm>
            <a:off x="2506093" y="1481985"/>
            <a:ext cx="9145290" cy="2539436"/>
          </a:xfrm>
          <a:prstGeom prst="rect">
            <a:avLst/>
          </a:prstGeom>
        </p:spPr>
      </p:pic>
      <p:sp>
        <p:nvSpPr>
          <p:cNvPr id="11" name="Rectangle 10">
            <a:extLst>
              <a:ext uri="{FF2B5EF4-FFF2-40B4-BE49-F238E27FC236}">
                <a16:creationId xmlns:a16="http://schemas.microsoft.com/office/drawing/2014/main" id="{FA32E3A8-F856-C5EC-ACC0-DB4400F42CDC}"/>
              </a:ext>
            </a:extLst>
          </p:cNvPr>
          <p:cNvSpPr/>
          <p:nvPr/>
        </p:nvSpPr>
        <p:spPr>
          <a:xfrm>
            <a:off x="8781071" y="1449774"/>
            <a:ext cx="390749" cy="127103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46B58E44-E9A9-4F0E-F748-1BD1A4E37CD2}"/>
              </a:ext>
            </a:extLst>
          </p:cNvPr>
          <p:cNvSpPr/>
          <p:nvPr/>
        </p:nvSpPr>
        <p:spPr>
          <a:xfrm>
            <a:off x="5013874" y="1449773"/>
            <a:ext cx="390749" cy="127103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 Placeholder 3">
            <a:extLst>
              <a:ext uri="{FF2B5EF4-FFF2-40B4-BE49-F238E27FC236}">
                <a16:creationId xmlns:a16="http://schemas.microsoft.com/office/drawing/2014/main" id="{57430242-1586-4247-7010-6A7027AE0FE7}"/>
              </a:ext>
            </a:extLst>
          </p:cNvPr>
          <p:cNvSpPr txBox="1">
            <a:spLocks/>
          </p:cNvSpPr>
          <p:nvPr/>
        </p:nvSpPr>
        <p:spPr>
          <a:xfrm>
            <a:off x="551383" y="1180583"/>
            <a:ext cx="5866833" cy="22752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5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b="1" dirty="0">
              <a:latin typeface="+mj-lt"/>
            </a:endParaRPr>
          </a:p>
        </p:txBody>
      </p:sp>
      <p:sp>
        <p:nvSpPr>
          <p:cNvPr id="3" name="TextBox 2">
            <a:extLst>
              <a:ext uri="{FF2B5EF4-FFF2-40B4-BE49-F238E27FC236}">
                <a16:creationId xmlns:a16="http://schemas.microsoft.com/office/drawing/2014/main" id="{1BBEE89F-F80B-244F-D239-20840C0A45A2}"/>
              </a:ext>
            </a:extLst>
          </p:cNvPr>
          <p:cNvSpPr txBox="1"/>
          <p:nvPr/>
        </p:nvSpPr>
        <p:spPr>
          <a:xfrm>
            <a:off x="32659" y="5915769"/>
            <a:ext cx="13838112" cy="276999"/>
          </a:xfrm>
          <a:prstGeom prst="rect">
            <a:avLst/>
          </a:prstGeom>
          <a:noFill/>
        </p:spPr>
        <p:txBody>
          <a:bodyPr wrap="square">
            <a:spAutoFit/>
          </a:bodyPr>
          <a:lstStyle/>
          <a:p>
            <a:r>
              <a:rPr lang="en-US" sz="1170" dirty="0"/>
              <a:t>1. B. Andrews et al, </a:t>
            </a:r>
            <a:r>
              <a:rPr lang="en-US" sz="1170" i="1" dirty="0"/>
              <a:t>JOC</a:t>
            </a:r>
            <a:r>
              <a:rPr lang="en-US" sz="1170" dirty="0"/>
              <a:t>, 2021; 2. E.R. Moody et al, </a:t>
            </a:r>
            <a:r>
              <a:rPr lang="en-US" sz="1170" i="1" dirty="0"/>
              <a:t>Science</a:t>
            </a:r>
            <a:r>
              <a:rPr lang="en-US" sz="1170" dirty="0"/>
              <a:t>, 2023; 3. N. Sabat et al, </a:t>
            </a:r>
            <a:r>
              <a:rPr lang="en-US" sz="1170" i="1" dirty="0"/>
              <a:t>Front Chem</a:t>
            </a:r>
            <a:r>
              <a:rPr lang="en-US" sz="1170" dirty="0"/>
              <a:t>, 2023; 4. D. Wiegand et al, </a:t>
            </a:r>
            <a:r>
              <a:rPr lang="en-US" sz="1170" i="1" dirty="0"/>
              <a:t>Nat Biotechnol</a:t>
            </a:r>
            <a:r>
              <a:rPr lang="en-US" sz="1170" dirty="0"/>
              <a:t>, 2024; 5. S. Forget et al, </a:t>
            </a:r>
            <a:r>
              <a:rPr lang="en-US" sz="1170" i="1" dirty="0"/>
              <a:t>bioXriv</a:t>
            </a:r>
            <a:r>
              <a:rPr lang="en-US" sz="1170" dirty="0"/>
              <a:t>, 2024. </a:t>
            </a:r>
          </a:p>
        </p:txBody>
      </p:sp>
      <p:sp>
        <p:nvSpPr>
          <p:cNvPr id="8" name="Oval 7">
            <a:extLst>
              <a:ext uri="{FF2B5EF4-FFF2-40B4-BE49-F238E27FC236}">
                <a16:creationId xmlns:a16="http://schemas.microsoft.com/office/drawing/2014/main" id="{0CBF00B1-9CA2-8637-0924-BF1ADA4F7216}"/>
              </a:ext>
            </a:extLst>
          </p:cNvPr>
          <p:cNvSpPr>
            <a:spLocks noChangeAspect="1"/>
          </p:cNvSpPr>
          <p:nvPr/>
        </p:nvSpPr>
        <p:spPr>
          <a:xfrm>
            <a:off x="10559842" y="3092109"/>
            <a:ext cx="269290" cy="274320"/>
          </a:xfrm>
          <a:prstGeom prst="ellipse">
            <a:avLst/>
          </a:prstGeom>
          <a:solidFill>
            <a:srgbClr val="3361A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17071741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TextBox 48">
            <a:extLst>
              <a:ext uri="{FF2B5EF4-FFF2-40B4-BE49-F238E27FC236}">
                <a16:creationId xmlns:a16="http://schemas.microsoft.com/office/drawing/2014/main" id="{0995B86B-B42E-DCA1-3143-A392C75FEC5A}"/>
              </a:ext>
            </a:extLst>
          </p:cNvPr>
          <p:cNvSpPr txBox="1"/>
          <p:nvPr/>
        </p:nvSpPr>
        <p:spPr>
          <a:xfrm>
            <a:off x="6168008" y="3618127"/>
            <a:ext cx="5918773" cy="2446824"/>
          </a:xfrm>
          <a:prstGeom prst="rect">
            <a:avLst/>
          </a:prstGeom>
          <a:noFill/>
        </p:spPr>
        <p:txBody>
          <a:bodyPr wrap="square">
            <a:spAutoFit/>
          </a:bodyPr>
          <a:lstStyle/>
          <a:p>
            <a:pPr marL="285750" indent="-285750">
              <a:buFont typeface="Arial" panose="020B0604020202020204" pitchFamily="34" charset="0"/>
              <a:buChar char="•"/>
            </a:pPr>
            <a:r>
              <a:rPr lang="en-GB" dirty="0">
                <a:latin typeface="Century Gothic" panose="020B0502020202020204" pitchFamily="34" charset="0"/>
              </a:rPr>
              <a:t>Some shortmers are rejected</a:t>
            </a:r>
          </a:p>
          <a:p>
            <a:endParaRPr lang="en-GB" dirty="0">
              <a:latin typeface="Century Gothic" panose="020B0502020202020204" pitchFamily="34" charset="0"/>
            </a:endParaRPr>
          </a:p>
          <a:p>
            <a:pPr marL="285750" indent="-285750">
              <a:buFont typeface="Arial" panose="020B0604020202020204" pitchFamily="34" charset="0"/>
              <a:buChar char="•"/>
            </a:pPr>
            <a:r>
              <a:rPr lang="en-GB" dirty="0">
                <a:latin typeface="Century Gothic" panose="020B0502020202020204" pitchFamily="34" charset="0"/>
              </a:rPr>
              <a:t>Fidelity </a:t>
            </a:r>
            <a:r>
              <a:rPr lang="en-GB">
                <a:latin typeface="Century Gothic" panose="020B0502020202020204" pitchFamily="34" charset="0"/>
              </a:rPr>
              <a:t>(specificity)</a:t>
            </a:r>
            <a:endParaRPr lang="en-GB" dirty="0">
              <a:latin typeface="Century Gothic" panose="020B0502020202020204" pitchFamily="34" charset="0"/>
            </a:endParaRPr>
          </a:p>
          <a:p>
            <a:pPr marL="285750" indent="-285750">
              <a:buFont typeface="Arial" panose="020B0604020202020204" pitchFamily="34" charset="0"/>
              <a:buChar char="•"/>
            </a:pPr>
            <a:r>
              <a:rPr lang="en-GB" dirty="0">
                <a:latin typeface="Century Gothic" panose="020B0502020202020204" pitchFamily="34" charset="0"/>
              </a:rPr>
              <a:t>Efficiency (yield)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dirty="0">
                <a:latin typeface="Century Gothic" panose="020B0502020202020204" pitchFamily="34" charset="0"/>
              </a:rPr>
              <a:t>Kinetics (rate)</a:t>
            </a:r>
            <a:endParaRPr lang="en-GB" dirty="0">
              <a:solidFill>
                <a:srgbClr val="162F65"/>
              </a:solidFill>
              <a:latin typeface="Century Gothic" panose="020B0502020202020204"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1800" b="0" i="0" u="none" strike="noStrike" kern="1200" cap="none" spc="0" normalizeH="0" baseline="0" noProof="0" dirty="0">
              <a:ln>
                <a:noFill/>
              </a:ln>
              <a:solidFill>
                <a:srgbClr val="162F65"/>
              </a:solidFill>
              <a:effectLst/>
              <a:uLnTx/>
              <a:uFillTx/>
              <a:latin typeface="Century Gothic" panose="020B0502020202020204" pitchFamily="34" charset="0"/>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srgbClr val="162F65"/>
                </a:solidFill>
                <a:effectLst/>
                <a:uLnTx/>
                <a:uFillTx/>
                <a:latin typeface="Century Gothic" panose="020B0502020202020204" pitchFamily="34" charset="0"/>
                <a:ea typeface="+mn-ea"/>
                <a:cs typeface="+mn-cs"/>
              </a:rPr>
              <a:t>Prochiral 5’-thiophosate → </a:t>
            </a:r>
            <a:r>
              <a:rPr kumimoji="0" lang="en-GB" sz="1800" b="0" i="1" u="none" strike="noStrike" kern="1200" cap="none" spc="0" normalizeH="0" baseline="0" noProof="0" dirty="0">
                <a:ln>
                  <a:noFill/>
                </a:ln>
                <a:solidFill>
                  <a:srgbClr val="162F65"/>
                </a:solidFill>
                <a:effectLst/>
                <a:uLnTx/>
                <a:uFillTx/>
                <a:latin typeface="Century Gothic" panose="020B0502020202020204" pitchFamily="34" charset="0"/>
                <a:ea typeface="+mn-ea"/>
                <a:cs typeface="+mn-cs"/>
              </a:rPr>
              <a:t>R</a:t>
            </a:r>
            <a:r>
              <a:rPr kumimoji="0" lang="en-GB" sz="1800" b="0" i="0" u="none" strike="noStrike" kern="1200" cap="none" spc="0" normalizeH="0" baseline="0" noProof="0" dirty="0">
                <a:ln>
                  <a:noFill/>
                </a:ln>
                <a:solidFill>
                  <a:srgbClr val="162F65"/>
                </a:solidFill>
                <a:effectLst/>
                <a:uLnTx/>
                <a:uFillTx/>
                <a:latin typeface="Century Gothic" panose="020B0502020202020204" pitchFamily="34" charset="0"/>
                <a:ea typeface="+mn-ea"/>
                <a:cs typeface="+mn-cs"/>
              </a:rPr>
              <a:t>p PS stereochemistry in product</a:t>
            </a:r>
            <a:r>
              <a:rPr kumimoji="0" lang="en-GB" sz="1800" b="0" i="0" u="none" strike="noStrike" kern="1200" cap="none" spc="0" normalizeH="0" baseline="30000" noProof="0" dirty="0">
                <a:ln>
                  <a:noFill/>
                </a:ln>
                <a:solidFill>
                  <a:srgbClr val="162F65"/>
                </a:solidFill>
                <a:effectLst/>
                <a:uLnTx/>
                <a:uFillTx/>
                <a:latin typeface="Century Gothic" panose="020B0502020202020204" pitchFamily="34" charset="0"/>
                <a:ea typeface="+mn-ea"/>
                <a:cs typeface="+mn-cs"/>
              </a:rPr>
              <a:t>2</a:t>
            </a:r>
            <a:endParaRPr kumimoji="0" lang="en-GB" sz="1800" b="0" i="0" u="none" strike="noStrike" kern="1200" cap="none" spc="0" normalizeH="0" baseline="0" noProof="0" dirty="0">
              <a:ln>
                <a:noFill/>
              </a:ln>
              <a:solidFill>
                <a:srgbClr val="162F65"/>
              </a:solidFill>
              <a:effectLst/>
              <a:uLnTx/>
              <a:uFillTx/>
              <a:latin typeface="Century Gothic" panose="020B0502020202020204" pitchFamily="34" charset="0"/>
              <a:ea typeface="+mn-ea"/>
              <a:cs typeface="+mn-cs"/>
            </a:endParaRPr>
          </a:p>
          <a:p>
            <a:pPr marL="285750" indent="-285750">
              <a:buFont typeface="Arial" panose="020B0604020202020204" pitchFamily="34" charset="0"/>
              <a:buChar char="•"/>
            </a:pPr>
            <a:endParaRPr lang="en-GB" sz="900" b="1" dirty="0">
              <a:solidFill>
                <a:schemeClr val="tx2"/>
              </a:solidFill>
              <a:latin typeface="Century Gothic" panose="020B0502020202020204" pitchFamily="34" charset="0"/>
            </a:endParaRPr>
          </a:p>
        </p:txBody>
      </p:sp>
      <p:pic>
        <p:nvPicPr>
          <p:cNvPr id="18" name="Picture 17">
            <a:extLst>
              <a:ext uri="{FF2B5EF4-FFF2-40B4-BE49-F238E27FC236}">
                <a16:creationId xmlns:a16="http://schemas.microsoft.com/office/drawing/2014/main" id="{9CB02CC7-BFAB-BFFB-4F91-7FCDA2CEBDFF}"/>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962426" y="1741458"/>
            <a:ext cx="4281775" cy="4364434"/>
          </a:xfrm>
          <a:prstGeom prst="rect">
            <a:avLst/>
          </a:prstGeom>
        </p:spPr>
      </p:pic>
      <p:sp>
        <p:nvSpPr>
          <p:cNvPr id="10" name="Oval 9">
            <a:extLst>
              <a:ext uri="{FF2B5EF4-FFF2-40B4-BE49-F238E27FC236}">
                <a16:creationId xmlns:a16="http://schemas.microsoft.com/office/drawing/2014/main" id="{0993E7FA-F3F7-AC84-B105-ABAC3D0650E1}"/>
              </a:ext>
            </a:extLst>
          </p:cNvPr>
          <p:cNvSpPr>
            <a:spLocks noChangeAspect="1"/>
          </p:cNvSpPr>
          <p:nvPr/>
        </p:nvSpPr>
        <p:spPr>
          <a:xfrm>
            <a:off x="3290802" y="5051648"/>
            <a:ext cx="182880" cy="18466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3</a:t>
            </a:r>
          </a:p>
        </p:txBody>
      </p:sp>
      <p:sp>
        <p:nvSpPr>
          <p:cNvPr id="2" name="Slide Number Placeholder 1">
            <a:extLst>
              <a:ext uri="{FF2B5EF4-FFF2-40B4-BE49-F238E27FC236}">
                <a16:creationId xmlns:a16="http://schemas.microsoft.com/office/drawing/2014/main" id="{3B3C9515-31E0-714D-E138-6F7BEFF43634}"/>
              </a:ext>
            </a:extLst>
          </p:cNvPr>
          <p:cNvSpPr>
            <a:spLocks noGrp="1"/>
          </p:cNvSpPr>
          <p:nvPr>
            <p:ph type="sldNum" sz="quarter" idx="10"/>
          </p:nvPr>
        </p:nvSpPr>
        <p:spPr/>
        <p:txBody>
          <a:bodyPr/>
          <a:lstStyle/>
          <a:p>
            <a:fld id="{6329CC97-BE23-6A42-8BDE-38385AC882FA}" type="slidenum">
              <a:rPr lang="en-US" smtClean="0"/>
              <a:t>71</a:t>
            </a:fld>
            <a:endParaRPr lang="en-US" dirty="0"/>
          </a:p>
        </p:txBody>
      </p:sp>
      <p:sp>
        <p:nvSpPr>
          <p:cNvPr id="4" name="Title 3">
            <a:extLst>
              <a:ext uri="{FF2B5EF4-FFF2-40B4-BE49-F238E27FC236}">
                <a16:creationId xmlns:a16="http://schemas.microsoft.com/office/drawing/2014/main" id="{F3D327A0-6BA8-AE76-8D22-778173111D66}"/>
              </a:ext>
            </a:extLst>
          </p:cNvPr>
          <p:cNvSpPr>
            <a:spLocks noGrp="1"/>
          </p:cNvSpPr>
          <p:nvPr>
            <p:ph type="title"/>
          </p:nvPr>
        </p:nvSpPr>
        <p:spPr/>
        <p:txBody>
          <a:bodyPr/>
          <a:lstStyle/>
          <a:p>
            <a:r>
              <a:rPr lang="en-US" dirty="0"/>
              <a:t>Mechanism and properties of ligation reaction</a:t>
            </a:r>
          </a:p>
        </p:txBody>
      </p:sp>
      <p:pic>
        <p:nvPicPr>
          <p:cNvPr id="48" name="Picture 47">
            <a:extLst>
              <a:ext uri="{FF2B5EF4-FFF2-40B4-BE49-F238E27FC236}">
                <a16:creationId xmlns:a16="http://schemas.microsoft.com/office/drawing/2014/main" id="{455A45A2-A675-E14C-0670-ED25AB7D0F92}"/>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6672064" y="1636578"/>
            <a:ext cx="2975756" cy="2117139"/>
          </a:xfrm>
          <a:prstGeom prst="rect">
            <a:avLst/>
          </a:prstGeom>
        </p:spPr>
      </p:pic>
      <p:sp>
        <p:nvSpPr>
          <p:cNvPr id="51" name="TextBox 50">
            <a:extLst>
              <a:ext uri="{FF2B5EF4-FFF2-40B4-BE49-F238E27FC236}">
                <a16:creationId xmlns:a16="http://schemas.microsoft.com/office/drawing/2014/main" id="{3256F06D-FAE6-2DF7-C5C7-5F2CE6A6D4BC}"/>
              </a:ext>
            </a:extLst>
          </p:cNvPr>
          <p:cNvSpPr txBox="1"/>
          <p:nvPr/>
        </p:nvSpPr>
        <p:spPr>
          <a:xfrm>
            <a:off x="1071245" y="4776069"/>
            <a:ext cx="2585317" cy="307777"/>
          </a:xfrm>
          <a:prstGeom prst="rect">
            <a:avLst/>
          </a:prstGeom>
          <a:noFill/>
        </p:spPr>
        <p:txBody>
          <a:bodyPr wrap="square">
            <a:spAutoFit/>
          </a:bodyPr>
          <a:lstStyle/>
          <a:p>
            <a:r>
              <a:rPr lang="en-GB" sz="1400" dirty="0">
                <a:solidFill>
                  <a:srgbClr val="162F65"/>
                </a:solidFill>
              </a:rPr>
              <a:t>Ligated oligo product</a:t>
            </a:r>
            <a:endParaRPr lang="en-GB" sz="700" b="1" dirty="0">
              <a:solidFill>
                <a:srgbClr val="162F65"/>
              </a:solidFill>
            </a:endParaRPr>
          </a:p>
        </p:txBody>
      </p:sp>
      <p:sp>
        <p:nvSpPr>
          <p:cNvPr id="52" name="TextBox 51">
            <a:extLst>
              <a:ext uri="{FF2B5EF4-FFF2-40B4-BE49-F238E27FC236}">
                <a16:creationId xmlns:a16="http://schemas.microsoft.com/office/drawing/2014/main" id="{66A6D803-41EF-1015-5785-14E859ECEBFA}"/>
              </a:ext>
            </a:extLst>
          </p:cNvPr>
          <p:cNvSpPr txBox="1"/>
          <p:nvPr/>
        </p:nvSpPr>
        <p:spPr>
          <a:xfrm>
            <a:off x="1346053" y="3454978"/>
            <a:ext cx="2585317" cy="307777"/>
          </a:xfrm>
          <a:prstGeom prst="rect">
            <a:avLst/>
          </a:prstGeom>
          <a:noFill/>
          <a:ln>
            <a:noFill/>
          </a:ln>
        </p:spPr>
        <p:txBody>
          <a:bodyPr wrap="square">
            <a:spAutoFit/>
          </a:bodyPr>
          <a:lstStyle/>
          <a:p>
            <a:r>
              <a:rPr lang="en-GB" sz="1400" dirty="0">
                <a:solidFill>
                  <a:srgbClr val="162F65"/>
                </a:solidFill>
              </a:rPr>
              <a:t>Reverse complement</a:t>
            </a:r>
            <a:endParaRPr lang="en-GB" sz="700" b="1" dirty="0">
              <a:solidFill>
                <a:srgbClr val="162F65"/>
              </a:solidFill>
            </a:endParaRPr>
          </a:p>
        </p:txBody>
      </p:sp>
      <p:sp>
        <p:nvSpPr>
          <p:cNvPr id="3" name="TextBox 2">
            <a:extLst>
              <a:ext uri="{FF2B5EF4-FFF2-40B4-BE49-F238E27FC236}">
                <a16:creationId xmlns:a16="http://schemas.microsoft.com/office/drawing/2014/main" id="{F9318171-B74C-2B5A-926F-B84415F95D41}"/>
              </a:ext>
            </a:extLst>
          </p:cNvPr>
          <p:cNvSpPr txBox="1"/>
          <p:nvPr/>
        </p:nvSpPr>
        <p:spPr>
          <a:xfrm>
            <a:off x="1593097" y="1405304"/>
            <a:ext cx="5918773" cy="400110"/>
          </a:xfrm>
          <a:prstGeom prst="rect">
            <a:avLst/>
          </a:prstGeom>
          <a:noFill/>
        </p:spPr>
        <p:txBody>
          <a:bodyPr wrap="square">
            <a:spAutoFit/>
          </a:bodyPr>
          <a:lstStyle/>
          <a:p>
            <a:r>
              <a:rPr lang="en-GB" sz="2000" u="sng" dirty="0"/>
              <a:t>Reaction mechanism</a:t>
            </a:r>
            <a:r>
              <a:rPr lang="en-GB" sz="2000" u="sng" baseline="30000" dirty="0"/>
              <a:t>1</a:t>
            </a:r>
            <a:endParaRPr lang="en-GB" sz="1000" b="1" u="sng" dirty="0">
              <a:solidFill>
                <a:schemeClr val="tx2"/>
              </a:solidFill>
            </a:endParaRPr>
          </a:p>
        </p:txBody>
      </p:sp>
      <p:sp>
        <p:nvSpPr>
          <p:cNvPr id="8" name="TextBox 7">
            <a:extLst>
              <a:ext uri="{FF2B5EF4-FFF2-40B4-BE49-F238E27FC236}">
                <a16:creationId xmlns:a16="http://schemas.microsoft.com/office/drawing/2014/main" id="{65D5E07F-C518-BF82-6572-57CFD1CE4518}"/>
              </a:ext>
            </a:extLst>
          </p:cNvPr>
          <p:cNvSpPr txBox="1"/>
          <p:nvPr/>
        </p:nvSpPr>
        <p:spPr>
          <a:xfrm>
            <a:off x="7125398" y="5892872"/>
            <a:ext cx="7191632" cy="461665"/>
          </a:xfrm>
          <a:prstGeom prst="rect">
            <a:avLst/>
          </a:prstGeom>
          <a:noFill/>
        </p:spPr>
        <p:txBody>
          <a:bodyPr wrap="square">
            <a:spAutoFit/>
          </a:bodyPr>
          <a:lstStyle/>
          <a:p>
            <a:r>
              <a:rPr lang="en-US" sz="1200" dirty="0"/>
              <a:t>1. J. Nandakumar et al, </a:t>
            </a:r>
            <a:r>
              <a:rPr lang="en-US" sz="1200" i="1" dirty="0"/>
              <a:t>Cell</a:t>
            </a:r>
            <a:r>
              <a:rPr lang="en-US" sz="1200" dirty="0"/>
              <a:t>, 2006; 2. F. R. Bryant, </a:t>
            </a:r>
            <a:r>
              <a:rPr lang="en-US" sz="1200" i="1" dirty="0"/>
              <a:t>Biochemistry</a:t>
            </a:r>
            <a:r>
              <a:rPr lang="en-US" sz="1200" dirty="0"/>
              <a:t>, 1983.</a:t>
            </a:r>
          </a:p>
          <a:p>
            <a:endParaRPr lang="en-US" sz="1200" dirty="0"/>
          </a:p>
        </p:txBody>
      </p:sp>
      <p:sp>
        <p:nvSpPr>
          <p:cNvPr id="5" name="Oval 4">
            <a:extLst>
              <a:ext uri="{FF2B5EF4-FFF2-40B4-BE49-F238E27FC236}">
                <a16:creationId xmlns:a16="http://schemas.microsoft.com/office/drawing/2014/main" id="{F165165C-59FD-38D5-ED52-D8CE4A1B9AD4}"/>
              </a:ext>
            </a:extLst>
          </p:cNvPr>
          <p:cNvSpPr>
            <a:spLocks noChangeAspect="1"/>
          </p:cNvSpPr>
          <p:nvPr/>
        </p:nvSpPr>
        <p:spPr>
          <a:xfrm>
            <a:off x="3417939" y="2557888"/>
            <a:ext cx="182880" cy="18466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1</a:t>
            </a:r>
          </a:p>
        </p:txBody>
      </p:sp>
      <p:sp>
        <p:nvSpPr>
          <p:cNvPr id="9" name="Oval 8">
            <a:extLst>
              <a:ext uri="{FF2B5EF4-FFF2-40B4-BE49-F238E27FC236}">
                <a16:creationId xmlns:a16="http://schemas.microsoft.com/office/drawing/2014/main" id="{46514616-58F1-CCC1-0C52-A5F5FC29F7CB}"/>
              </a:ext>
            </a:extLst>
          </p:cNvPr>
          <p:cNvSpPr>
            <a:spLocks noChangeAspect="1"/>
          </p:cNvSpPr>
          <p:nvPr/>
        </p:nvSpPr>
        <p:spPr>
          <a:xfrm>
            <a:off x="3473682" y="3971313"/>
            <a:ext cx="182880" cy="18466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2</a:t>
            </a:r>
          </a:p>
        </p:txBody>
      </p:sp>
      <p:sp>
        <p:nvSpPr>
          <p:cNvPr id="11" name="TextBox 10">
            <a:extLst>
              <a:ext uri="{FF2B5EF4-FFF2-40B4-BE49-F238E27FC236}">
                <a16:creationId xmlns:a16="http://schemas.microsoft.com/office/drawing/2014/main" id="{18084B88-2DE8-5149-C02A-61E1D8884045}"/>
              </a:ext>
            </a:extLst>
          </p:cNvPr>
          <p:cNvSpPr txBox="1"/>
          <p:nvPr/>
        </p:nvSpPr>
        <p:spPr>
          <a:xfrm>
            <a:off x="6384032" y="1405304"/>
            <a:ext cx="5918773" cy="400110"/>
          </a:xfrm>
          <a:prstGeom prst="rect">
            <a:avLst/>
          </a:prstGeom>
          <a:noFill/>
        </p:spPr>
        <p:txBody>
          <a:bodyPr wrap="square">
            <a:spAutoFit/>
          </a:bodyPr>
          <a:lstStyle/>
          <a:p>
            <a:r>
              <a:rPr lang="en-GB" sz="2000" u="sng" dirty="0"/>
              <a:t>Important properties of ligation</a:t>
            </a:r>
            <a:endParaRPr lang="en-GB" sz="1000" b="1" u="sng" dirty="0">
              <a:solidFill>
                <a:schemeClr val="tx2"/>
              </a:solidFill>
            </a:endParaRPr>
          </a:p>
        </p:txBody>
      </p:sp>
      <p:sp>
        <p:nvSpPr>
          <p:cNvPr id="12" name="Right Brace 11">
            <a:extLst>
              <a:ext uri="{FF2B5EF4-FFF2-40B4-BE49-F238E27FC236}">
                <a16:creationId xmlns:a16="http://schemas.microsoft.com/office/drawing/2014/main" id="{C67B910D-CE77-3DEE-30EC-3E9F8781EB50}"/>
              </a:ext>
            </a:extLst>
          </p:cNvPr>
          <p:cNvSpPr/>
          <p:nvPr/>
        </p:nvSpPr>
        <p:spPr>
          <a:xfrm>
            <a:off x="8675204" y="4256336"/>
            <a:ext cx="144016" cy="783223"/>
          </a:xfrm>
          <a:prstGeom prst="rightBrace">
            <a:avLst/>
          </a:prstGeom>
          <a:ln w="12700">
            <a:solidFill>
              <a:srgbClr val="162F6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3" name="TextBox 12">
            <a:extLst>
              <a:ext uri="{FF2B5EF4-FFF2-40B4-BE49-F238E27FC236}">
                <a16:creationId xmlns:a16="http://schemas.microsoft.com/office/drawing/2014/main" id="{4819772A-86B5-240C-1541-29EF80AEECA0}"/>
              </a:ext>
            </a:extLst>
          </p:cNvPr>
          <p:cNvSpPr txBox="1"/>
          <p:nvPr/>
        </p:nvSpPr>
        <p:spPr>
          <a:xfrm>
            <a:off x="8819220" y="4252849"/>
            <a:ext cx="3031442" cy="830997"/>
          </a:xfrm>
          <a:prstGeom prst="rect">
            <a:avLst/>
          </a:prstGeom>
          <a:noFill/>
        </p:spPr>
        <p:txBody>
          <a:bodyPr wrap="square">
            <a:spAutoFit/>
          </a:bodyPr>
          <a:lstStyle/>
          <a:p>
            <a:r>
              <a:rPr lang="en-GB" sz="1600" dirty="0">
                <a:latin typeface="Century Gothic" panose="020B0502020202020204" pitchFamily="34" charset="0"/>
              </a:rPr>
              <a:t>Process optimization: (buffer, temp, time, conc, fragment length, pos</a:t>
            </a:r>
            <a:r>
              <a:rPr lang="en-GB" sz="1600" baseline="30000" dirty="0">
                <a:latin typeface="Century Gothic" panose="020B0502020202020204" pitchFamily="34" charset="0"/>
              </a:rPr>
              <a:t>n</a:t>
            </a:r>
            <a:r>
              <a:rPr lang="en-GB" sz="1600" dirty="0">
                <a:latin typeface="Century Gothic" panose="020B0502020202020204" pitchFamily="34" charset="0"/>
              </a:rPr>
              <a:t>….)</a:t>
            </a:r>
            <a:endParaRPr lang="en-GB" sz="800" b="1" dirty="0">
              <a:solidFill>
                <a:schemeClr val="tx2"/>
              </a:solidFill>
              <a:latin typeface="Century Gothic" panose="020B0502020202020204" pitchFamily="34" charset="0"/>
            </a:endParaRPr>
          </a:p>
        </p:txBody>
      </p:sp>
      <p:cxnSp>
        <p:nvCxnSpPr>
          <p:cNvPr id="15" name="Straight Connector 14">
            <a:extLst>
              <a:ext uri="{FF2B5EF4-FFF2-40B4-BE49-F238E27FC236}">
                <a16:creationId xmlns:a16="http://schemas.microsoft.com/office/drawing/2014/main" id="{56566F20-1DDE-EF4E-FE04-CFFB5BC5D939}"/>
              </a:ext>
            </a:extLst>
          </p:cNvPr>
          <p:cNvCxnSpPr>
            <a:cxnSpLocks/>
          </p:cNvCxnSpPr>
          <p:nvPr/>
        </p:nvCxnSpPr>
        <p:spPr>
          <a:xfrm>
            <a:off x="5663952" y="1929665"/>
            <a:ext cx="0" cy="3666180"/>
          </a:xfrm>
          <a:prstGeom prst="line">
            <a:avLst/>
          </a:prstGeom>
          <a:ln>
            <a:solidFill>
              <a:srgbClr val="162F65"/>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D37432E-8F62-6EFC-0A2C-6F19A7929CFA}"/>
              </a:ext>
            </a:extLst>
          </p:cNvPr>
          <p:cNvSpPr txBox="1"/>
          <p:nvPr/>
        </p:nvSpPr>
        <p:spPr>
          <a:xfrm>
            <a:off x="1025207" y="3238600"/>
            <a:ext cx="2585317" cy="307777"/>
          </a:xfrm>
          <a:prstGeom prst="rect">
            <a:avLst/>
          </a:prstGeom>
          <a:noFill/>
          <a:ln>
            <a:noFill/>
          </a:ln>
        </p:spPr>
        <p:txBody>
          <a:bodyPr wrap="square">
            <a:spAutoFit/>
          </a:bodyPr>
          <a:lstStyle/>
          <a:p>
            <a:r>
              <a:rPr lang="en-GB" sz="1400" dirty="0">
                <a:solidFill>
                  <a:srgbClr val="162F65"/>
                </a:solidFill>
              </a:rPr>
              <a:t>Substrate oligo fragment</a:t>
            </a:r>
            <a:endParaRPr lang="en-GB" sz="700" b="1" dirty="0">
              <a:solidFill>
                <a:srgbClr val="162F65"/>
              </a:solidFill>
            </a:endParaRPr>
          </a:p>
        </p:txBody>
      </p:sp>
      <p:sp>
        <p:nvSpPr>
          <p:cNvPr id="14" name="TextBox 13">
            <a:extLst>
              <a:ext uri="{FF2B5EF4-FFF2-40B4-BE49-F238E27FC236}">
                <a16:creationId xmlns:a16="http://schemas.microsoft.com/office/drawing/2014/main" id="{6587D9E2-ABB1-6DBF-ECBD-85107F5D9B3E}"/>
              </a:ext>
            </a:extLst>
          </p:cNvPr>
          <p:cNvSpPr txBox="1"/>
          <p:nvPr/>
        </p:nvSpPr>
        <p:spPr>
          <a:xfrm>
            <a:off x="1982695" y="1890939"/>
            <a:ext cx="2585317" cy="307777"/>
          </a:xfrm>
          <a:prstGeom prst="rect">
            <a:avLst/>
          </a:prstGeom>
          <a:noFill/>
          <a:ln>
            <a:noFill/>
          </a:ln>
        </p:spPr>
        <p:txBody>
          <a:bodyPr wrap="square">
            <a:spAutoFit/>
          </a:bodyPr>
          <a:lstStyle/>
          <a:p>
            <a:r>
              <a:rPr lang="en-GB" sz="1400" dirty="0">
                <a:solidFill>
                  <a:srgbClr val="162F65"/>
                </a:solidFill>
              </a:rPr>
              <a:t>Ligase</a:t>
            </a:r>
            <a:endParaRPr lang="en-GB" sz="700" b="1" dirty="0">
              <a:solidFill>
                <a:srgbClr val="162F65"/>
              </a:solidFill>
            </a:endParaRPr>
          </a:p>
        </p:txBody>
      </p:sp>
    </p:spTree>
    <p:extLst>
      <p:ext uri="{BB962C8B-B14F-4D97-AF65-F5344CB8AC3E}">
        <p14:creationId xmlns:p14="http://schemas.microsoft.com/office/powerpoint/2010/main" val="215118272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B3C9515-31E0-714D-E138-6F7BEFF43634}"/>
              </a:ext>
            </a:extLst>
          </p:cNvPr>
          <p:cNvSpPr>
            <a:spLocks noGrp="1"/>
          </p:cNvSpPr>
          <p:nvPr>
            <p:ph type="sldNum" sz="quarter" idx="10"/>
          </p:nvPr>
        </p:nvSpPr>
        <p:spPr/>
        <p:txBody>
          <a:bodyPr/>
          <a:lstStyle/>
          <a:p>
            <a:fld id="{6329CC97-BE23-6A42-8BDE-38385AC882FA}" type="slidenum">
              <a:rPr lang="en-US" smtClean="0"/>
              <a:t>72</a:t>
            </a:fld>
            <a:endParaRPr lang="en-US" dirty="0"/>
          </a:p>
        </p:txBody>
      </p:sp>
      <p:sp>
        <p:nvSpPr>
          <p:cNvPr id="4" name="Title 3">
            <a:extLst>
              <a:ext uri="{FF2B5EF4-FFF2-40B4-BE49-F238E27FC236}">
                <a16:creationId xmlns:a16="http://schemas.microsoft.com/office/drawing/2014/main" id="{F3D327A0-6BA8-AE76-8D22-778173111D66}"/>
              </a:ext>
            </a:extLst>
          </p:cNvPr>
          <p:cNvSpPr>
            <a:spLocks noGrp="1"/>
          </p:cNvSpPr>
          <p:nvPr>
            <p:ph type="title"/>
          </p:nvPr>
        </p:nvSpPr>
        <p:spPr/>
        <p:txBody>
          <a:bodyPr/>
          <a:lstStyle/>
          <a:p>
            <a:r>
              <a:rPr lang="en-US" dirty="0"/>
              <a:t>Immediate applications of oligonucleotide ligation</a:t>
            </a:r>
          </a:p>
        </p:txBody>
      </p:sp>
      <p:cxnSp>
        <p:nvCxnSpPr>
          <p:cNvPr id="49" name="Straight Connector 48">
            <a:extLst>
              <a:ext uri="{FF2B5EF4-FFF2-40B4-BE49-F238E27FC236}">
                <a16:creationId xmlns:a16="http://schemas.microsoft.com/office/drawing/2014/main" id="{A3005962-D6CE-4FFD-77BC-4B6E8F062346}"/>
              </a:ext>
            </a:extLst>
          </p:cNvPr>
          <p:cNvCxnSpPr>
            <a:cxnSpLocks/>
          </p:cNvCxnSpPr>
          <p:nvPr/>
        </p:nvCxnSpPr>
        <p:spPr>
          <a:xfrm>
            <a:off x="6354549" y="1671052"/>
            <a:ext cx="0" cy="3927452"/>
          </a:xfrm>
          <a:prstGeom prst="line">
            <a:avLst/>
          </a:prstGeom>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DC561753-1B18-A94F-9725-C2C49EE97E43}"/>
              </a:ext>
            </a:extLst>
          </p:cNvPr>
          <p:cNvSpPr txBox="1"/>
          <p:nvPr/>
        </p:nvSpPr>
        <p:spPr>
          <a:xfrm>
            <a:off x="1731147" y="5778567"/>
            <a:ext cx="10481753" cy="719171"/>
          </a:xfrm>
          <a:prstGeom prst="rect">
            <a:avLst/>
          </a:prstGeom>
          <a:noFill/>
        </p:spPr>
        <p:txBody>
          <a:bodyPr wrap="square">
            <a:spAutoFit/>
          </a:bodyPr>
          <a:lstStyle/>
          <a:p>
            <a:pPr marR="0" lvl="0" algn="r" defTabSz="914400" rtl="0" eaLnBrk="1" fontAlgn="auto" latinLnBrk="0" hangingPunct="1">
              <a:lnSpc>
                <a:spcPct val="90000"/>
              </a:lnSpc>
              <a:spcBef>
                <a:spcPts val="1000"/>
              </a:spcBef>
              <a:spcAft>
                <a:spcPts val="0"/>
              </a:spcAft>
              <a:buClrTx/>
              <a:buSzTx/>
              <a:tabLst/>
              <a:defRPr/>
            </a:pPr>
            <a:r>
              <a:rPr kumimoji="0" lang="en-US" sz="1200" i="0" u="none" strike="noStrike" kern="1200" cap="none" spc="0" normalizeH="0" baseline="0" noProof="0" dirty="0">
                <a:ln>
                  <a:noFill/>
                </a:ln>
                <a:solidFill>
                  <a:srgbClr val="162F65"/>
                </a:solidFill>
                <a:effectLst/>
                <a:uLnTx/>
                <a:uFillTx/>
                <a:ea typeface="+mn-ea"/>
                <a:cs typeface="+mn-cs"/>
              </a:rPr>
              <a:t>1. H.G. Khorana, </a:t>
            </a:r>
            <a:r>
              <a:rPr lang="en-US" sz="1200" i="1" dirty="0">
                <a:solidFill>
                  <a:srgbClr val="162F65"/>
                </a:solidFill>
                <a:effectLst/>
              </a:rPr>
              <a:t>Pure Appl Chem</a:t>
            </a:r>
            <a:r>
              <a:rPr lang="en-US" sz="1200" i="0" dirty="0">
                <a:solidFill>
                  <a:srgbClr val="162F65"/>
                </a:solidFill>
                <a:effectLst/>
              </a:rPr>
              <a:t>, 1968; </a:t>
            </a:r>
            <a:r>
              <a:rPr lang="en-US" sz="1200" dirty="0">
                <a:solidFill>
                  <a:srgbClr val="162F65"/>
                </a:solidFill>
              </a:rPr>
              <a:t>2</a:t>
            </a:r>
            <a:r>
              <a:rPr kumimoji="0" lang="en-US" sz="1200" i="0" u="none" strike="noStrike" kern="1200" cap="none" spc="0" normalizeH="0" baseline="0" noProof="0" dirty="0">
                <a:ln>
                  <a:noFill/>
                </a:ln>
                <a:solidFill>
                  <a:srgbClr val="162F65"/>
                </a:solidFill>
                <a:effectLst/>
                <a:uLnTx/>
                <a:uFillTx/>
                <a:ea typeface="+mn-ea"/>
                <a:cs typeface="+mn-cs"/>
              </a:rPr>
              <a:t>. A. Sosic et al, </a:t>
            </a:r>
            <a:r>
              <a:rPr kumimoji="0" lang="en-US" sz="1200" i="1" u="none" strike="noStrike" kern="1200" cap="none" spc="0" normalizeH="0" baseline="0" noProof="0" dirty="0">
                <a:ln>
                  <a:noFill/>
                </a:ln>
                <a:solidFill>
                  <a:srgbClr val="162F65"/>
                </a:solidFill>
                <a:effectLst/>
                <a:uLnTx/>
                <a:uFillTx/>
                <a:ea typeface="+mn-ea"/>
                <a:cs typeface="+mn-cs"/>
              </a:rPr>
              <a:t>Bioconj Chem</a:t>
            </a:r>
            <a:r>
              <a:rPr kumimoji="0" lang="en-US" sz="1200" i="0" u="none" strike="noStrike" kern="1200" cap="none" spc="0" normalizeH="0" baseline="0" noProof="0" dirty="0">
                <a:ln>
                  <a:noFill/>
                </a:ln>
                <a:solidFill>
                  <a:srgbClr val="162F65"/>
                </a:solidFill>
                <a:effectLst/>
                <a:uLnTx/>
                <a:uFillTx/>
                <a:ea typeface="+mn-ea"/>
                <a:cs typeface="+mn-cs"/>
              </a:rPr>
              <a:t>, 2014; 3. S. Paul et al, </a:t>
            </a:r>
            <a:r>
              <a:rPr kumimoji="0" lang="en-US" sz="1200" i="1" u="none" strike="noStrike" kern="1200" cap="none" spc="0" normalizeH="0" baseline="0" noProof="0" dirty="0">
                <a:ln>
                  <a:noFill/>
                </a:ln>
                <a:solidFill>
                  <a:srgbClr val="162F65"/>
                </a:solidFill>
                <a:effectLst/>
                <a:uLnTx/>
                <a:uFillTx/>
                <a:ea typeface="+mn-ea"/>
                <a:cs typeface="+mn-cs"/>
              </a:rPr>
              <a:t>ACS Chem Biol, </a:t>
            </a:r>
            <a:r>
              <a:rPr kumimoji="0" lang="en-US" sz="1200" i="0" u="none" strike="noStrike" kern="1200" cap="none" spc="0" normalizeH="0" baseline="0" noProof="0" dirty="0">
                <a:ln>
                  <a:noFill/>
                </a:ln>
                <a:solidFill>
                  <a:srgbClr val="162F65"/>
                </a:solidFill>
                <a:effectLst/>
                <a:uLnTx/>
                <a:uFillTx/>
                <a:ea typeface="+mn-ea"/>
                <a:cs typeface="+mn-cs"/>
              </a:rPr>
              <a:t>2023; 4. S. Kajimoto et al, </a:t>
            </a:r>
            <a:r>
              <a:rPr kumimoji="0" lang="en-US" sz="1200" i="1" u="none" strike="noStrike" kern="1200" cap="none" spc="0" normalizeH="0" baseline="0" noProof="0" dirty="0">
                <a:ln>
                  <a:noFill/>
                </a:ln>
                <a:solidFill>
                  <a:srgbClr val="162F65"/>
                </a:solidFill>
                <a:effectLst/>
                <a:uLnTx/>
                <a:uFillTx/>
                <a:ea typeface="+mn-ea"/>
                <a:cs typeface="+mn-cs"/>
              </a:rPr>
              <a:t>AEM</a:t>
            </a:r>
            <a:r>
              <a:rPr kumimoji="0" lang="en-US" sz="1200" i="0" u="none" strike="noStrike" kern="1200" cap="none" spc="0" normalizeH="0" baseline="0" noProof="0" dirty="0">
                <a:ln>
                  <a:noFill/>
                </a:ln>
                <a:solidFill>
                  <a:srgbClr val="162F65"/>
                </a:solidFill>
                <a:effectLst/>
                <a:uLnTx/>
                <a:uFillTx/>
                <a:ea typeface="+mn-ea"/>
                <a:cs typeface="+mn-cs"/>
              </a:rPr>
              <a:t>, 2022; 5. </a:t>
            </a:r>
            <a:r>
              <a:rPr kumimoji="0" lang="nl-NL" sz="1200" i="0" u="none" strike="noStrike" kern="1200" cap="none" spc="0" normalizeH="0" baseline="0" noProof="0" dirty="0">
                <a:ln>
                  <a:noFill/>
                </a:ln>
                <a:solidFill>
                  <a:srgbClr val="162F65"/>
                </a:solidFill>
                <a:effectLst/>
                <a:uLnTx/>
                <a:uFillTx/>
                <a:ea typeface="+mn-ea"/>
                <a:cs typeface="+mn-cs"/>
              </a:rPr>
              <a:t>M. Moore et al, </a:t>
            </a:r>
            <a:r>
              <a:rPr kumimoji="0" lang="nl-NL" sz="1200" i="1" u="none" strike="noStrike" kern="1200" cap="none" spc="0" normalizeH="0" baseline="0" noProof="0" dirty="0">
                <a:ln>
                  <a:noFill/>
                </a:ln>
                <a:solidFill>
                  <a:srgbClr val="162F65"/>
                </a:solidFill>
                <a:effectLst/>
                <a:uLnTx/>
                <a:uFillTx/>
                <a:ea typeface="+mn-ea"/>
                <a:cs typeface="+mn-cs"/>
              </a:rPr>
              <a:t>Methods Enzymol</a:t>
            </a:r>
            <a:r>
              <a:rPr kumimoji="0" lang="nl-NL" sz="1200" i="0" u="none" strike="noStrike" kern="1200" cap="none" spc="0" normalizeH="0" baseline="0" noProof="0" dirty="0">
                <a:ln>
                  <a:noFill/>
                </a:ln>
                <a:solidFill>
                  <a:srgbClr val="162F65"/>
                </a:solidFill>
                <a:effectLst/>
                <a:uLnTx/>
                <a:uFillTx/>
                <a:ea typeface="+mn-ea"/>
                <a:cs typeface="+mn-cs"/>
              </a:rPr>
              <a:t>, 2000; 6. N.Sabat et al, Nat Commun, 2024.</a:t>
            </a:r>
          </a:p>
          <a:p>
            <a:pPr marR="0" lvl="0" algn="r" defTabSz="914400" rtl="0" eaLnBrk="1" fontAlgn="auto" latinLnBrk="0" hangingPunct="1">
              <a:lnSpc>
                <a:spcPct val="90000"/>
              </a:lnSpc>
              <a:spcBef>
                <a:spcPts val="1000"/>
              </a:spcBef>
              <a:spcAft>
                <a:spcPts val="0"/>
              </a:spcAft>
              <a:buClrTx/>
              <a:buSzTx/>
              <a:tabLst/>
              <a:defRPr/>
            </a:pPr>
            <a:endParaRPr kumimoji="0" lang="en-US" sz="1200" i="0" u="none" strike="noStrike" kern="1200" cap="none" spc="0" normalizeH="0" baseline="0" noProof="0" dirty="0">
              <a:ln>
                <a:noFill/>
              </a:ln>
              <a:solidFill>
                <a:srgbClr val="162F65"/>
              </a:solidFill>
              <a:effectLst/>
              <a:uLnTx/>
              <a:uFillTx/>
              <a:ea typeface="+mn-ea"/>
              <a:cs typeface="+mn-cs"/>
            </a:endParaRPr>
          </a:p>
        </p:txBody>
      </p:sp>
      <p:sp>
        <p:nvSpPr>
          <p:cNvPr id="5" name="Title 3">
            <a:extLst>
              <a:ext uri="{FF2B5EF4-FFF2-40B4-BE49-F238E27FC236}">
                <a16:creationId xmlns:a16="http://schemas.microsoft.com/office/drawing/2014/main" id="{CA82C1F1-EE4A-1D69-4A80-AB28DC7CDE46}"/>
              </a:ext>
            </a:extLst>
          </p:cNvPr>
          <p:cNvSpPr txBox="1">
            <a:spLocks/>
          </p:cNvSpPr>
          <p:nvPr/>
        </p:nvSpPr>
        <p:spPr>
          <a:xfrm>
            <a:off x="6468775" y="1394053"/>
            <a:ext cx="4751705" cy="553998"/>
          </a:xfrm>
          <a:prstGeom prst="rect">
            <a:avLst/>
          </a:prstGeom>
        </p:spPr>
        <p:txBody>
          <a:bodyPr vert="horz" wrap="square" lIns="0" tIns="0" rIns="0" bIns="0" rtlCol="0" anchor="b" anchorCtr="0">
            <a:sp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pPr algn="ctr"/>
            <a:r>
              <a:rPr lang="en-US" sz="2000" b="0" dirty="0"/>
              <a:t>2. sgRNA</a:t>
            </a:r>
          </a:p>
          <a:p>
            <a:pPr algn="ctr"/>
            <a:r>
              <a:rPr lang="en-US" sz="2000" b="0" u="sng" dirty="0"/>
              <a:t>Splinted (template) ligation</a:t>
            </a:r>
            <a:r>
              <a:rPr lang="en-US" sz="2000" b="0" u="sng" baseline="30000" dirty="0"/>
              <a:t>5,6</a:t>
            </a:r>
            <a:endParaRPr lang="en-US" sz="2000" b="0" u="sng" dirty="0"/>
          </a:p>
        </p:txBody>
      </p:sp>
      <p:sp>
        <p:nvSpPr>
          <p:cNvPr id="12" name="Title 3">
            <a:extLst>
              <a:ext uri="{FF2B5EF4-FFF2-40B4-BE49-F238E27FC236}">
                <a16:creationId xmlns:a16="http://schemas.microsoft.com/office/drawing/2014/main" id="{9F49D03C-5EA4-8F78-B629-2B636034566D}"/>
              </a:ext>
            </a:extLst>
          </p:cNvPr>
          <p:cNvSpPr txBox="1">
            <a:spLocks/>
          </p:cNvSpPr>
          <p:nvPr/>
        </p:nvSpPr>
        <p:spPr>
          <a:xfrm>
            <a:off x="536838" y="1394053"/>
            <a:ext cx="4751705" cy="553998"/>
          </a:xfrm>
          <a:prstGeom prst="rect">
            <a:avLst/>
          </a:prstGeom>
        </p:spPr>
        <p:txBody>
          <a:bodyPr vert="horz" wrap="square" lIns="0" tIns="0" rIns="0" bIns="0" rtlCol="0" anchor="b" anchorCtr="0">
            <a:sp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pPr algn="ctr"/>
            <a:r>
              <a:rPr lang="en-US" sz="2000" b="0" dirty="0"/>
              <a:t>1. siRNA</a:t>
            </a:r>
          </a:p>
          <a:p>
            <a:pPr algn="ctr"/>
            <a:r>
              <a:rPr lang="en-US" sz="2000" b="0" u="sng" dirty="0"/>
              <a:t>Sticky end ligation</a:t>
            </a:r>
            <a:r>
              <a:rPr lang="en-US" sz="2000" b="0" u="sng" baseline="30000" dirty="0"/>
              <a:t>1,2,3,4</a:t>
            </a:r>
            <a:endParaRPr lang="en-US" sz="2000" b="0" u="sng" dirty="0"/>
          </a:p>
        </p:txBody>
      </p:sp>
      <p:pic>
        <p:nvPicPr>
          <p:cNvPr id="9" name="Picture 8">
            <a:extLst>
              <a:ext uri="{FF2B5EF4-FFF2-40B4-BE49-F238E27FC236}">
                <a16:creationId xmlns:a16="http://schemas.microsoft.com/office/drawing/2014/main" id="{B380DC3F-88CC-F49B-A4E2-E82E60CB25BC}"/>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6594586" y="1992355"/>
            <a:ext cx="4896922" cy="3794921"/>
          </a:xfrm>
          <a:prstGeom prst="rect">
            <a:avLst/>
          </a:prstGeom>
        </p:spPr>
      </p:pic>
      <p:pic>
        <p:nvPicPr>
          <p:cNvPr id="6" name="Picture 5">
            <a:extLst>
              <a:ext uri="{FF2B5EF4-FFF2-40B4-BE49-F238E27FC236}">
                <a16:creationId xmlns:a16="http://schemas.microsoft.com/office/drawing/2014/main" id="{FDA5FFE5-E4D1-4919-2B8C-11207C345F51}"/>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515939" y="1970202"/>
            <a:ext cx="5565340" cy="3839225"/>
          </a:xfrm>
          <a:prstGeom prst="rect">
            <a:avLst/>
          </a:prstGeom>
        </p:spPr>
      </p:pic>
    </p:spTree>
    <p:extLst>
      <p:ext uri="{BB962C8B-B14F-4D97-AF65-F5344CB8AC3E}">
        <p14:creationId xmlns:p14="http://schemas.microsoft.com/office/powerpoint/2010/main" val="358679643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43B2F2C-5C86-EAE3-8037-5D7589C729CB}"/>
              </a:ext>
            </a:extLst>
          </p:cNvPr>
          <p:cNvSpPr>
            <a:spLocks noGrp="1"/>
          </p:cNvSpPr>
          <p:nvPr>
            <p:ph type="sldNum" sz="quarter" idx="10"/>
          </p:nvPr>
        </p:nvSpPr>
        <p:spPr/>
        <p:txBody>
          <a:bodyPr/>
          <a:lstStyle/>
          <a:p>
            <a:fld id="{6329CC97-BE23-6A42-8BDE-38385AC882FA}" type="slidenum">
              <a:rPr lang="en-US" smtClean="0"/>
              <a:t>73</a:t>
            </a:fld>
            <a:endParaRPr lang="en-US" dirty="0"/>
          </a:p>
        </p:txBody>
      </p:sp>
      <p:sp>
        <p:nvSpPr>
          <p:cNvPr id="4" name="Title 3">
            <a:extLst>
              <a:ext uri="{FF2B5EF4-FFF2-40B4-BE49-F238E27FC236}">
                <a16:creationId xmlns:a16="http://schemas.microsoft.com/office/drawing/2014/main" id="{3EF8B5DE-D1B7-4373-6523-3868059DD708}"/>
              </a:ext>
            </a:extLst>
          </p:cNvPr>
          <p:cNvSpPr>
            <a:spLocks noGrp="1"/>
          </p:cNvSpPr>
          <p:nvPr>
            <p:ph type="title"/>
          </p:nvPr>
        </p:nvSpPr>
        <p:spPr>
          <a:xfrm>
            <a:off x="515939" y="848183"/>
            <a:ext cx="8416921" cy="332399"/>
          </a:xfrm>
        </p:spPr>
        <p:txBody>
          <a:bodyPr/>
          <a:lstStyle/>
          <a:p>
            <a:r>
              <a:rPr lang="en-US" dirty="0"/>
              <a:t>Examples of products synthesized by ligation at Hongene</a:t>
            </a:r>
          </a:p>
        </p:txBody>
      </p:sp>
      <p:graphicFrame>
        <p:nvGraphicFramePr>
          <p:cNvPr id="5" name="Table 4">
            <a:extLst>
              <a:ext uri="{FF2B5EF4-FFF2-40B4-BE49-F238E27FC236}">
                <a16:creationId xmlns:a16="http://schemas.microsoft.com/office/drawing/2014/main" id="{7E265689-E5B6-874D-0968-86FBD0F07746}"/>
              </a:ext>
            </a:extLst>
          </p:cNvPr>
          <p:cNvGraphicFramePr>
            <a:graphicFrameLocks noGrp="1"/>
          </p:cNvGraphicFramePr>
          <p:nvPr/>
        </p:nvGraphicFramePr>
        <p:xfrm>
          <a:off x="952658" y="1951318"/>
          <a:ext cx="10286683" cy="2524760"/>
        </p:xfrm>
        <a:graphic>
          <a:graphicData uri="http://schemas.openxmlformats.org/drawingml/2006/table">
            <a:tbl>
              <a:tblPr firstRow="1" bandRow="1">
                <a:tableStyleId>{5C22544A-7EE6-4342-B048-85BDC9FD1C3A}</a:tableStyleId>
              </a:tblPr>
              <a:tblGrid>
                <a:gridCol w="1051980">
                  <a:extLst>
                    <a:ext uri="{9D8B030D-6E8A-4147-A177-3AD203B41FA5}">
                      <a16:colId xmlns:a16="http://schemas.microsoft.com/office/drawing/2014/main" val="4263110126"/>
                    </a:ext>
                  </a:extLst>
                </a:gridCol>
                <a:gridCol w="863918">
                  <a:extLst>
                    <a:ext uri="{9D8B030D-6E8A-4147-A177-3AD203B41FA5}">
                      <a16:colId xmlns:a16="http://schemas.microsoft.com/office/drawing/2014/main" val="3349747984"/>
                    </a:ext>
                  </a:extLst>
                </a:gridCol>
                <a:gridCol w="1586230">
                  <a:extLst>
                    <a:ext uri="{9D8B030D-6E8A-4147-A177-3AD203B41FA5}">
                      <a16:colId xmlns:a16="http://schemas.microsoft.com/office/drawing/2014/main" val="3477016237"/>
                    </a:ext>
                  </a:extLst>
                </a:gridCol>
                <a:gridCol w="1160780">
                  <a:extLst>
                    <a:ext uri="{9D8B030D-6E8A-4147-A177-3AD203B41FA5}">
                      <a16:colId xmlns:a16="http://schemas.microsoft.com/office/drawing/2014/main" val="2606334927"/>
                    </a:ext>
                  </a:extLst>
                </a:gridCol>
                <a:gridCol w="854457">
                  <a:extLst>
                    <a:ext uri="{9D8B030D-6E8A-4147-A177-3AD203B41FA5}">
                      <a16:colId xmlns:a16="http://schemas.microsoft.com/office/drawing/2014/main" val="1034361456"/>
                    </a:ext>
                  </a:extLst>
                </a:gridCol>
                <a:gridCol w="1123130">
                  <a:extLst>
                    <a:ext uri="{9D8B030D-6E8A-4147-A177-3AD203B41FA5}">
                      <a16:colId xmlns:a16="http://schemas.microsoft.com/office/drawing/2014/main" val="3168924357"/>
                    </a:ext>
                  </a:extLst>
                </a:gridCol>
                <a:gridCol w="563880">
                  <a:extLst>
                    <a:ext uri="{9D8B030D-6E8A-4147-A177-3AD203B41FA5}">
                      <a16:colId xmlns:a16="http://schemas.microsoft.com/office/drawing/2014/main" val="2949739150"/>
                    </a:ext>
                  </a:extLst>
                </a:gridCol>
                <a:gridCol w="821055">
                  <a:extLst>
                    <a:ext uri="{9D8B030D-6E8A-4147-A177-3AD203B41FA5}">
                      <a16:colId xmlns:a16="http://schemas.microsoft.com/office/drawing/2014/main" val="2524659290"/>
                    </a:ext>
                  </a:extLst>
                </a:gridCol>
                <a:gridCol w="559118">
                  <a:extLst>
                    <a:ext uri="{9D8B030D-6E8A-4147-A177-3AD203B41FA5}">
                      <a16:colId xmlns:a16="http://schemas.microsoft.com/office/drawing/2014/main" val="1906596098"/>
                    </a:ext>
                  </a:extLst>
                </a:gridCol>
                <a:gridCol w="821055">
                  <a:extLst>
                    <a:ext uri="{9D8B030D-6E8A-4147-A177-3AD203B41FA5}">
                      <a16:colId xmlns:a16="http://schemas.microsoft.com/office/drawing/2014/main" val="2579328071"/>
                    </a:ext>
                  </a:extLst>
                </a:gridCol>
                <a:gridCol w="881080">
                  <a:extLst>
                    <a:ext uri="{9D8B030D-6E8A-4147-A177-3AD203B41FA5}">
                      <a16:colId xmlns:a16="http://schemas.microsoft.com/office/drawing/2014/main" val="1347023875"/>
                    </a:ext>
                  </a:extLst>
                </a:gridCol>
              </a:tblGrid>
              <a:tr h="0">
                <a:tc rowSpan="2">
                  <a:txBody>
                    <a:bodyPr/>
                    <a:lstStyle/>
                    <a:p>
                      <a:pPr algn="r"/>
                      <a:r>
                        <a:rPr lang="en-US" sz="1600" dirty="0"/>
                        <a:t>Molecule type</a:t>
                      </a:r>
                    </a:p>
                  </a:txBody>
                  <a:tcPr anchor="b">
                    <a:lnR w="381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rgbClr val="162F65"/>
                    </a:solidFill>
                  </a:tcPr>
                </a:tc>
                <a:tc gridSpan="4">
                  <a:txBody>
                    <a:bodyPr/>
                    <a:lstStyle/>
                    <a:p>
                      <a:pPr algn="ctr"/>
                      <a:r>
                        <a:rPr lang="en-US" sz="1600" dirty="0"/>
                        <a:t>Oligonucleotide chemistry</a:t>
                      </a:r>
                    </a:p>
                  </a:txBody>
                  <a:tcPr anchor="b">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rgbClr val="3361AC"/>
                    </a:solidFill>
                  </a:tcPr>
                </a:tc>
                <a:tc hMerge="1">
                  <a:txBody>
                    <a:bodyPr/>
                    <a:lstStyle/>
                    <a:p>
                      <a:endParaRPr lang="en-US"/>
                    </a:p>
                  </a:txBody>
                  <a:tcPr/>
                </a:tc>
                <a:tc hMerge="1">
                  <a:txBody>
                    <a:bodyPr/>
                    <a:lstStyle/>
                    <a:p>
                      <a:endParaRPr lang="en-US"/>
                    </a:p>
                  </a:txBody>
                  <a:tcPr/>
                </a:tc>
                <a:tc hMerge="1">
                  <a:txBody>
                    <a:bodyPr/>
                    <a:lstStyle/>
                    <a:p>
                      <a:endParaRPr lang="en-US"/>
                    </a:p>
                  </a:txBody>
                  <a:tcPr/>
                </a:tc>
                <a:tc rowSpan="2">
                  <a:txBody>
                    <a:bodyPr/>
                    <a:lstStyle/>
                    <a:p>
                      <a:r>
                        <a:rPr lang="en-US" sz="1600" dirty="0"/>
                        <a:t>Ligation method</a:t>
                      </a:r>
                    </a:p>
                  </a:txBody>
                  <a:tcPr anchor="b">
                    <a:lnL w="38100" cap="flat" cmpd="sng" algn="ctr">
                      <a:solidFill>
                        <a:schemeClr val="bg1"/>
                      </a:solidFill>
                      <a:prstDash val="solid"/>
                      <a:round/>
                      <a:headEnd type="none" w="med" len="med"/>
                      <a:tailEnd type="none" w="med" len="med"/>
                    </a:lnL>
                    <a:lnB w="12700" cap="flat" cmpd="sng" algn="ctr">
                      <a:solidFill>
                        <a:schemeClr val="bg1"/>
                      </a:solidFill>
                      <a:prstDash val="solid"/>
                      <a:round/>
                      <a:headEnd type="none" w="med" len="med"/>
                      <a:tailEnd type="none" w="med" len="med"/>
                    </a:lnB>
                    <a:solidFill>
                      <a:schemeClr val="tx2"/>
                    </a:solidFill>
                  </a:tcPr>
                </a:tc>
                <a:tc gridSpan="2">
                  <a:txBody>
                    <a:bodyPr/>
                    <a:lstStyle/>
                    <a:p>
                      <a:pPr algn="ctr"/>
                      <a:r>
                        <a:rPr lang="en-US" sz="1600" dirty="0"/>
                        <a:t>Fragments</a:t>
                      </a:r>
                    </a:p>
                  </a:txBody>
                  <a:tcPr anchor="b">
                    <a:lnB w="12700" cap="flat" cmpd="sng" algn="ctr">
                      <a:solidFill>
                        <a:schemeClr val="bg1"/>
                      </a:solidFill>
                      <a:prstDash val="solid"/>
                      <a:round/>
                      <a:headEnd type="none" w="med" len="med"/>
                      <a:tailEnd type="none" w="med" len="med"/>
                    </a:lnB>
                    <a:solidFill>
                      <a:schemeClr val="tx2"/>
                    </a:solidFill>
                  </a:tcPr>
                </a:tc>
                <a:tc hMerge="1">
                  <a:txBody>
                    <a:bodyPr/>
                    <a:lstStyle/>
                    <a:p>
                      <a:endParaRPr lang="en-US"/>
                    </a:p>
                  </a:txBody>
                  <a:tcPr/>
                </a:tc>
                <a:tc gridSpan="2">
                  <a:txBody>
                    <a:bodyPr/>
                    <a:lstStyle/>
                    <a:p>
                      <a:pPr algn="ctr"/>
                      <a:r>
                        <a:rPr lang="en-US" sz="1600" dirty="0"/>
                        <a:t>Splints</a:t>
                      </a:r>
                    </a:p>
                  </a:txBody>
                  <a:tcPr anchor="b">
                    <a:lnR w="381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tx2"/>
                    </a:solidFill>
                  </a:tcPr>
                </a:tc>
                <a:tc hMerge="1">
                  <a:txBody>
                    <a:bodyPr/>
                    <a:lstStyle/>
                    <a:p>
                      <a:endParaRPr lang="en-US" sz="1600"/>
                    </a:p>
                  </a:txBody>
                  <a:tcPr/>
                </a:tc>
                <a:tc rowSpan="2">
                  <a:txBody>
                    <a:bodyPr/>
                    <a:lstStyle/>
                    <a:p>
                      <a:r>
                        <a:rPr lang="en-US" sz="1600" dirty="0"/>
                        <a:t>HPLC Purity</a:t>
                      </a:r>
                      <a:r>
                        <a:rPr lang="en-US" sz="1600" baseline="30000" dirty="0"/>
                        <a:t>1</a:t>
                      </a:r>
                      <a:endParaRPr lang="en-US" sz="1600" dirty="0"/>
                    </a:p>
                  </a:txBody>
                  <a:tcPr anchor="b">
                    <a:lnL w="38100" cap="flat" cmpd="sng" algn="ctr">
                      <a:solidFill>
                        <a:schemeClr val="bg1"/>
                      </a:solidFill>
                      <a:prstDash val="solid"/>
                      <a:round/>
                      <a:headEnd type="none" w="med" len="med"/>
                      <a:tailEnd type="none" w="med" len="med"/>
                    </a:lnL>
                    <a:lnB w="12700" cap="flat" cmpd="sng" algn="ctr">
                      <a:solidFill>
                        <a:schemeClr val="bg1"/>
                      </a:solidFill>
                      <a:prstDash val="solid"/>
                      <a:round/>
                      <a:headEnd type="none" w="med" len="med"/>
                      <a:tailEnd type="none" w="med" len="med"/>
                    </a:lnB>
                    <a:solidFill>
                      <a:srgbClr val="162F65"/>
                    </a:solidFill>
                  </a:tcPr>
                </a:tc>
                <a:extLst>
                  <a:ext uri="{0D108BD9-81ED-4DB2-BD59-A6C34878D82A}">
                    <a16:rowId xmlns:a16="http://schemas.microsoft.com/office/drawing/2014/main" val="709914119"/>
                  </a:ext>
                </a:extLst>
              </a:tr>
              <a:tr h="0">
                <a:tc vMerge="1">
                  <a:txBody>
                    <a:bodyPr/>
                    <a:lstStyle/>
                    <a:p>
                      <a:endParaRPr lang="en-US"/>
                    </a:p>
                  </a:txBody>
                  <a:tcPr/>
                </a:tc>
                <a:tc>
                  <a:txBody>
                    <a:bodyPr/>
                    <a:lstStyle/>
                    <a:p>
                      <a:r>
                        <a:rPr lang="en-US" sz="1600" dirty="0">
                          <a:solidFill>
                            <a:schemeClr val="bg1"/>
                          </a:solidFill>
                        </a:rPr>
                        <a:t>Length</a:t>
                      </a:r>
                    </a:p>
                  </a:txBody>
                  <a:tcPr anchor="b">
                    <a:lnL w="381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solidFill>
                      <a:srgbClr val="3361AC"/>
                    </a:solidFill>
                  </a:tcPr>
                </a:tc>
                <a:tc>
                  <a:txBody>
                    <a:bodyPr/>
                    <a:lstStyle/>
                    <a:p>
                      <a:r>
                        <a:rPr lang="en-US" sz="1600" dirty="0">
                          <a:solidFill>
                            <a:schemeClr val="bg1"/>
                          </a:solidFill>
                        </a:rPr>
                        <a:t>2'-Ribose mods</a:t>
                      </a:r>
                    </a:p>
                  </a:txBody>
                  <a:tcPr anchor="b">
                    <a:lnT w="12700" cap="flat" cmpd="sng" algn="ctr">
                      <a:solidFill>
                        <a:schemeClr val="bg1"/>
                      </a:solidFill>
                      <a:prstDash val="solid"/>
                      <a:round/>
                      <a:headEnd type="none" w="med" len="med"/>
                      <a:tailEnd type="none" w="med" len="med"/>
                    </a:lnT>
                    <a:solidFill>
                      <a:srgbClr val="3361AC"/>
                    </a:solidFill>
                  </a:tcPr>
                </a:tc>
                <a:tc>
                  <a:txBody>
                    <a:bodyPr/>
                    <a:lstStyle/>
                    <a:p>
                      <a:r>
                        <a:rPr lang="en-US" sz="1600" dirty="0">
                          <a:solidFill>
                            <a:schemeClr val="bg1"/>
                          </a:solidFill>
                        </a:rPr>
                        <a:t>Backbone</a:t>
                      </a:r>
                    </a:p>
                  </a:txBody>
                  <a:tcPr anchor="b">
                    <a:lnT w="12700" cap="flat" cmpd="sng" algn="ctr">
                      <a:solidFill>
                        <a:schemeClr val="bg1"/>
                      </a:solidFill>
                      <a:prstDash val="solid"/>
                      <a:round/>
                      <a:headEnd type="none" w="med" len="med"/>
                      <a:tailEnd type="none" w="med" len="med"/>
                    </a:lnT>
                    <a:solidFill>
                      <a:srgbClr val="3361AC"/>
                    </a:solidFill>
                  </a:tcPr>
                </a:tc>
                <a:tc>
                  <a:txBody>
                    <a:bodyPr/>
                    <a:lstStyle/>
                    <a:p>
                      <a:r>
                        <a:rPr lang="en-US" sz="1600" dirty="0">
                          <a:solidFill>
                            <a:schemeClr val="bg1"/>
                          </a:solidFill>
                        </a:rPr>
                        <a:t>GalNAc</a:t>
                      </a:r>
                    </a:p>
                  </a:txBody>
                  <a:tcPr anchor="b">
                    <a:lnR w="381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solidFill>
                      <a:srgbClr val="3361AC"/>
                    </a:solidFill>
                  </a:tcPr>
                </a:tc>
                <a:tc vMerge="1">
                  <a:txBody>
                    <a:bodyPr/>
                    <a:lstStyle/>
                    <a:p>
                      <a:endParaRPr lang="en-US"/>
                    </a:p>
                  </a:txBody>
                  <a:tcPr>
                    <a:lnT w="12700" cap="flat" cmpd="sng" algn="ctr">
                      <a:solidFill>
                        <a:schemeClr val="bg1"/>
                      </a:solidFill>
                      <a:prstDash val="solid"/>
                      <a:round/>
                      <a:headEnd type="none" w="med" len="med"/>
                      <a:tailEnd type="none" w="med" len="med"/>
                    </a:lnT>
                    <a:solidFill>
                      <a:srgbClr val="162F65"/>
                    </a:solidFill>
                  </a:tcPr>
                </a:tc>
                <a:tc>
                  <a:txBody>
                    <a:bodyPr/>
                    <a:lstStyle/>
                    <a:p>
                      <a:r>
                        <a:rPr lang="en-US" sz="1600" dirty="0">
                          <a:solidFill>
                            <a:schemeClr val="bg1"/>
                          </a:solidFill>
                        </a:rPr>
                        <a:t>No.</a:t>
                      </a:r>
                    </a:p>
                  </a:txBody>
                  <a:tcPr anchor="b">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solidFill>
                      <a:schemeClr val="tx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solidFill>
                            <a:schemeClr val="bg1"/>
                          </a:solidFill>
                        </a:rPr>
                        <a:t>Purif</a:t>
                      </a:r>
                      <a:r>
                        <a:rPr lang="en-US" sz="1600" baseline="30000" dirty="0">
                          <a:solidFill>
                            <a:schemeClr val="bg1"/>
                          </a:solidFill>
                        </a:rPr>
                        <a:t>n</a:t>
                      </a:r>
                      <a:endParaRPr lang="en-US" sz="1600" dirty="0">
                        <a:solidFill>
                          <a:schemeClr val="bg1"/>
                        </a:solidFill>
                      </a:endParaRPr>
                    </a:p>
                  </a:txBody>
                  <a:tcPr anchor="b">
                    <a:lnT w="12700" cap="flat" cmpd="sng" algn="ctr">
                      <a:solidFill>
                        <a:schemeClr val="bg1"/>
                      </a:solidFill>
                      <a:prstDash val="solid"/>
                      <a:round/>
                      <a:headEnd type="none" w="med" len="med"/>
                      <a:tailEnd type="none" w="med" len="med"/>
                    </a:lnT>
                    <a:solidFill>
                      <a:schemeClr val="tx2"/>
                    </a:solidFill>
                  </a:tcPr>
                </a:tc>
                <a:tc>
                  <a:txBody>
                    <a:bodyPr/>
                    <a:lstStyle/>
                    <a:p>
                      <a:r>
                        <a:rPr lang="en-US" sz="1600" dirty="0">
                          <a:solidFill>
                            <a:schemeClr val="bg1"/>
                          </a:solidFill>
                        </a:rPr>
                        <a:t>No.</a:t>
                      </a:r>
                    </a:p>
                  </a:txBody>
                  <a:tcPr anchor="b">
                    <a:lnT w="12700" cap="flat" cmpd="sng" algn="ctr">
                      <a:solidFill>
                        <a:schemeClr val="bg1"/>
                      </a:solidFill>
                      <a:prstDash val="solid"/>
                      <a:round/>
                      <a:headEnd type="none" w="med" len="med"/>
                      <a:tailEnd type="none" w="med" len="med"/>
                    </a:lnT>
                    <a:solidFill>
                      <a:schemeClr val="tx2"/>
                    </a:solidFill>
                  </a:tcPr>
                </a:tc>
                <a:tc>
                  <a:txBody>
                    <a:bodyPr/>
                    <a:lstStyle/>
                    <a:p>
                      <a:r>
                        <a:rPr lang="en-US" sz="1600" dirty="0">
                          <a:solidFill>
                            <a:schemeClr val="bg1"/>
                          </a:solidFill>
                        </a:rPr>
                        <a:t>Purif</a:t>
                      </a:r>
                      <a:r>
                        <a:rPr lang="en-US" sz="1600" baseline="30000" dirty="0">
                          <a:solidFill>
                            <a:schemeClr val="bg1"/>
                          </a:solidFill>
                        </a:rPr>
                        <a:t>n</a:t>
                      </a:r>
                      <a:endParaRPr lang="en-US" sz="1600" dirty="0">
                        <a:solidFill>
                          <a:schemeClr val="bg1"/>
                        </a:solidFill>
                      </a:endParaRPr>
                    </a:p>
                  </a:txBody>
                  <a:tcPr anchor="b">
                    <a:lnR w="381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solidFill>
                      <a:schemeClr val="tx2"/>
                    </a:solidFill>
                  </a:tcPr>
                </a:tc>
                <a:tc vMerge="1">
                  <a:txBody>
                    <a:bodyPr/>
                    <a:lstStyle/>
                    <a:p>
                      <a:endParaRPr lang="en-US"/>
                    </a:p>
                  </a:txBody>
                  <a:tcPr/>
                </a:tc>
                <a:extLst>
                  <a:ext uri="{0D108BD9-81ED-4DB2-BD59-A6C34878D82A}">
                    <a16:rowId xmlns:a16="http://schemas.microsoft.com/office/drawing/2014/main" val="3468429748"/>
                  </a:ext>
                </a:extLst>
              </a:tr>
              <a:tr h="370840">
                <a:tc>
                  <a:txBody>
                    <a:bodyPr/>
                    <a:lstStyle/>
                    <a:p>
                      <a:pPr algn="r"/>
                      <a:r>
                        <a:rPr lang="en-US" sz="1600" dirty="0"/>
                        <a:t>siRNA</a:t>
                      </a:r>
                      <a:r>
                        <a:rPr lang="en-US" sz="1600" baseline="30000" dirty="0"/>
                        <a:t>2</a:t>
                      </a:r>
                      <a:endParaRPr lang="en-US" sz="1600" dirty="0"/>
                    </a:p>
                  </a:txBody>
                  <a:tcPr anchor="b">
                    <a:lnR w="381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tcPr>
                </a:tc>
                <a:tc>
                  <a:txBody>
                    <a:bodyPr/>
                    <a:lstStyle/>
                    <a:p>
                      <a:r>
                        <a:rPr lang="en-US" sz="1600" dirty="0"/>
                        <a:t>21/21</a:t>
                      </a:r>
                    </a:p>
                  </a:txBody>
                  <a:tcPr anchor="b">
                    <a:lnL w="38100" cap="flat" cmpd="sng" algn="ctr">
                      <a:solidFill>
                        <a:schemeClr val="bg1"/>
                      </a:solidFill>
                      <a:prstDash val="solid"/>
                      <a:round/>
                      <a:headEnd type="none" w="med" len="med"/>
                      <a:tailEnd type="none" w="med" len="med"/>
                    </a:lnL>
                  </a:tcPr>
                </a:tc>
                <a:tc>
                  <a:txBody>
                    <a:bodyPr/>
                    <a:lstStyle/>
                    <a:p>
                      <a:r>
                        <a:rPr lang="en-US" sz="1600" dirty="0"/>
                        <a:t>2'-OMe, 2'-F</a:t>
                      </a:r>
                    </a:p>
                  </a:txBody>
                  <a:tcPr anchor="b"/>
                </a:tc>
                <a:tc>
                  <a:txBody>
                    <a:bodyPr/>
                    <a:lstStyle/>
                    <a:p>
                      <a:r>
                        <a:rPr lang="en-US" sz="1600" dirty="0"/>
                        <a:t>PS/PO</a:t>
                      </a:r>
                    </a:p>
                  </a:txBody>
                  <a:tcPr anchor="b"/>
                </a:tc>
                <a:tc>
                  <a:txBody>
                    <a:bodyPr/>
                    <a:lstStyle/>
                    <a:p>
                      <a:pPr algn="ctr"/>
                      <a:r>
                        <a:rPr lang="en-US" sz="1600" dirty="0"/>
                        <a:t>✓</a:t>
                      </a:r>
                    </a:p>
                  </a:txBody>
                  <a:tcPr anchor="b">
                    <a:lnR w="38100" cap="flat" cmpd="sng" algn="ctr">
                      <a:solidFill>
                        <a:schemeClr val="bg1"/>
                      </a:solidFill>
                      <a:prstDash val="solid"/>
                      <a:round/>
                      <a:headEnd type="none" w="med" len="med"/>
                      <a:tailEnd type="none" w="med" len="med"/>
                    </a:lnR>
                  </a:tcPr>
                </a:tc>
                <a:tc>
                  <a:txBody>
                    <a:bodyPr/>
                    <a:lstStyle/>
                    <a:p>
                      <a:r>
                        <a:rPr lang="en-US" sz="1600" dirty="0"/>
                        <a:t>Sticky end</a:t>
                      </a:r>
                    </a:p>
                  </a:txBody>
                  <a:tcPr anchor="b">
                    <a:lnL w="381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tcPr>
                </a:tc>
                <a:tc>
                  <a:txBody>
                    <a:bodyPr/>
                    <a:lstStyle/>
                    <a:p>
                      <a:r>
                        <a:rPr lang="en-US" sz="1600" dirty="0"/>
                        <a:t>2/2</a:t>
                      </a:r>
                    </a:p>
                  </a:txBody>
                  <a:tcPr anchor="b"/>
                </a:tc>
                <a:tc>
                  <a:txBody>
                    <a:bodyPr/>
                    <a:lstStyle/>
                    <a:p>
                      <a:r>
                        <a:rPr lang="en-US" sz="1600" dirty="0"/>
                        <a:t>UF/DF</a:t>
                      </a:r>
                    </a:p>
                  </a:txBody>
                  <a:tcPr anchor="b"/>
                </a:tc>
                <a:tc>
                  <a:txBody>
                    <a:bodyPr/>
                    <a:lstStyle/>
                    <a:p>
                      <a:r>
                        <a:rPr lang="en-US" sz="1600" dirty="0"/>
                        <a:t>-</a:t>
                      </a:r>
                    </a:p>
                  </a:txBody>
                  <a:tcPr anchor="b"/>
                </a:tc>
                <a:tc>
                  <a:txBody>
                    <a:bodyPr/>
                    <a:lstStyle/>
                    <a:p>
                      <a:r>
                        <a:rPr lang="en-US" sz="1600" dirty="0"/>
                        <a:t>-</a:t>
                      </a:r>
                    </a:p>
                  </a:txBody>
                  <a:tcPr anchor="b">
                    <a:lnR w="38100" cap="flat" cmpd="sng" algn="ctr">
                      <a:solidFill>
                        <a:schemeClr val="bg1"/>
                      </a:solidFill>
                      <a:prstDash val="solid"/>
                      <a:round/>
                      <a:headEnd type="none" w="med" len="med"/>
                      <a:tailEnd type="none" w="med" len="med"/>
                    </a:lnR>
                  </a:tcPr>
                </a:tc>
                <a:tc>
                  <a:txBody>
                    <a:bodyPr/>
                    <a:lstStyle/>
                    <a:p>
                      <a:r>
                        <a:rPr lang="en-US" sz="1600" dirty="0"/>
                        <a:t>95%</a:t>
                      </a:r>
                      <a:r>
                        <a:rPr lang="en-US" sz="1600" baseline="30000" dirty="0"/>
                        <a:t>3</a:t>
                      </a:r>
                      <a:endParaRPr lang="en-US" sz="1600" dirty="0"/>
                    </a:p>
                  </a:txBody>
                  <a:tcPr anchor="b">
                    <a:lnL w="381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tcPr>
                </a:tc>
                <a:extLst>
                  <a:ext uri="{0D108BD9-81ED-4DB2-BD59-A6C34878D82A}">
                    <a16:rowId xmlns:a16="http://schemas.microsoft.com/office/drawing/2014/main" val="4289403467"/>
                  </a:ext>
                </a:extLst>
              </a:tr>
              <a:tr h="370840">
                <a:tc>
                  <a:txBody>
                    <a:bodyPr/>
                    <a:lstStyle/>
                    <a:p>
                      <a:pPr algn="r"/>
                      <a:r>
                        <a:rPr lang="en-US" sz="1600" dirty="0"/>
                        <a:t>siRNA</a:t>
                      </a:r>
                    </a:p>
                  </a:txBody>
                  <a:tcPr anchor="b">
                    <a:lnR w="38100" cap="flat" cmpd="sng" algn="ctr">
                      <a:solidFill>
                        <a:schemeClr val="bg1"/>
                      </a:solidFill>
                      <a:prstDash val="solid"/>
                      <a:round/>
                      <a:headEnd type="none" w="med" len="med"/>
                      <a:tailEnd type="none" w="med" len="med"/>
                    </a:lnR>
                  </a:tcPr>
                </a:tc>
                <a:tc>
                  <a:txBody>
                    <a:bodyPr/>
                    <a:lstStyle/>
                    <a:p>
                      <a:r>
                        <a:rPr lang="en-US" sz="1600" dirty="0"/>
                        <a:t>23/24</a:t>
                      </a:r>
                    </a:p>
                  </a:txBody>
                  <a:tcPr anchor="b">
                    <a:lnL w="38100" cap="flat" cmpd="sng" algn="ctr">
                      <a:solidFill>
                        <a:schemeClr val="bg1"/>
                      </a:solidFill>
                      <a:prstDash val="solid"/>
                      <a:round/>
                      <a:headEnd type="none" w="med" len="med"/>
                      <a:tailEnd type="none" w="med" len="med"/>
                    </a:ln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2'-OMe, 2'-F</a:t>
                      </a:r>
                    </a:p>
                  </a:txBody>
                  <a:tcPr anchor="b"/>
                </a:tc>
                <a:tc>
                  <a:txBody>
                    <a:bodyPr/>
                    <a:lstStyle/>
                    <a:p>
                      <a:r>
                        <a:rPr lang="en-US" sz="1600" dirty="0"/>
                        <a:t>PS/PO</a:t>
                      </a:r>
                    </a:p>
                  </a:txBody>
                  <a:tcPr anchor="b"/>
                </a:tc>
                <a:tc>
                  <a:txBody>
                    <a:bodyPr/>
                    <a:lstStyle/>
                    <a:p>
                      <a:pPr algn="ctr"/>
                      <a:r>
                        <a:rPr lang="en-US" sz="1600" dirty="0"/>
                        <a:t>✓</a:t>
                      </a:r>
                    </a:p>
                  </a:txBody>
                  <a:tcPr anchor="b">
                    <a:lnR w="38100" cap="flat" cmpd="sng" algn="ctr">
                      <a:solidFill>
                        <a:schemeClr val="bg1"/>
                      </a:solidFill>
                      <a:prstDash val="solid"/>
                      <a:round/>
                      <a:headEnd type="none" w="med" len="med"/>
                      <a:tailEnd type="none" w="med" len="med"/>
                    </a:ln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Sticky end</a:t>
                      </a:r>
                    </a:p>
                  </a:txBody>
                  <a:tcPr anchor="b">
                    <a:lnL w="38100" cap="flat" cmpd="sng" algn="ctr">
                      <a:solidFill>
                        <a:schemeClr val="bg1"/>
                      </a:solidFill>
                      <a:prstDash val="solid"/>
                      <a:round/>
                      <a:headEnd type="none" w="med" len="med"/>
                      <a:tailEnd type="none" w="med" len="med"/>
                    </a:lnL>
                  </a:tcPr>
                </a:tc>
                <a:tc>
                  <a:txBody>
                    <a:bodyPr/>
                    <a:lstStyle/>
                    <a:p>
                      <a:r>
                        <a:rPr lang="en-US" sz="1600" dirty="0"/>
                        <a:t>2/2</a:t>
                      </a:r>
                    </a:p>
                  </a:txBody>
                  <a:tcPr anchor="b"/>
                </a:tc>
                <a:tc>
                  <a:txBody>
                    <a:bodyPr/>
                    <a:lstStyle/>
                    <a:p>
                      <a:r>
                        <a:rPr lang="en-US" sz="1600" dirty="0"/>
                        <a:t>UF/DF</a:t>
                      </a:r>
                    </a:p>
                  </a:txBody>
                  <a:tcPr anchor="b"/>
                </a:tc>
                <a:tc>
                  <a:txBody>
                    <a:bodyPr/>
                    <a:lstStyle/>
                    <a:p>
                      <a:r>
                        <a:rPr lang="en-US" sz="1600" dirty="0"/>
                        <a:t>-</a:t>
                      </a:r>
                    </a:p>
                  </a:txBody>
                  <a:tcPr anchor="b"/>
                </a:tc>
                <a:tc>
                  <a:txBody>
                    <a:bodyPr/>
                    <a:lstStyle/>
                    <a:p>
                      <a:r>
                        <a:rPr lang="en-US" sz="1600" dirty="0"/>
                        <a:t>-</a:t>
                      </a:r>
                    </a:p>
                  </a:txBody>
                  <a:tcPr anchor="b">
                    <a:lnR w="38100" cap="flat" cmpd="sng" algn="ctr">
                      <a:solidFill>
                        <a:schemeClr val="bg1"/>
                      </a:solidFill>
                      <a:prstDash val="solid"/>
                      <a:round/>
                      <a:headEnd type="none" w="med" len="med"/>
                      <a:tailEnd type="none" w="med" len="med"/>
                    </a:lnR>
                  </a:tcPr>
                </a:tc>
                <a:tc>
                  <a:txBody>
                    <a:bodyPr/>
                    <a:lstStyle/>
                    <a:p>
                      <a:r>
                        <a:rPr lang="en-US" sz="1600" dirty="0"/>
                        <a:t>97%</a:t>
                      </a:r>
                      <a:r>
                        <a:rPr lang="en-US" sz="1600" baseline="30000" dirty="0"/>
                        <a:t>3</a:t>
                      </a:r>
                      <a:endParaRPr lang="en-US" sz="1600" dirty="0"/>
                    </a:p>
                  </a:txBody>
                  <a:tcPr anchor="b">
                    <a:lnL w="38100" cap="flat" cmpd="sng" algn="ctr">
                      <a:solidFill>
                        <a:schemeClr val="bg1"/>
                      </a:solidFill>
                      <a:prstDash val="solid"/>
                      <a:round/>
                      <a:headEnd type="none" w="med" len="med"/>
                      <a:tailEnd type="none" w="med" len="med"/>
                    </a:lnL>
                  </a:tcPr>
                </a:tc>
                <a:extLst>
                  <a:ext uri="{0D108BD9-81ED-4DB2-BD59-A6C34878D82A}">
                    <a16:rowId xmlns:a16="http://schemas.microsoft.com/office/drawing/2014/main" val="2450375222"/>
                  </a:ext>
                </a:extLst>
              </a:tr>
              <a:tr h="370840">
                <a:tc>
                  <a:txBody>
                    <a:bodyPr/>
                    <a:lstStyle/>
                    <a:p>
                      <a:pPr algn="r"/>
                      <a:r>
                        <a:rPr lang="en-US" sz="1600" dirty="0"/>
                        <a:t>sgRNA</a:t>
                      </a:r>
                    </a:p>
                  </a:txBody>
                  <a:tcPr anchor="b">
                    <a:lnR w="38100" cap="flat" cmpd="sng" algn="ctr">
                      <a:solidFill>
                        <a:schemeClr val="bg1"/>
                      </a:solidFill>
                      <a:prstDash val="solid"/>
                      <a:round/>
                      <a:headEnd type="none" w="med" len="med"/>
                      <a:tailEnd type="none" w="med" len="med"/>
                    </a:lnR>
                  </a:tcPr>
                </a:tc>
                <a:tc>
                  <a:txBody>
                    <a:bodyPr/>
                    <a:lstStyle/>
                    <a:p>
                      <a:r>
                        <a:rPr lang="en-US" sz="1600" dirty="0"/>
                        <a:t>100</a:t>
                      </a:r>
                    </a:p>
                  </a:txBody>
                  <a:tcPr anchor="b">
                    <a:lnL w="38100" cap="flat" cmpd="sng" algn="ctr">
                      <a:solidFill>
                        <a:schemeClr val="bg1"/>
                      </a:solidFill>
                      <a:prstDash val="solid"/>
                      <a:round/>
                      <a:headEnd type="none" w="med" len="med"/>
                      <a:tailEnd type="none" w="med" len="med"/>
                    </a:lnL>
                  </a:tcPr>
                </a:tc>
                <a:tc>
                  <a:txBody>
                    <a:bodyPr/>
                    <a:lstStyle/>
                    <a:p>
                      <a:r>
                        <a:rPr lang="en-US" sz="1600" dirty="0"/>
                        <a:t>2'-OMe, 2'-OH</a:t>
                      </a:r>
                    </a:p>
                  </a:txBody>
                  <a:tcPr anchor="b"/>
                </a:tc>
                <a:tc>
                  <a:txBody>
                    <a:bodyPr/>
                    <a:lstStyle/>
                    <a:p>
                      <a:r>
                        <a:rPr lang="en-US" sz="1600" dirty="0"/>
                        <a:t>PS/PO</a:t>
                      </a:r>
                    </a:p>
                  </a:txBody>
                  <a:tcPr anchor="b"/>
                </a:tc>
                <a:tc>
                  <a:txBody>
                    <a:bodyPr/>
                    <a:lstStyle/>
                    <a:p>
                      <a:pPr algn="ctr"/>
                      <a:r>
                        <a:rPr lang="en-US" sz="1600" dirty="0"/>
                        <a:t>X</a:t>
                      </a:r>
                    </a:p>
                  </a:txBody>
                  <a:tcPr anchor="b">
                    <a:lnR w="38100" cap="flat" cmpd="sng" algn="ctr">
                      <a:solidFill>
                        <a:schemeClr val="bg1"/>
                      </a:solidFill>
                      <a:prstDash val="solid"/>
                      <a:round/>
                      <a:headEnd type="none" w="med" len="med"/>
                      <a:tailEnd type="none" w="med" len="med"/>
                    </a:lnR>
                  </a:tcPr>
                </a:tc>
                <a:tc>
                  <a:txBody>
                    <a:bodyPr/>
                    <a:lstStyle/>
                    <a:p>
                      <a:r>
                        <a:rPr lang="en-US" sz="1600" dirty="0"/>
                        <a:t>Splinted</a:t>
                      </a:r>
                    </a:p>
                  </a:txBody>
                  <a:tcPr anchor="b">
                    <a:lnL w="38100" cap="flat" cmpd="sng" algn="ctr">
                      <a:solidFill>
                        <a:schemeClr val="bg1"/>
                      </a:solidFill>
                      <a:prstDash val="solid"/>
                      <a:round/>
                      <a:headEnd type="none" w="med" len="med"/>
                      <a:tailEnd type="none" w="med" len="med"/>
                    </a:lnL>
                  </a:tcPr>
                </a:tc>
                <a:tc>
                  <a:txBody>
                    <a:bodyPr/>
                    <a:lstStyle/>
                    <a:p>
                      <a:r>
                        <a:rPr lang="en-US" sz="1600" dirty="0"/>
                        <a:t>3</a:t>
                      </a:r>
                    </a:p>
                  </a:txBody>
                  <a:tcPr anchor="b"/>
                </a:tc>
                <a:tc>
                  <a:txBody>
                    <a:bodyPr/>
                    <a:lstStyle/>
                    <a:p>
                      <a:r>
                        <a:rPr lang="en-US" sz="1600" dirty="0"/>
                        <a:t>HPLC</a:t>
                      </a:r>
                    </a:p>
                  </a:txBody>
                  <a:tcPr anchor="b"/>
                </a:tc>
                <a:tc>
                  <a:txBody>
                    <a:bodyPr/>
                    <a:lstStyle/>
                    <a:p>
                      <a:r>
                        <a:rPr lang="en-US" sz="1600" dirty="0"/>
                        <a:t>2</a:t>
                      </a:r>
                    </a:p>
                  </a:txBody>
                  <a:tcPr anchor="b"/>
                </a:tc>
                <a:tc>
                  <a:txBody>
                    <a:bodyPr/>
                    <a:lstStyle/>
                    <a:p>
                      <a:r>
                        <a:rPr lang="en-US" sz="1600" dirty="0"/>
                        <a:t>UF/DF</a:t>
                      </a:r>
                    </a:p>
                  </a:txBody>
                  <a:tcPr anchor="b">
                    <a:lnR w="38100" cap="flat" cmpd="sng" algn="ctr">
                      <a:solidFill>
                        <a:schemeClr val="bg1"/>
                      </a:solidFill>
                      <a:prstDash val="solid"/>
                      <a:round/>
                      <a:headEnd type="none" w="med" len="med"/>
                      <a:tailEnd type="none" w="med" len="med"/>
                    </a:lnR>
                  </a:tcPr>
                </a:tc>
                <a:tc>
                  <a:txBody>
                    <a:bodyPr/>
                    <a:lstStyle/>
                    <a:p>
                      <a:r>
                        <a:rPr lang="en-US" sz="1600" dirty="0"/>
                        <a:t>98%</a:t>
                      </a:r>
                      <a:r>
                        <a:rPr lang="en-US" sz="1600" baseline="30000" dirty="0"/>
                        <a:t>4</a:t>
                      </a:r>
                      <a:endParaRPr lang="en-US" sz="1600" dirty="0"/>
                    </a:p>
                  </a:txBody>
                  <a:tcPr anchor="b">
                    <a:lnL w="38100" cap="flat" cmpd="sng" algn="ctr">
                      <a:solidFill>
                        <a:schemeClr val="bg1"/>
                      </a:solidFill>
                      <a:prstDash val="solid"/>
                      <a:round/>
                      <a:headEnd type="none" w="med" len="med"/>
                      <a:tailEnd type="none" w="med" len="med"/>
                    </a:lnL>
                  </a:tcPr>
                </a:tc>
                <a:extLst>
                  <a:ext uri="{0D108BD9-81ED-4DB2-BD59-A6C34878D82A}">
                    <a16:rowId xmlns:a16="http://schemas.microsoft.com/office/drawing/2014/main" val="3085397592"/>
                  </a:ext>
                </a:extLst>
              </a:tr>
              <a:tr h="370840">
                <a:tc>
                  <a:txBody>
                    <a:bodyPr/>
                    <a:lstStyle/>
                    <a:p>
                      <a:pPr algn="r"/>
                      <a:r>
                        <a:rPr lang="en-US" sz="1600" dirty="0"/>
                        <a:t>sgRNA</a:t>
                      </a:r>
                    </a:p>
                  </a:txBody>
                  <a:tcPr anchor="b">
                    <a:lnR w="38100" cap="flat" cmpd="sng" algn="ctr">
                      <a:solidFill>
                        <a:schemeClr val="bg1"/>
                      </a:solidFill>
                      <a:prstDash val="solid"/>
                      <a:round/>
                      <a:headEnd type="none" w="med" len="med"/>
                      <a:tailEnd type="none" w="med" len="med"/>
                    </a:lnR>
                  </a:tcPr>
                </a:tc>
                <a:tc>
                  <a:txBody>
                    <a:bodyPr/>
                    <a:lstStyle/>
                    <a:p>
                      <a:r>
                        <a:rPr lang="en-US" sz="1600" dirty="0"/>
                        <a:t>161</a:t>
                      </a:r>
                    </a:p>
                  </a:txBody>
                  <a:tcPr anchor="b">
                    <a:lnL w="38100" cap="flat" cmpd="sng" algn="ctr">
                      <a:solidFill>
                        <a:schemeClr val="bg1"/>
                      </a:solidFill>
                      <a:prstDash val="solid"/>
                      <a:round/>
                      <a:headEnd type="none" w="med" len="med"/>
                      <a:tailEnd type="none" w="med" len="med"/>
                    </a:ln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2'-OMe, 2'-OH</a:t>
                      </a:r>
                    </a:p>
                  </a:txBody>
                  <a:tcPr anchor="b"/>
                </a:tc>
                <a:tc>
                  <a:txBody>
                    <a:bodyPr/>
                    <a:lstStyle/>
                    <a:p>
                      <a:r>
                        <a:rPr lang="en-US" sz="1600" dirty="0"/>
                        <a:t>PS/PO</a:t>
                      </a:r>
                    </a:p>
                  </a:txBody>
                  <a:tcPr anchor="b"/>
                </a:tc>
                <a:tc>
                  <a:txBody>
                    <a:bodyPr/>
                    <a:lstStyle/>
                    <a:p>
                      <a:pPr algn="ctr"/>
                      <a:r>
                        <a:rPr lang="en-US" sz="1600" dirty="0"/>
                        <a:t>X</a:t>
                      </a:r>
                    </a:p>
                  </a:txBody>
                  <a:tcPr anchor="b">
                    <a:lnR w="38100" cap="flat" cmpd="sng" algn="ctr">
                      <a:solidFill>
                        <a:schemeClr val="bg1"/>
                      </a:solidFill>
                      <a:prstDash val="solid"/>
                      <a:round/>
                      <a:headEnd type="none" w="med" len="med"/>
                      <a:tailEnd type="none" w="med" len="med"/>
                    </a:lnR>
                  </a:tcPr>
                </a:tc>
                <a:tc>
                  <a:txBody>
                    <a:bodyPr/>
                    <a:lstStyle/>
                    <a:p>
                      <a:r>
                        <a:rPr lang="en-US" sz="1600" dirty="0"/>
                        <a:t>Splinted</a:t>
                      </a:r>
                    </a:p>
                  </a:txBody>
                  <a:tcPr anchor="b">
                    <a:lnL w="38100" cap="flat" cmpd="sng" algn="ctr">
                      <a:solidFill>
                        <a:schemeClr val="bg1"/>
                      </a:solidFill>
                      <a:prstDash val="solid"/>
                      <a:round/>
                      <a:headEnd type="none" w="med" len="med"/>
                      <a:tailEnd type="none" w="med" len="med"/>
                    </a:lnL>
                  </a:tcPr>
                </a:tc>
                <a:tc>
                  <a:txBody>
                    <a:bodyPr/>
                    <a:lstStyle/>
                    <a:p>
                      <a:r>
                        <a:rPr lang="en-US" sz="1600" dirty="0"/>
                        <a:t>5</a:t>
                      </a:r>
                    </a:p>
                  </a:txBody>
                  <a:tcPr anchor="b"/>
                </a:tc>
                <a:tc>
                  <a:txBody>
                    <a:bodyPr/>
                    <a:lstStyle/>
                    <a:p>
                      <a:r>
                        <a:rPr lang="en-US" sz="1600" dirty="0"/>
                        <a:t>HPLC</a:t>
                      </a:r>
                    </a:p>
                  </a:txBody>
                  <a:tcPr anchor="b"/>
                </a:tc>
                <a:tc>
                  <a:txBody>
                    <a:bodyPr/>
                    <a:lstStyle/>
                    <a:p>
                      <a:r>
                        <a:rPr lang="en-US" sz="1600" dirty="0"/>
                        <a:t>4</a:t>
                      </a:r>
                    </a:p>
                  </a:txBody>
                  <a:tcPr anchor="b"/>
                </a:tc>
                <a:tc>
                  <a:txBody>
                    <a:bodyPr/>
                    <a:lstStyle/>
                    <a:p>
                      <a:r>
                        <a:rPr lang="en-US" sz="1600" dirty="0"/>
                        <a:t>HPLC</a:t>
                      </a:r>
                    </a:p>
                  </a:txBody>
                  <a:tcPr anchor="b">
                    <a:lnR w="38100" cap="flat" cmpd="sng" algn="ctr">
                      <a:solidFill>
                        <a:schemeClr val="bg1"/>
                      </a:solidFill>
                      <a:prstDash val="solid"/>
                      <a:round/>
                      <a:headEnd type="none" w="med" len="med"/>
                      <a:tailEnd type="none" w="med" len="med"/>
                    </a:lnR>
                  </a:tcPr>
                </a:tc>
                <a:tc>
                  <a:txBody>
                    <a:bodyPr/>
                    <a:lstStyle/>
                    <a:p>
                      <a:r>
                        <a:rPr lang="en-US" sz="1600" dirty="0"/>
                        <a:t>96%</a:t>
                      </a:r>
                      <a:r>
                        <a:rPr lang="en-US" sz="1600" baseline="30000" dirty="0"/>
                        <a:t>4</a:t>
                      </a:r>
                      <a:endParaRPr lang="en-US" sz="1600" dirty="0"/>
                    </a:p>
                  </a:txBody>
                  <a:tcPr anchor="b">
                    <a:lnL w="38100" cap="flat" cmpd="sng" algn="ctr">
                      <a:solidFill>
                        <a:schemeClr val="bg1"/>
                      </a:solidFill>
                      <a:prstDash val="solid"/>
                      <a:round/>
                      <a:headEnd type="none" w="med" len="med"/>
                      <a:tailEnd type="none" w="med" len="med"/>
                    </a:lnL>
                  </a:tcPr>
                </a:tc>
                <a:extLst>
                  <a:ext uri="{0D108BD9-81ED-4DB2-BD59-A6C34878D82A}">
                    <a16:rowId xmlns:a16="http://schemas.microsoft.com/office/drawing/2014/main" val="1405944884"/>
                  </a:ext>
                </a:extLst>
              </a:tr>
              <a:tr h="370840">
                <a:tc>
                  <a:txBody>
                    <a:bodyPr/>
                    <a:lstStyle/>
                    <a:p>
                      <a:pPr algn="r"/>
                      <a:r>
                        <a:rPr lang="en-US" sz="1600" dirty="0"/>
                        <a:t>oligo</a:t>
                      </a:r>
                    </a:p>
                  </a:txBody>
                  <a:tcPr anchor="b">
                    <a:lnR w="38100" cap="flat" cmpd="sng" algn="ctr">
                      <a:solidFill>
                        <a:schemeClr val="bg1"/>
                      </a:solidFill>
                      <a:prstDash val="solid"/>
                      <a:round/>
                      <a:headEnd type="none" w="med" len="med"/>
                      <a:tailEnd type="none" w="med" len="med"/>
                    </a:lnR>
                  </a:tcPr>
                </a:tc>
                <a:tc>
                  <a:txBody>
                    <a:bodyPr/>
                    <a:lstStyle/>
                    <a:p>
                      <a:r>
                        <a:rPr lang="en-US" sz="1600" dirty="0"/>
                        <a:t>44</a:t>
                      </a:r>
                    </a:p>
                  </a:txBody>
                  <a:tcPr anchor="b">
                    <a:lnL w="38100" cap="flat" cmpd="sng" algn="ctr">
                      <a:solidFill>
                        <a:schemeClr val="bg1"/>
                      </a:solidFill>
                      <a:prstDash val="solid"/>
                      <a:round/>
                      <a:headEnd type="none" w="med" len="med"/>
                      <a:tailEnd type="none" w="med" len="med"/>
                    </a:lnL>
                  </a:tcPr>
                </a:tc>
                <a:tc>
                  <a:txBody>
                    <a:bodyPr/>
                    <a:lstStyle/>
                    <a:p>
                      <a:r>
                        <a:rPr lang="en-US" sz="1600" dirty="0"/>
                        <a:t>2'-OMe, 2’-F</a:t>
                      </a:r>
                    </a:p>
                  </a:txBody>
                  <a:tcPr anchor="b"/>
                </a:tc>
                <a:tc>
                  <a:txBody>
                    <a:bodyPr/>
                    <a:lstStyle/>
                    <a:p>
                      <a:r>
                        <a:rPr lang="en-US" sz="1600" dirty="0"/>
                        <a:t>PS/PO/PN</a:t>
                      </a:r>
                    </a:p>
                  </a:txBody>
                  <a:tcPr anchor="b"/>
                </a:tc>
                <a:tc>
                  <a:txBody>
                    <a:bodyPr/>
                    <a:lstStyle/>
                    <a:p>
                      <a:pPr algn="ctr"/>
                      <a:r>
                        <a:rPr lang="en-US" sz="1600" dirty="0"/>
                        <a:t>X</a:t>
                      </a:r>
                    </a:p>
                  </a:txBody>
                  <a:tcPr anchor="b">
                    <a:lnR w="38100" cap="flat" cmpd="sng" algn="ctr">
                      <a:solidFill>
                        <a:schemeClr val="bg1"/>
                      </a:solidFill>
                      <a:prstDash val="solid"/>
                      <a:round/>
                      <a:headEnd type="none" w="med" len="med"/>
                      <a:tailEnd type="none" w="med" len="med"/>
                    </a:lnR>
                  </a:tcPr>
                </a:tc>
                <a:tc>
                  <a:txBody>
                    <a:bodyPr/>
                    <a:lstStyle/>
                    <a:p>
                      <a:r>
                        <a:rPr lang="en-US" sz="1600" dirty="0"/>
                        <a:t>Splinted</a:t>
                      </a:r>
                    </a:p>
                  </a:txBody>
                  <a:tcPr anchor="b">
                    <a:lnL w="38100" cap="flat" cmpd="sng" algn="ctr">
                      <a:solidFill>
                        <a:schemeClr val="bg1"/>
                      </a:solidFill>
                      <a:prstDash val="solid"/>
                      <a:round/>
                      <a:headEnd type="none" w="med" len="med"/>
                      <a:tailEnd type="none" w="med" len="med"/>
                    </a:lnL>
                  </a:tcPr>
                </a:tc>
                <a:tc>
                  <a:txBody>
                    <a:bodyPr/>
                    <a:lstStyle/>
                    <a:p>
                      <a:r>
                        <a:rPr lang="en-US" sz="1600" dirty="0"/>
                        <a:t>2</a:t>
                      </a:r>
                    </a:p>
                  </a:txBody>
                  <a:tcPr anchor="b"/>
                </a:tc>
                <a:tc>
                  <a:txBody>
                    <a:bodyPr/>
                    <a:lstStyle/>
                    <a:p>
                      <a:r>
                        <a:rPr lang="en-US" sz="1600" dirty="0"/>
                        <a:t>HPLC</a:t>
                      </a:r>
                    </a:p>
                  </a:txBody>
                  <a:tcPr anchor="b"/>
                </a:tc>
                <a:tc>
                  <a:txBody>
                    <a:bodyPr/>
                    <a:lstStyle/>
                    <a:p>
                      <a:r>
                        <a:rPr lang="en-US" sz="1600" dirty="0"/>
                        <a:t>2</a:t>
                      </a:r>
                    </a:p>
                  </a:txBody>
                  <a:tcPr anchor="b"/>
                </a:tc>
                <a:tc>
                  <a:txBody>
                    <a:bodyPr/>
                    <a:lstStyle/>
                    <a:p>
                      <a:r>
                        <a:rPr lang="en-US" sz="1600" dirty="0"/>
                        <a:t>HPLC</a:t>
                      </a:r>
                    </a:p>
                  </a:txBody>
                  <a:tcPr anchor="b">
                    <a:lnR w="38100" cap="flat" cmpd="sng" algn="ctr">
                      <a:solidFill>
                        <a:schemeClr val="bg1"/>
                      </a:solidFill>
                      <a:prstDash val="solid"/>
                      <a:round/>
                      <a:headEnd type="none" w="med" len="med"/>
                      <a:tailEnd type="none" w="med" len="med"/>
                    </a:lnR>
                  </a:tcPr>
                </a:tc>
                <a:tc>
                  <a:txBody>
                    <a:bodyPr/>
                    <a:lstStyle/>
                    <a:p>
                      <a:r>
                        <a:rPr lang="en-US" sz="1600" dirty="0"/>
                        <a:t>97%</a:t>
                      </a:r>
                      <a:r>
                        <a:rPr lang="en-US" sz="1600" baseline="30000" dirty="0"/>
                        <a:t>3</a:t>
                      </a:r>
                      <a:endParaRPr lang="en-US" sz="1600" dirty="0"/>
                    </a:p>
                  </a:txBody>
                  <a:tcPr anchor="b">
                    <a:lnL w="38100" cap="flat" cmpd="sng" algn="ctr">
                      <a:solidFill>
                        <a:schemeClr val="bg1"/>
                      </a:solidFill>
                      <a:prstDash val="solid"/>
                      <a:round/>
                      <a:headEnd type="none" w="med" len="med"/>
                      <a:tailEnd type="none" w="med" len="med"/>
                    </a:lnL>
                  </a:tcPr>
                </a:tc>
                <a:extLst>
                  <a:ext uri="{0D108BD9-81ED-4DB2-BD59-A6C34878D82A}">
                    <a16:rowId xmlns:a16="http://schemas.microsoft.com/office/drawing/2014/main" val="1382449504"/>
                  </a:ext>
                </a:extLst>
              </a:tr>
            </a:tbl>
          </a:graphicData>
        </a:graphic>
      </p:graphicFrame>
      <p:sp>
        <p:nvSpPr>
          <p:cNvPr id="6" name="Content Placeholder 2">
            <a:extLst>
              <a:ext uri="{FF2B5EF4-FFF2-40B4-BE49-F238E27FC236}">
                <a16:creationId xmlns:a16="http://schemas.microsoft.com/office/drawing/2014/main" id="{D5FF4626-6356-2AE0-8FE6-DA65733A58C5}"/>
              </a:ext>
            </a:extLst>
          </p:cNvPr>
          <p:cNvSpPr>
            <a:spLocks noGrp="1"/>
          </p:cNvSpPr>
          <p:nvPr>
            <p:ph sz="half" idx="1"/>
          </p:nvPr>
        </p:nvSpPr>
        <p:spPr>
          <a:xfrm>
            <a:off x="1013604" y="4570228"/>
            <a:ext cx="10528156" cy="265931"/>
          </a:xfrm>
        </p:spPr>
        <p:txBody>
          <a:bodyPr/>
          <a:lstStyle/>
          <a:p>
            <a:pPr marL="0" indent="0">
              <a:buNone/>
            </a:pPr>
            <a:r>
              <a:rPr lang="en-US" sz="1400" dirty="0">
                <a:latin typeface="+mj-lt"/>
              </a:rPr>
              <a:t>1. Denaturing UPLC method; 2. non-GMP engineering batch, GMP batch ongoing; 3. Data verified by customer; 4. Data verification ongoing.</a:t>
            </a:r>
          </a:p>
          <a:p>
            <a:endParaRPr lang="en-US" sz="1400" dirty="0">
              <a:latin typeface="+mj-lt"/>
            </a:endParaRPr>
          </a:p>
          <a:p>
            <a:endParaRPr lang="en-US" sz="1400" dirty="0">
              <a:latin typeface="+mj-lt"/>
            </a:endParaRPr>
          </a:p>
        </p:txBody>
      </p:sp>
    </p:spTree>
    <p:extLst>
      <p:ext uri="{BB962C8B-B14F-4D97-AF65-F5344CB8AC3E}">
        <p14:creationId xmlns:p14="http://schemas.microsoft.com/office/powerpoint/2010/main" val="331048966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B3C9515-31E0-714D-E138-6F7BEFF43634}"/>
              </a:ext>
            </a:extLst>
          </p:cNvPr>
          <p:cNvSpPr>
            <a:spLocks noGrp="1"/>
          </p:cNvSpPr>
          <p:nvPr>
            <p:ph type="sldNum" sz="quarter" idx="10"/>
          </p:nvPr>
        </p:nvSpPr>
        <p:spPr/>
        <p:txBody>
          <a:bodyPr/>
          <a:lstStyle/>
          <a:p>
            <a:fld id="{6329CC97-BE23-6A42-8BDE-38385AC882FA}" type="slidenum">
              <a:rPr lang="en-US" smtClean="0"/>
              <a:t>74</a:t>
            </a:fld>
            <a:endParaRPr lang="en-US" dirty="0"/>
          </a:p>
        </p:txBody>
      </p:sp>
      <p:sp>
        <p:nvSpPr>
          <p:cNvPr id="4" name="Title 3">
            <a:extLst>
              <a:ext uri="{FF2B5EF4-FFF2-40B4-BE49-F238E27FC236}">
                <a16:creationId xmlns:a16="http://schemas.microsoft.com/office/drawing/2014/main" id="{F3D327A0-6BA8-AE76-8D22-778173111D66}"/>
              </a:ext>
            </a:extLst>
          </p:cNvPr>
          <p:cNvSpPr>
            <a:spLocks noGrp="1"/>
          </p:cNvSpPr>
          <p:nvPr>
            <p:ph type="title"/>
          </p:nvPr>
        </p:nvSpPr>
        <p:spPr>
          <a:xfrm>
            <a:off x="515939" y="848183"/>
            <a:ext cx="9969181" cy="332399"/>
          </a:xfrm>
        </p:spPr>
        <p:txBody>
          <a:bodyPr/>
          <a:lstStyle/>
          <a:p>
            <a:r>
              <a:rPr lang="en-US" dirty="0"/>
              <a:t>CMC features of ligation</a:t>
            </a:r>
          </a:p>
        </p:txBody>
      </p:sp>
      <p:sp>
        <p:nvSpPr>
          <p:cNvPr id="5" name="文本框 9">
            <a:extLst>
              <a:ext uri="{FF2B5EF4-FFF2-40B4-BE49-F238E27FC236}">
                <a16:creationId xmlns:a16="http://schemas.microsoft.com/office/drawing/2014/main" id="{C0470A4B-7C4B-E779-F1D6-6FA65737A5D1}"/>
              </a:ext>
            </a:extLst>
          </p:cNvPr>
          <p:cNvSpPr txBox="1"/>
          <p:nvPr/>
        </p:nvSpPr>
        <p:spPr>
          <a:xfrm>
            <a:off x="441292" y="1370488"/>
            <a:ext cx="10652806" cy="4494564"/>
          </a:xfrm>
          <a:prstGeom prst="rect">
            <a:avLst/>
          </a:prstGeom>
          <a:noFill/>
        </p:spPr>
        <p:txBody>
          <a:bodyPr wrap="square">
            <a:spAutoFit/>
          </a:bodyPr>
          <a:lstStyle/>
          <a:p>
            <a:pPr marL="228600" marR="0" lvl="0" indent="-228600" fontAlgn="auto">
              <a:lnSpc>
                <a:spcPct val="90000"/>
              </a:lnSpc>
              <a:spcBef>
                <a:spcPts val="1000"/>
              </a:spcBef>
              <a:spcAft>
                <a:spcPts val="0"/>
              </a:spcAft>
              <a:buClrTx/>
              <a:buSzTx/>
              <a:buFont typeface="Arial" panose="020B0604020202020204" pitchFamily="34" charset="0"/>
              <a:buChar char="•"/>
              <a:tabLst/>
              <a:defRPr/>
            </a:pPr>
            <a:r>
              <a:rPr lang="en-US" altLang="zh-CN" dirty="0">
                <a:latin typeface="Century Gothic" panose="020B0502020202020204" pitchFamily="34" charset="0"/>
              </a:rPr>
              <a:t>Quality</a:t>
            </a:r>
          </a:p>
          <a:p>
            <a:pPr marL="685800" lvl="1" indent="-228600">
              <a:lnSpc>
                <a:spcPct val="90000"/>
              </a:lnSpc>
              <a:spcBef>
                <a:spcPts val="1000"/>
              </a:spcBef>
              <a:buFont typeface="Arial" panose="020B0604020202020204" pitchFamily="34" charset="0"/>
              <a:buChar char="•"/>
              <a:defRPr/>
            </a:pPr>
            <a:r>
              <a:rPr lang="en-US" altLang="zh-CN" dirty="0">
                <a:latin typeface="Century Gothic" panose="020B0502020202020204" pitchFamily="34" charset="0"/>
              </a:rPr>
              <a:t>Shortmer impurities rejected during ligation</a:t>
            </a:r>
          </a:p>
          <a:p>
            <a:pPr marL="685800" lvl="1" indent="-228600">
              <a:lnSpc>
                <a:spcPct val="90000"/>
              </a:lnSpc>
              <a:spcBef>
                <a:spcPts val="1000"/>
              </a:spcBef>
              <a:buFont typeface="Arial" panose="020B0604020202020204" pitchFamily="34" charset="0"/>
              <a:buChar char="•"/>
              <a:defRPr/>
            </a:pPr>
            <a:r>
              <a:rPr lang="en-US" altLang="zh-CN" dirty="0">
                <a:latin typeface="Century Gothic" panose="020B0502020202020204" pitchFamily="34" charset="0"/>
              </a:rPr>
              <a:t>Higher purity compared to traditional generation 1 process</a:t>
            </a:r>
          </a:p>
          <a:p>
            <a:pPr marL="685800" lvl="1" indent="-228600">
              <a:lnSpc>
                <a:spcPct val="90000"/>
              </a:lnSpc>
              <a:spcBef>
                <a:spcPts val="1000"/>
              </a:spcBef>
              <a:buFont typeface="Arial" panose="020B0604020202020204" pitchFamily="34" charset="0"/>
              <a:buChar char="•"/>
              <a:defRPr/>
            </a:pPr>
            <a:r>
              <a:rPr lang="en-US" altLang="zh-CN" dirty="0">
                <a:latin typeface="Century Gothic" panose="020B0502020202020204" pitchFamily="34" charset="0"/>
              </a:rPr>
              <a:t>High yielding conversion of fragments</a:t>
            </a:r>
          </a:p>
          <a:p>
            <a:pPr marL="228600" indent="-228600">
              <a:lnSpc>
                <a:spcPct val="90000"/>
              </a:lnSpc>
              <a:spcBef>
                <a:spcPts val="1000"/>
              </a:spcBef>
              <a:buFont typeface="Arial" panose="020B0604020202020204" pitchFamily="34" charset="0"/>
              <a:buChar char="•"/>
              <a:defRPr/>
            </a:pPr>
            <a:r>
              <a:rPr lang="en-US" altLang="zh-CN" dirty="0">
                <a:latin typeface="Century Gothic" panose="020B0502020202020204" pitchFamily="34" charset="0"/>
              </a:rPr>
              <a:t>Chemistry</a:t>
            </a:r>
          </a:p>
          <a:p>
            <a:pPr marL="685800" lvl="1" indent="-228600">
              <a:lnSpc>
                <a:spcPct val="90000"/>
              </a:lnSpc>
              <a:spcBef>
                <a:spcPts val="1000"/>
              </a:spcBef>
              <a:buFont typeface="Arial" panose="020B0604020202020204" pitchFamily="34" charset="0"/>
              <a:buChar char="•"/>
              <a:defRPr/>
            </a:pPr>
            <a:r>
              <a:rPr lang="en-US" altLang="zh-CN" dirty="0">
                <a:latin typeface="Century Gothic" panose="020B0502020202020204" pitchFamily="34" charset="0"/>
              </a:rPr>
              <a:t>Promiscuous to 2'-ribose chemistry</a:t>
            </a:r>
          </a:p>
          <a:p>
            <a:pPr marL="685800" lvl="1" indent="-228600">
              <a:lnSpc>
                <a:spcPct val="90000"/>
              </a:lnSpc>
              <a:spcBef>
                <a:spcPts val="1000"/>
              </a:spcBef>
              <a:buFont typeface="Arial" panose="020B0604020202020204" pitchFamily="34" charset="0"/>
              <a:buChar char="•"/>
              <a:defRPr/>
            </a:pPr>
            <a:r>
              <a:rPr lang="en-US" altLang="zh-CN" dirty="0">
                <a:latin typeface="Century Gothic" panose="020B0502020202020204" pitchFamily="34" charset="0"/>
              </a:rPr>
              <a:t>Tolerates PS &amp; other backbone linkages</a:t>
            </a:r>
          </a:p>
          <a:p>
            <a:pPr marL="685800" lvl="1" indent="-228600">
              <a:lnSpc>
                <a:spcPct val="90000"/>
              </a:lnSpc>
              <a:spcBef>
                <a:spcPts val="1000"/>
              </a:spcBef>
              <a:buFont typeface="Arial" panose="020B0604020202020204" pitchFamily="34" charset="0"/>
              <a:buChar char="•"/>
              <a:defRPr/>
            </a:pPr>
            <a:r>
              <a:rPr lang="en-US" altLang="zh-CN" dirty="0">
                <a:latin typeface="Century Gothic" panose="020B0502020202020204" pitchFamily="34" charset="0"/>
              </a:rPr>
              <a:t>Tolerates ligands at either end</a:t>
            </a:r>
          </a:p>
          <a:p>
            <a:pPr marL="685800" lvl="1" indent="-228600">
              <a:lnSpc>
                <a:spcPct val="90000"/>
              </a:lnSpc>
              <a:spcBef>
                <a:spcPts val="1000"/>
              </a:spcBef>
              <a:buFont typeface="Arial" panose="020B0604020202020204" pitchFamily="34" charset="0"/>
              <a:buChar char="•"/>
              <a:defRPr/>
            </a:pPr>
            <a:r>
              <a:rPr lang="en-US" altLang="zh-CN" dirty="0">
                <a:latin typeface="Century Gothic" panose="020B0502020202020204" pitchFamily="34" charset="0"/>
              </a:rPr>
              <a:t>Modular and easily adapted for long oligonucleotides</a:t>
            </a:r>
          </a:p>
          <a:p>
            <a:pPr marL="228600" indent="-228600">
              <a:lnSpc>
                <a:spcPct val="90000"/>
              </a:lnSpc>
              <a:spcBef>
                <a:spcPts val="1000"/>
              </a:spcBef>
              <a:buFont typeface="Arial" panose="020B0604020202020204" pitchFamily="34" charset="0"/>
              <a:buChar char="•"/>
              <a:defRPr/>
            </a:pPr>
            <a:r>
              <a:rPr lang="en-US" altLang="zh-CN" dirty="0">
                <a:latin typeface="Century Gothic" panose="020B0502020202020204" pitchFamily="34" charset="0"/>
              </a:rPr>
              <a:t>Manufacturing</a:t>
            </a:r>
          </a:p>
          <a:p>
            <a:pPr marL="685800" lvl="1" indent="-228600">
              <a:lnSpc>
                <a:spcPct val="90000"/>
              </a:lnSpc>
              <a:spcBef>
                <a:spcPts val="1000"/>
              </a:spcBef>
              <a:buFont typeface="Arial" panose="020B0604020202020204" pitchFamily="34" charset="0"/>
              <a:buChar char="•"/>
              <a:defRPr/>
            </a:pPr>
            <a:r>
              <a:rPr lang="en-US" altLang="zh-CN" dirty="0">
                <a:latin typeface="Century Gothic" panose="020B0502020202020204" pitchFamily="34" charset="0"/>
              </a:rPr>
              <a:t>Adaptable to batch mode and single use bioreactors (scalable)</a:t>
            </a:r>
          </a:p>
          <a:p>
            <a:pPr marL="685800" lvl="1" indent="-228600">
              <a:lnSpc>
                <a:spcPct val="90000"/>
              </a:lnSpc>
              <a:spcBef>
                <a:spcPts val="1000"/>
              </a:spcBef>
              <a:buFont typeface="Arial" panose="020B0604020202020204" pitchFamily="34" charset="0"/>
              <a:buChar char="•"/>
              <a:defRPr/>
            </a:pPr>
            <a:r>
              <a:rPr lang="en-US" altLang="zh-CN" dirty="0">
                <a:latin typeface="Century Gothic" panose="020B0502020202020204" pitchFamily="34" charset="0"/>
              </a:rPr>
              <a:t>Fragments and/or API may not require HPLC purification</a:t>
            </a:r>
          </a:p>
        </p:txBody>
      </p:sp>
    </p:spTree>
    <p:extLst>
      <p:ext uri="{BB962C8B-B14F-4D97-AF65-F5344CB8AC3E}">
        <p14:creationId xmlns:p14="http://schemas.microsoft.com/office/powerpoint/2010/main" val="150066481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Arrow: Down 15">
            <a:extLst>
              <a:ext uri="{FF2B5EF4-FFF2-40B4-BE49-F238E27FC236}">
                <a16:creationId xmlns:a16="http://schemas.microsoft.com/office/drawing/2014/main" id="{E99B03FB-538B-AE1D-F6F6-0DBD70A0366C}"/>
              </a:ext>
            </a:extLst>
          </p:cNvPr>
          <p:cNvSpPr/>
          <p:nvPr/>
        </p:nvSpPr>
        <p:spPr>
          <a:xfrm>
            <a:off x="4552480" y="3191495"/>
            <a:ext cx="254588" cy="200840"/>
          </a:xfrm>
          <a:prstGeom prst="down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D6104859-65D0-339A-7425-74E13F58DB71}"/>
              </a:ext>
            </a:extLst>
          </p:cNvPr>
          <p:cNvSpPr/>
          <p:nvPr/>
        </p:nvSpPr>
        <p:spPr>
          <a:xfrm>
            <a:off x="4044522" y="3644178"/>
            <a:ext cx="1270965" cy="1508478"/>
          </a:xfrm>
          <a:prstGeom prst="rect">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2" name="Slide Number Placeholder 1">
            <a:extLst>
              <a:ext uri="{FF2B5EF4-FFF2-40B4-BE49-F238E27FC236}">
                <a16:creationId xmlns:a16="http://schemas.microsoft.com/office/drawing/2014/main" id="{BD35F0CE-993C-9499-70C6-50C363A3B9A0}"/>
              </a:ext>
            </a:extLst>
          </p:cNvPr>
          <p:cNvSpPr>
            <a:spLocks noGrp="1"/>
          </p:cNvSpPr>
          <p:nvPr>
            <p:ph type="sldNum" sz="quarter" idx="10"/>
          </p:nvPr>
        </p:nvSpPr>
        <p:spPr/>
        <p:txBody>
          <a:bodyPr/>
          <a:lstStyle/>
          <a:p>
            <a:fld id="{6329CC97-BE23-6A42-8BDE-38385AC882FA}" type="slidenum">
              <a:rPr lang="en-US" smtClean="0"/>
              <a:t>75</a:t>
            </a:fld>
            <a:endParaRPr lang="en-US" dirty="0"/>
          </a:p>
        </p:txBody>
      </p:sp>
      <p:sp>
        <p:nvSpPr>
          <p:cNvPr id="4" name="Title 3">
            <a:extLst>
              <a:ext uri="{FF2B5EF4-FFF2-40B4-BE49-F238E27FC236}">
                <a16:creationId xmlns:a16="http://schemas.microsoft.com/office/drawing/2014/main" id="{40E604E1-499D-543A-51F2-D8A65C8022CF}"/>
              </a:ext>
            </a:extLst>
          </p:cNvPr>
          <p:cNvSpPr>
            <a:spLocks noGrp="1"/>
          </p:cNvSpPr>
          <p:nvPr>
            <p:ph type="title"/>
          </p:nvPr>
        </p:nvSpPr>
        <p:spPr>
          <a:xfrm>
            <a:off x="515939" y="848183"/>
            <a:ext cx="9969181" cy="332399"/>
          </a:xfrm>
        </p:spPr>
        <p:txBody>
          <a:bodyPr/>
          <a:lstStyle/>
          <a:p>
            <a:r>
              <a:rPr lang="en-US" dirty="0"/>
              <a:t>Current process for manufacturing oligonucleotide fragments</a:t>
            </a:r>
          </a:p>
        </p:txBody>
      </p:sp>
      <p:sp>
        <p:nvSpPr>
          <p:cNvPr id="12" name="Arrow: Chevron 11">
            <a:extLst>
              <a:ext uri="{FF2B5EF4-FFF2-40B4-BE49-F238E27FC236}">
                <a16:creationId xmlns:a16="http://schemas.microsoft.com/office/drawing/2014/main" id="{049A827A-FDDE-C8ED-4E76-FCF1417E130B}"/>
              </a:ext>
            </a:extLst>
          </p:cNvPr>
          <p:cNvSpPr/>
          <p:nvPr/>
        </p:nvSpPr>
        <p:spPr>
          <a:xfrm rot="16200000">
            <a:off x="3896796" y="2979432"/>
            <a:ext cx="149433" cy="302088"/>
          </a:xfrm>
          <a:prstGeom prst="chevron">
            <a:avLst>
              <a:gd name="adj" fmla="val 75604"/>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62F65"/>
              </a:solidFill>
              <a:effectLst/>
              <a:uLnTx/>
              <a:uFillTx/>
              <a:latin typeface="Trebuchet MS" panose="020B0603020202020204"/>
              <a:ea typeface="+mn-ea"/>
              <a:cs typeface="+mn-cs"/>
            </a:endParaRPr>
          </a:p>
        </p:txBody>
      </p:sp>
      <p:sp>
        <p:nvSpPr>
          <p:cNvPr id="23" name="Content Placeholder 2">
            <a:extLst>
              <a:ext uri="{FF2B5EF4-FFF2-40B4-BE49-F238E27FC236}">
                <a16:creationId xmlns:a16="http://schemas.microsoft.com/office/drawing/2014/main" id="{751F982C-B518-EE11-60CB-B672E70516DC}"/>
              </a:ext>
            </a:extLst>
          </p:cNvPr>
          <p:cNvSpPr>
            <a:spLocks noGrp="1"/>
          </p:cNvSpPr>
          <p:nvPr>
            <p:ph sz="half" idx="1"/>
          </p:nvPr>
        </p:nvSpPr>
        <p:spPr>
          <a:xfrm>
            <a:off x="6600402" y="1553666"/>
            <a:ext cx="5775830" cy="4103142"/>
          </a:xfrm>
        </p:spPr>
        <p:txBody>
          <a:bodyPr/>
          <a:lstStyle/>
          <a:p>
            <a:pPr marL="0" indent="0">
              <a:buNone/>
            </a:pPr>
            <a:r>
              <a:rPr lang="en-US" u="sng" dirty="0"/>
              <a:t>CMC challenges</a:t>
            </a:r>
          </a:p>
          <a:p>
            <a:r>
              <a:rPr lang="en-US" dirty="0"/>
              <a:t>Scale</a:t>
            </a:r>
          </a:p>
          <a:p>
            <a:pPr lvl="1"/>
            <a:r>
              <a:rPr lang="en-US" dirty="0"/>
              <a:t>Limited to ~7kg per batch</a:t>
            </a:r>
          </a:p>
          <a:p>
            <a:pPr lvl="1"/>
            <a:r>
              <a:rPr lang="en-US" dirty="0"/>
              <a:t>Bed height &amp; diameter limited by non-linear flow rates</a:t>
            </a:r>
          </a:p>
          <a:p>
            <a:pPr lvl="1"/>
            <a:r>
              <a:rPr lang="en-US" dirty="0"/>
              <a:t>1 ton of API = </a:t>
            </a:r>
            <a:r>
              <a:rPr lang="en-US" b="1" dirty="0"/>
              <a:t>scale out </a:t>
            </a:r>
            <a:r>
              <a:rPr lang="en-US" dirty="0"/>
              <a:t>140 x 7 kg batches</a:t>
            </a:r>
          </a:p>
          <a:p>
            <a:r>
              <a:rPr lang="en-US" dirty="0"/>
              <a:t>Cost</a:t>
            </a:r>
          </a:p>
          <a:p>
            <a:pPr lvl="1"/>
            <a:r>
              <a:rPr lang="en-US" dirty="0"/>
              <a:t>Raw materials, equipment, suite time</a:t>
            </a:r>
          </a:p>
          <a:p>
            <a:pPr lvl="1"/>
            <a:r>
              <a:rPr lang="en-US" dirty="0"/>
              <a:t>1 kg siRNA or 10 g sgRNA API price ~$1M</a:t>
            </a:r>
          </a:p>
          <a:p>
            <a:r>
              <a:rPr lang="en-US" dirty="0"/>
              <a:t>Carbon footprint</a:t>
            </a:r>
          </a:p>
          <a:p>
            <a:pPr lvl="1"/>
            <a:r>
              <a:rPr lang="en-US" dirty="0"/>
              <a:t>Low atom efficiency (0.25 – 0.36)</a:t>
            </a:r>
          </a:p>
          <a:p>
            <a:pPr lvl="1"/>
            <a:r>
              <a:rPr lang="en-US" dirty="0"/>
              <a:t>High process mass intensity (PMI &gt;3,000</a:t>
            </a:r>
            <a:r>
              <a:rPr lang="en-US" sz="1200" baseline="30000" dirty="0"/>
              <a:t>1</a:t>
            </a:r>
            <a:r>
              <a:rPr lang="en-US" dirty="0"/>
              <a:t>)</a:t>
            </a:r>
          </a:p>
          <a:p>
            <a:r>
              <a:rPr lang="en-US" dirty="0"/>
              <a:t>Quality</a:t>
            </a:r>
          </a:p>
          <a:p>
            <a:pPr lvl="1"/>
            <a:r>
              <a:rPr lang="en-US" dirty="0"/>
              <a:t>Yield declines exponentially with oligo length</a:t>
            </a:r>
          </a:p>
          <a:p>
            <a:pPr lvl="1"/>
            <a:r>
              <a:rPr lang="en-US" dirty="0"/>
              <a:t>Impurities accumulate with oligo length</a:t>
            </a:r>
          </a:p>
          <a:p>
            <a:pPr lvl="1"/>
            <a:r>
              <a:rPr lang="en-US" dirty="0"/>
              <a:t>Low purity for longer oligos such as sgRNA</a:t>
            </a:r>
          </a:p>
          <a:p>
            <a:endParaRPr lang="en-US" dirty="0"/>
          </a:p>
        </p:txBody>
      </p:sp>
      <p:sp>
        <p:nvSpPr>
          <p:cNvPr id="5" name="Rectangle 4">
            <a:extLst>
              <a:ext uri="{FF2B5EF4-FFF2-40B4-BE49-F238E27FC236}">
                <a16:creationId xmlns:a16="http://schemas.microsoft.com/office/drawing/2014/main" id="{67B5E0C3-9CE1-1A9C-D379-948275F740CE}"/>
              </a:ext>
            </a:extLst>
          </p:cNvPr>
          <p:cNvSpPr/>
          <p:nvPr/>
        </p:nvSpPr>
        <p:spPr>
          <a:xfrm>
            <a:off x="4044521" y="4870300"/>
            <a:ext cx="1270965" cy="282356"/>
          </a:xfrm>
          <a:prstGeom prst="rect">
            <a:avLst/>
          </a:prstGeom>
          <a:pattFill prst="pct25">
            <a:fgClr>
              <a:srgbClr val="FFC000"/>
            </a:fgClr>
            <a:bgClr>
              <a:prstClr val="white"/>
            </a:bgClr>
          </a:patt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CPG or PS</a:t>
            </a:r>
          </a:p>
        </p:txBody>
      </p:sp>
      <p:sp>
        <p:nvSpPr>
          <p:cNvPr id="6" name="Rectangle 5">
            <a:extLst>
              <a:ext uri="{FF2B5EF4-FFF2-40B4-BE49-F238E27FC236}">
                <a16:creationId xmlns:a16="http://schemas.microsoft.com/office/drawing/2014/main" id="{D8CC50D3-F6AD-436C-A1DC-89C441B82FEC}"/>
              </a:ext>
            </a:extLst>
          </p:cNvPr>
          <p:cNvSpPr/>
          <p:nvPr/>
        </p:nvSpPr>
        <p:spPr>
          <a:xfrm>
            <a:off x="4607386" y="5152656"/>
            <a:ext cx="145233" cy="168126"/>
          </a:xfrm>
          <a:prstGeom prst="rect">
            <a:avLst/>
          </a:prstGeom>
          <a:solidFill>
            <a:srgbClr val="7F859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53E901EF-B23D-99BC-BDA6-9C3337024D2A}"/>
              </a:ext>
            </a:extLst>
          </p:cNvPr>
          <p:cNvSpPr/>
          <p:nvPr/>
        </p:nvSpPr>
        <p:spPr>
          <a:xfrm>
            <a:off x="4607385" y="3476052"/>
            <a:ext cx="145233" cy="168126"/>
          </a:xfrm>
          <a:prstGeom prst="rect">
            <a:avLst/>
          </a:prstGeom>
          <a:solidFill>
            <a:srgbClr val="7F859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Arrow: Down 8">
            <a:extLst>
              <a:ext uri="{FF2B5EF4-FFF2-40B4-BE49-F238E27FC236}">
                <a16:creationId xmlns:a16="http://schemas.microsoft.com/office/drawing/2014/main" id="{908EEDE6-E633-9933-63E5-0E78E55D53E5}"/>
              </a:ext>
            </a:extLst>
          </p:cNvPr>
          <p:cNvSpPr/>
          <p:nvPr/>
        </p:nvSpPr>
        <p:spPr>
          <a:xfrm>
            <a:off x="4549788" y="5461098"/>
            <a:ext cx="260426" cy="350274"/>
          </a:xfrm>
          <a:prstGeom prst="down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Box 23">
            <a:extLst>
              <a:ext uri="{FF2B5EF4-FFF2-40B4-BE49-F238E27FC236}">
                <a16:creationId xmlns:a16="http://schemas.microsoft.com/office/drawing/2014/main" id="{FD286E89-6638-86A7-A02F-F33B9DBE39E6}"/>
              </a:ext>
            </a:extLst>
          </p:cNvPr>
          <p:cNvSpPr txBox="1"/>
          <p:nvPr/>
        </p:nvSpPr>
        <p:spPr>
          <a:xfrm>
            <a:off x="3919181" y="5763633"/>
            <a:ext cx="1521186" cy="307777"/>
          </a:xfrm>
          <a:prstGeom prst="rect">
            <a:avLst/>
          </a:prstGeom>
          <a:noFill/>
        </p:spPr>
        <p:txBody>
          <a:bodyPr wrap="none" rtlCol="0">
            <a:spAutoFit/>
          </a:bodyPr>
          <a:lstStyle/>
          <a:p>
            <a:r>
              <a:rPr lang="en-US" sz="1400" dirty="0"/>
              <a:t>Waste or recycle</a:t>
            </a:r>
          </a:p>
        </p:txBody>
      </p:sp>
      <p:sp>
        <p:nvSpPr>
          <p:cNvPr id="27" name="TextBox 26">
            <a:extLst>
              <a:ext uri="{FF2B5EF4-FFF2-40B4-BE49-F238E27FC236}">
                <a16:creationId xmlns:a16="http://schemas.microsoft.com/office/drawing/2014/main" id="{B0DA9124-37E2-3D6D-A4FE-9CD7163464BA}"/>
              </a:ext>
            </a:extLst>
          </p:cNvPr>
          <p:cNvSpPr txBox="1"/>
          <p:nvPr/>
        </p:nvSpPr>
        <p:spPr>
          <a:xfrm>
            <a:off x="90609" y="1420363"/>
            <a:ext cx="3275805" cy="615553"/>
          </a:xfrm>
          <a:prstGeom prst="rect">
            <a:avLst/>
          </a:prstGeom>
          <a:noFill/>
        </p:spPr>
        <p:txBody>
          <a:bodyPr wrap="square">
            <a:spAutoFit/>
          </a:bodyPr>
          <a:lstStyle/>
          <a:p>
            <a:pPr marL="0" marR="0" algn="ctr">
              <a:spcBef>
                <a:spcPts val="0"/>
              </a:spcBef>
              <a:spcAft>
                <a:spcPts val="0"/>
              </a:spcAft>
            </a:pPr>
            <a:r>
              <a:rPr lang="en-US" sz="1800" dirty="0">
                <a:effectLst/>
                <a:latin typeface="Calibri" panose="020F0502020204030204" pitchFamily="34" charset="0"/>
              </a:rPr>
              <a:t> </a:t>
            </a:r>
          </a:p>
          <a:p>
            <a:pPr marR="0" algn="ctr">
              <a:spcBef>
                <a:spcPts val="0"/>
              </a:spcBef>
              <a:spcAft>
                <a:spcPts val="0"/>
              </a:spcAft>
            </a:pPr>
            <a:r>
              <a:rPr lang="en-US" sz="1600" dirty="0"/>
              <a:t>Solid-phase flow synthesizer</a:t>
            </a:r>
          </a:p>
        </p:txBody>
      </p:sp>
      <p:cxnSp>
        <p:nvCxnSpPr>
          <p:cNvPr id="11" name="Straight Arrow Connector 10">
            <a:extLst>
              <a:ext uri="{FF2B5EF4-FFF2-40B4-BE49-F238E27FC236}">
                <a16:creationId xmlns:a16="http://schemas.microsoft.com/office/drawing/2014/main" id="{0782E125-FEED-58FF-A3FD-D3DD605E1C5B}"/>
              </a:ext>
            </a:extLst>
          </p:cNvPr>
          <p:cNvCxnSpPr/>
          <p:nvPr/>
        </p:nvCxnSpPr>
        <p:spPr>
          <a:xfrm>
            <a:off x="4108157" y="4152265"/>
            <a:ext cx="1143234" cy="0"/>
          </a:xfrm>
          <a:prstGeom prst="straightConnector1">
            <a:avLst/>
          </a:prstGeom>
          <a:ln>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2890CB95-18C8-2E2E-DC9C-6FCFD69F01E9}"/>
              </a:ext>
            </a:extLst>
          </p:cNvPr>
          <p:cNvSpPr txBox="1"/>
          <p:nvPr/>
        </p:nvSpPr>
        <p:spPr>
          <a:xfrm>
            <a:off x="4089646" y="3890312"/>
            <a:ext cx="1196161" cy="261610"/>
          </a:xfrm>
          <a:prstGeom prst="rect">
            <a:avLst/>
          </a:prstGeom>
          <a:noFill/>
        </p:spPr>
        <p:txBody>
          <a:bodyPr wrap="none" rtlCol="0">
            <a:spAutoFit/>
          </a:bodyPr>
          <a:lstStyle/>
          <a:p>
            <a:r>
              <a:rPr lang="en-US" sz="1100" dirty="0">
                <a:solidFill>
                  <a:schemeClr val="tx2"/>
                </a:solidFill>
              </a:rPr>
              <a:t>Up to 1,000 mm</a:t>
            </a:r>
          </a:p>
        </p:txBody>
      </p:sp>
      <p:cxnSp>
        <p:nvCxnSpPr>
          <p:cNvPr id="18" name="Straight Arrow Connector 17">
            <a:extLst>
              <a:ext uri="{FF2B5EF4-FFF2-40B4-BE49-F238E27FC236}">
                <a16:creationId xmlns:a16="http://schemas.microsoft.com/office/drawing/2014/main" id="{3898D953-570C-C9F1-6A6A-2F2EDB330C64}"/>
              </a:ext>
            </a:extLst>
          </p:cNvPr>
          <p:cNvCxnSpPr>
            <a:cxnSpLocks/>
          </p:cNvCxnSpPr>
          <p:nvPr/>
        </p:nvCxnSpPr>
        <p:spPr>
          <a:xfrm>
            <a:off x="5381745" y="4870300"/>
            <a:ext cx="0" cy="282356"/>
          </a:xfrm>
          <a:prstGeom prst="straightConnector1">
            <a:avLst/>
          </a:prstGeom>
          <a:ln>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3F9E6C70-4583-BCF9-24C1-F6EF2D332011}"/>
              </a:ext>
            </a:extLst>
          </p:cNvPr>
          <p:cNvSpPr txBox="1"/>
          <p:nvPr/>
        </p:nvSpPr>
        <p:spPr>
          <a:xfrm>
            <a:off x="5376762" y="4880673"/>
            <a:ext cx="968535" cy="261610"/>
          </a:xfrm>
          <a:prstGeom prst="rect">
            <a:avLst/>
          </a:prstGeom>
          <a:noFill/>
        </p:spPr>
        <p:txBody>
          <a:bodyPr wrap="none" rtlCol="0">
            <a:spAutoFit/>
          </a:bodyPr>
          <a:lstStyle/>
          <a:p>
            <a:r>
              <a:rPr lang="en-US" sz="1100" dirty="0">
                <a:solidFill>
                  <a:srgbClr val="162F65"/>
                </a:solidFill>
              </a:rPr>
              <a:t>40 - 100 mm</a:t>
            </a:r>
          </a:p>
        </p:txBody>
      </p:sp>
      <p:pic>
        <p:nvPicPr>
          <p:cNvPr id="10" name="Picture 9">
            <a:extLst>
              <a:ext uri="{FF2B5EF4-FFF2-40B4-BE49-F238E27FC236}">
                <a16:creationId xmlns:a16="http://schemas.microsoft.com/office/drawing/2014/main" id="{8FC4787D-4046-14BC-9AD7-6755E210AA88}"/>
              </a:ext>
            </a:extLst>
          </p:cNvPr>
          <p:cNvPicPr>
            <a:picLocks noChangeAspect="1"/>
          </p:cNvPicPr>
          <p:nvPr/>
        </p:nvPicPr>
        <p:blipFill>
          <a:blip r:embed="rId3">
            <a:clrChange>
              <a:clrFrom>
                <a:srgbClr val="ED1C24"/>
              </a:clrFrom>
              <a:clrTo>
                <a:srgbClr val="ED1C24">
                  <a:alpha val="0"/>
                </a:srgbClr>
              </a:clrTo>
            </a:clrChange>
          </a:blip>
          <a:srcRect l="9136" r="-230" b="16544"/>
          <a:stretch/>
        </p:blipFill>
        <p:spPr>
          <a:xfrm>
            <a:off x="300803" y="2089017"/>
            <a:ext cx="3065611" cy="3746226"/>
          </a:xfrm>
          <a:prstGeom prst="rect">
            <a:avLst/>
          </a:prstGeom>
        </p:spPr>
      </p:pic>
      <p:sp>
        <p:nvSpPr>
          <p:cNvPr id="25" name="TextBox 24">
            <a:extLst>
              <a:ext uri="{FF2B5EF4-FFF2-40B4-BE49-F238E27FC236}">
                <a16:creationId xmlns:a16="http://schemas.microsoft.com/office/drawing/2014/main" id="{33F980F1-C3E9-5EFB-DC39-6FBF2B066339}"/>
              </a:ext>
            </a:extLst>
          </p:cNvPr>
          <p:cNvSpPr txBox="1"/>
          <p:nvPr/>
        </p:nvSpPr>
        <p:spPr>
          <a:xfrm>
            <a:off x="9875327" y="5926201"/>
            <a:ext cx="3962785" cy="276999"/>
          </a:xfrm>
          <a:prstGeom prst="rect">
            <a:avLst/>
          </a:prstGeom>
          <a:noFill/>
        </p:spPr>
        <p:txBody>
          <a:bodyPr wrap="square">
            <a:spAutoFit/>
          </a:bodyPr>
          <a:lstStyle/>
          <a:p>
            <a:r>
              <a:rPr lang="en-US" sz="1200" dirty="0"/>
              <a:t>1. B. Andrews et al, </a:t>
            </a:r>
            <a:r>
              <a:rPr lang="en-US" sz="1200" i="1" dirty="0"/>
              <a:t>JOC</a:t>
            </a:r>
            <a:r>
              <a:rPr lang="en-US" sz="1200" dirty="0"/>
              <a:t>, 2021.</a:t>
            </a:r>
          </a:p>
        </p:txBody>
      </p:sp>
      <p:sp>
        <p:nvSpPr>
          <p:cNvPr id="8" name="TextBox 7">
            <a:extLst>
              <a:ext uri="{FF2B5EF4-FFF2-40B4-BE49-F238E27FC236}">
                <a16:creationId xmlns:a16="http://schemas.microsoft.com/office/drawing/2014/main" id="{1B1BA396-8F4A-D5B9-4922-3C8895233DF7}"/>
              </a:ext>
            </a:extLst>
          </p:cNvPr>
          <p:cNvSpPr txBox="1"/>
          <p:nvPr/>
        </p:nvSpPr>
        <p:spPr>
          <a:xfrm>
            <a:off x="3951694" y="2891251"/>
            <a:ext cx="3275805" cy="369332"/>
          </a:xfrm>
          <a:prstGeom prst="rect">
            <a:avLst/>
          </a:prstGeom>
          <a:noFill/>
        </p:spPr>
        <p:txBody>
          <a:bodyPr wrap="square">
            <a:spAutoFit/>
          </a:bodyPr>
          <a:lstStyle/>
          <a:p>
            <a:pPr marL="0" marR="0" algn="ctr">
              <a:spcBef>
                <a:spcPts val="0"/>
              </a:spcBef>
              <a:spcAft>
                <a:spcPts val="0"/>
              </a:spcAft>
            </a:pPr>
            <a:r>
              <a:rPr lang="en-US" sz="1800" dirty="0">
                <a:effectLst/>
                <a:latin typeface="Calibri" panose="020F0502020204030204" pitchFamily="34" charset="0"/>
              </a:rPr>
              <a:t>Gen 1</a:t>
            </a:r>
            <a:endParaRPr lang="en-US" sz="1600" dirty="0"/>
          </a:p>
        </p:txBody>
      </p:sp>
      <p:pic>
        <p:nvPicPr>
          <p:cNvPr id="17" name="Picture 16">
            <a:extLst>
              <a:ext uri="{FF2B5EF4-FFF2-40B4-BE49-F238E27FC236}">
                <a16:creationId xmlns:a16="http://schemas.microsoft.com/office/drawing/2014/main" id="{C77609E1-61C4-039A-EC2D-6567C3DF6711}"/>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3591655" y="1341218"/>
            <a:ext cx="1941535" cy="1855879"/>
          </a:xfrm>
          <a:prstGeom prst="rect">
            <a:avLst/>
          </a:prstGeom>
        </p:spPr>
      </p:pic>
      <p:cxnSp>
        <p:nvCxnSpPr>
          <p:cNvPr id="19" name="Straight Connector 18">
            <a:extLst>
              <a:ext uri="{FF2B5EF4-FFF2-40B4-BE49-F238E27FC236}">
                <a16:creationId xmlns:a16="http://schemas.microsoft.com/office/drawing/2014/main" id="{1428ACAE-0B6B-6ADF-7EDF-0490FD2F1B95}"/>
              </a:ext>
            </a:extLst>
          </p:cNvPr>
          <p:cNvCxnSpPr>
            <a:cxnSpLocks/>
          </p:cNvCxnSpPr>
          <p:nvPr/>
        </p:nvCxnSpPr>
        <p:spPr>
          <a:xfrm flipH="1" flipV="1">
            <a:off x="2659728" y="3597418"/>
            <a:ext cx="1384793" cy="46760"/>
          </a:xfrm>
          <a:prstGeom prst="line">
            <a:avLst/>
          </a:prstGeom>
          <a:ln>
            <a:solidFill>
              <a:srgbClr val="162F65"/>
            </a:solidFill>
            <a:prstDash val="dash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3B9E5B4F-E6A1-9412-37C0-8CD1A65968BE}"/>
              </a:ext>
            </a:extLst>
          </p:cNvPr>
          <p:cNvCxnSpPr>
            <a:cxnSpLocks/>
          </p:cNvCxnSpPr>
          <p:nvPr/>
        </p:nvCxnSpPr>
        <p:spPr>
          <a:xfrm flipH="1" flipV="1">
            <a:off x="2609030" y="4840681"/>
            <a:ext cx="1433000" cy="301602"/>
          </a:xfrm>
          <a:prstGeom prst="line">
            <a:avLst/>
          </a:prstGeom>
          <a:ln>
            <a:solidFill>
              <a:srgbClr val="162F65"/>
            </a:solidFill>
            <a:prstDash val="dash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791354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84D0E996-81AB-DA04-1048-9C7C3CD8CC54}"/>
              </a:ext>
            </a:extLst>
          </p:cNvPr>
          <p:cNvCxnSpPr>
            <a:cxnSpLocks/>
          </p:cNvCxnSpPr>
          <p:nvPr/>
        </p:nvCxnSpPr>
        <p:spPr>
          <a:xfrm flipH="1" flipV="1">
            <a:off x="2840280" y="1982420"/>
            <a:ext cx="1" cy="2856584"/>
          </a:xfrm>
          <a:prstGeom prst="line">
            <a:avLst/>
          </a:prstGeom>
          <a:ln>
            <a:solidFill>
              <a:srgbClr val="162F65"/>
            </a:solidFill>
            <a:prstDash val="dashDot"/>
          </a:ln>
        </p:spPr>
        <p:style>
          <a:lnRef idx="1">
            <a:schemeClr val="accent1"/>
          </a:lnRef>
          <a:fillRef idx="0">
            <a:schemeClr val="accent1"/>
          </a:fillRef>
          <a:effectRef idx="0">
            <a:schemeClr val="accent1"/>
          </a:effectRef>
          <a:fontRef idx="minor">
            <a:schemeClr val="tx1"/>
          </a:fontRef>
        </p:style>
      </p:cxnSp>
      <p:sp>
        <p:nvSpPr>
          <p:cNvPr id="42" name="Content Placeholder 2">
            <a:extLst>
              <a:ext uri="{FF2B5EF4-FFF2-40B4-BE49-F238E27FC236}">
                <a16:creationId xmlns:a16="http://schemas.microsoft.com/office/drawing/2014/main" id="{28C09DEC-352E-32F3-51A0-FBF1AB146576}"/>
              </a:ext>
            </a:extLst>
          </p:cNvPr>
          <p:cNvSpPr>
            <a:spLocks noGrp="1"/>
          </p:cNvSpPr>
          <p:nvPr>
            <p:ph sz="half" idx="1"/>
          </p:nvPr>
        </p:nvSpPr>
        <p:spPr>
          <a:xfrm>
            <a:off x="9728361" y="2639610"/>
            <a:ext cx="2104005" cy="4103142"/>
          </a:xfrm>
        </p:spPr>
        <p:txBody>
          <a:bodyPr/>
          <a:lstStyle/>
          <a:p>
            <a:r>
              <a:rPr lang="en-US" sz="1400" dirty="0">
                <a:latin typeface="+mj-lt"/>
              </a:rPr>
              <a:t>Mechanochemistry</a:t>
            </a:r>
            <a:r>
              <a:rPr lang="en-US" sz="1400" baseline="30000" dirty="0">
                <a:latin typeface="+mj-lt"/>
              </a:rPr>
              <a:t>5</a:t>
            </a:r>
            <a:endParaRPr lang="en-US" sz="1400" dirty="0">
              <a:latin typeface="+mj-lt"/>
            </a:endParaRPr>
          </a:p>
          <a:p>
            <a:r>
              <a:rPr lang="en-US" sz="1400" dirty="0">
                <a:latin typeface="+mj-lt"/>
              </a:rPr>
              <a:t>Convergent fragment assembly</a:t>
            </a:r>
            <a:r>
              <a:rPr lang="en-US" sz="1400" baseline="30000" dirty="0">
                <a:latin typeface="+mj-lt"/>
              </a:rPr>
              <a:t>6</a:t>
            </a:r>
            <a:endParaRPr lang="en-US" sz="1400" dirty="0">
              <a:latin typeface="+mj-lt"/>
            </a:endParaRPr>
          </a:p>
          <a:p>
            <a:endParaRPr lang="en-US" sz="1400" dirty="0">
              <a:latin typeface="+mj-lt"/>
            </a:endParaRPr>
          </a:p>
          <a:p>
            <a:endParaRPr lang="en-US" sz="1400" dirty="0">
              <a:latin typeface="+mj-lt"/>
            </a:endParaRPr>
          </a:p>
          <a:p>
            <a:endParaRPr lang="en-US" sz="1400" dirty="0">
              <a:latin typeface="+mj-lt"/>
            </a:endParaRPr>
          </a:p>
          <a:p>
            <a:endParaRPr lang="en-US" sz="1400" dirty="0">
              <a:latin typeface="+mj-lt"/>
            </a:endParaRPr>
          </a:p>
          <a:p>
            <a:endParaRPr lang="en-US" sz="1400" dirty="0">
              <a:latin typeface="+mj-lt"/>
            </a:endParaRPr>
          </a:p>
        </p:txBody>
      </p:sp>
      <p:sp>
        <p:nvSpPr>
          <p:cNvPr id="1044" name="TextBox 1043">
            <a:extLst>
              <a:ext uri="{FF2B5EF4-FFF2-40B4-BE49-F238E27FC236}">
                <a16:creationId xmlns:a16="http://schemas.microsoft.com/office/drawing/2014/main" id="{59CE6508-C83D-6E22-5826-234F48B62CCE}"/>
              </a:ext>
            </a:extLst>
          </p:cNvPr>
          <p:cNvSpPr txBox="1"/>
          <p:nvPr/>
        </p:nvSpPr>
        <p:spPr>
          <a:xfrm>
            <a:off x="2810534" y="4257043"/>
            <a:ext cx="2874563" cy="276999"/>
          </a:xfrm>
          <a:prstGeom prst="rect">
            <a:avLst/>
          </a:prstGeom>
          <a:noFill/>
        </p:spPr>
        <p:txBody>
          <a:bodyPr wrap="square">
            <a:spAutoFit/>
          </a:bodyPr>
          <a:lstStyle/>
          <a:p>
            <a:pPr marL="0" marR="0">
              <a:spcBef>
                <a:spcPts val="0"/>
              </a:spcBef>
              <a:spcAft>
                <a:spcPts val="0"/>
              </a:spcAft>
            </a:pPr>
            <a:r>
              <a:rPr lang="en-US" sz="1200" dirty="0">
                <a:effectLst/>
                <a:latin typeface="Calibri" panose="020F0502020204030204" pitchFamily="34" charset="0"/>
              </a:rPr>
              <a:t>Filter</a:t>
            </a:r>
            <a:endParaRPr lang="en-US" sz="1100" dirty="0"/>
          </a:p>
        </p:txBody>
      </p:sp>
      <p:sp>
        <p:nvSpPr>
          <p:cNvPr id="2" name="Slide Number Placeholder 1">
            <a:extLst>
              <a:ext uri="{FF2B5EF4-FFF2-40B4-BE49-F238E27FC236}">
                <a16:creationId xmlns:a16="http://schemas.microsoft.com/office/drawing/2014/main" id="{3B3C9515-31E0-714D-E138-6F7BEFF43634}"/>
              </a:ext>
            </a:extLst>
          </p:cNvPr>
          <p:cNvSpPr>
            <a:spLocks noGrp="1"/>
          </p:cNvSpPr>
          <p:nvPr>
            <p:ph type="sldNum" sz="quarter" idx="10"/>
          </p:nvPr>
        </p:nvSpPr>
        <p:spPr/>
        <p:txBody>
          <a:bodyPr/>
          <a:lstStyle/>
          <a:p>
            <a:fld id="{6329CC97-BE23-6A42-8BDE-38385AC882FA}" type="slidenum">
              <a:rPr lang="en-US" smtClean="0"/>
              <a:t>76</a:t>
            </a:fld>
            <a:endParaRPr lang="en-US" dirty="0"/>
          </a:p>
        </p:txBody>
      </p:sp>
      <p:sp>
        <p:nvSpPr>
          <p:cNvPr id="4" name="Title 3">
            <a:extLst>
              <a:ext uri="{FF2B5EF4-FFF2-40B4-BE49-F238E27FC236}">
                <a16:creationId xmlns:a16="http://schemas.microsoft.com/office/drawing/2014/main" id="{F3D327A0-6BA8-AE76-8D22-778173111D66}"/>
              </a:ext>
            </a:extLst>
          </p:cNvPr>
          <p:cNvSpPr>
            <a:spLocks noGrp="1"/>
          </p:cNvSpPr>
          <p:nvPr>
            <p:ph type="title"/>
          </p:nvPr>
        </p:nvSpPr>
        <p:spPr>
          <a:xfrm>
            <a:off x="515939" y="848183"/>
            <a:ext cx="9969181" cy="332399"/>
          </a:xfrm>
        </p:spPr>
        <p:txBody>
          <a:bodyPr/>
          <a:lstStyle/>
          <a:p>
            <a:r>
              <a:rPr lang="en-US" dirty="0"/>
              <a:t>Meeting future scale requirements for oligonucleotide fragments</a:t>
            </a:r>
          </a:p>
        </p:txBody>
      </p:sp>
      <p:sp>
        <p:nvSpPr>
          <p:cNvPr id="3" name="Arrow: Chevron 2">
            <a:extLst>
              <a:ext uri="{FF2B5EF4-FFF2-40B4-BE49-F238E27FC236}">
                <a16:creationId xmlns:a16="http://schemas.microsoft.com/office/drawing/2014/main" id="{47D0FDB9-87B2-1B14-761F-56151B3C38B8}"/>
              </a:ext>
            </a:extLst>
          </p:cNvPr>
          <p:cNvSpPr/>
          <p:nvPr/>
        </p:nvSpPr>
        <p:spPr>
          <a:xfrm rot="16200000">
            <a:off x="3122048" y="2348435"/>
            <a:ext cx="149433" cy="302088"/>
          </a:xfrm>
          <a:prstGeom prst="chevron">
            <a:avLst>
              <a:gd name="adj" fmla="val 75604"/>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62F65"/>
              </a:solidFill>
              <a:effectLst/>
              <a:uLnTx/>
              <a:uFillTx/>
              <a:latin typeface="Trebuchet MS" panose="020B0603020202020204"/>
              <a:ea typeface="+mn-ea"/>
              <a:cs typeface="+mn-cs"/>
            </a:endParaRPr>
          </a:p>
        </p:txBody>
      </p:sp>
      <p:sp>
        <p:nvSpPr>
          <p:cNvPr id="47" name="Rectangle 46">
            <a:extLst>
              <a:ext uri="{FF2B5EF4-FFF2-40B4-BE49-F238E27FC236}">
                <a16:creationId xmlns:a16="http://schemas.microsoft.com/office/drawing/2014/main" id="{B60F6195-2F0D-EA70-BA32-B102AC38BAFA}"/>
              </a:ext>
            </a:extLst>
          </p:cNvPr>
          <p:cNvSpPr/>
          <p:nvPr/>
        </p:nvSpPr>
        <p:spPr>
          <a:xfrm>
            <a:off x="944040" y="2895679"/>
            <a:ext cx="1270965" cy="1508478"/>
          </a:xfrm>
          <a:prstGeom prst="rect">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48" name="Rectangle 47">
            <a:extLst>
              <a:ext uri="{FF2B5EF4-FFF2-40B4-BE49-F238E27FC236}">
                <a16:creationId xmlns:a16="http://schemas.microsoft.com/office/drawing/2014/main" id="{592B37E1-D48E-B019-BD9A-B552B6968E50}"/>
              </a:ext>
            </a:extLst>
          </p:cNvPr>
          <p:cNvSpPr/>
          <p:nvPr/>
        </p:nvSpPr>
        <p:spPr>
          <a:xfrm>
            <a:off x="944039" y="4137479"/>
            <a:ext cx="1270965" cy="266678"/>
          </a:xfrm>
          <a:prstGeom prst="rect">
            <a:avLst/>
          </a:prstGeom>
          <a:pattFill prst="pct25">
            <a:fgClr>
              <a:srgbClr val="FFC000"/>
            </a:fgClr>
            <a:bgClr>
              <a:schemeClr val="bg1"/>
            </a:bgClr>
          </a:patt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CPG or PS</a:t>
            </a:r>
          </a:p>
        </p:txBody>
      </p:sp>
      <p:sp>
        <p:nvSpPr>
          <p:cNvPr id="49" name="Rectangle 48">
            <a:extLst>
              <a:ext uri="{FF2B5EF4-FFF2-40B4-BE49-F238E27FC236}">
                <a16:creationId xmlns:a16="http://schemas.microsoft.com/office/drawing/2014/main" id="{1ACFCFA1-4DCE-CF70-6F03-6B9BAB0339CD}"/>
              </a:ext>
            </a:extLst>
          </p:cNvPr>
          <p:cNvSpPr/>
          <p:nvPr/>
        </p:nvSpPr>
        <p:spPr>
          <a:xfrm>
            <a:off x="1506904" y="4404157"/>
            <a:ext cx="145233" cy="168126"/>
          </a:xfrm>
          <a:prstGeom prst="rect">
            <a:avLst/>
          </a:prstGeom>
          <a:solidFill>
            <a:srgbClr val="7F859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Rectangle 49">
            <a:extLst>
              <a:ext uri="{FF2B5EF4-FFF2-40B4-BE49-F238E27FC236}">
                <a16:creationId xmlns:a16="http://schemas.microsoft.com/office/drawing/2014/main" id="{99F8350F-44AB-008F-035E-7E8A61675D99}"/>
              </a:ext>
            </a:extLst>
          </p:cNvPr>
          <p:cNvSpPr/>
          <p:nvPr/>
        </p:nvSpPr>
        <p:spPr>
          <a:xfrm>
            <a:off x="1506903" y="2727553"/>
            <a:ext cx="145233" cy="168126"/>
          </a:xfrm>
          <a:prstGeom prst="rect">
            <a:avLst/>
          </a:prstGeom>
          <a:solidFill>
            <a:srgbClr val="7F859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TextBox 53">
            <a:extLst>
              <a:ext uri="{FF2B5EF4-FFF2-40B4-BE49-F238E27FC236}">
                <a16:creationId xmlns:a16="http://schemas.microsoft.com/office/drawing/2014/main" id="{BF718446-FCD0-89B6-FC8E-73791E2FBD3B}"/>
              </a:ext>
            </a:extLst>
          </p:cNvPr>
          <p:cNvSpPr txBox="1"/>
          <p:nvPr/>
        </p:nvSpPr>
        <p:spPr>
          <a:xfrm>
            <a:off x="504648" y="2132856"/>
            <a:ext cx="2347628" cy="584775"/>
          </a:xfrm>
          <a:prstGeom prst="rect">
            <a:avLst/>
          </a:prstGeom>
          <a:noFill/>
        </p:spPr>
        <p:txBody>
          <a:bodyPr wrap="square">
            <a:spAutoFit/>
          </a:bodyPr>
          <a:lstStyle/>
          <a:p>
            <a:pPr marR="0" algn="ctr">
              <a:spcBef>
                <a:spcPts val="0"/>
              </a:spcBef>
              <a:spcAft>
                <a:spcPts val="0"/>
              </a:spcAft>
            </a:pPr>
            <a:r>
              <a:rPr lang="en-US" sz="1600" dirty="0">
                <a:latin typeface="+mj-lt"/>
              </a:rPr>
              <a:t>Solid-phase flow synthesizer</a:t>
            </a:r>
          </a:p>
        </p:txBody>
      </p:sp>
      <p:sp>
        <p:nvSpPr>
          <p:cNvPr id="55" name="TextBox 54">
            <a:extLst>
              <a:ext uri="{FF2B5EF4-FFF2-40B4-BE49-F238E27FC236}">
                <a16:creationId xmlns:a16="http://schemas.microsoft.com/office/drawing/2014/main" id="{8603A397-66D7-3CC0-A6EA-EB2666AFAF9A}"/>
              </a:ext>
            </a:extLst>
          </p:cNvPr>
          <p:cNvSpPr txBox="1"/>
          <p:nvPr/>
        </p:nvSpPr>
        <p:spPr>
          <a:xfrm>
            <a:off x="2478582" y="2204864"/>
            <a:ext cx="2874563" cy="338554"/>
          </a:xfrm>
          <a:prstGeom prst="rect">
            <a:avLst/>
          </a:prstGeom>
          <a:noFill/>
        </p:spPr>
        <p:txBody>
          <a:bodyPr wrap="square">
            <a:spAutoFit/>
          </a:bodyPr>
          <a:lstStyle/>
          <a:p>
            <a:pPr marR="0" algn="ctr">
              <a:spcBef>
                <a:spcPts val="0"/>
              </a:spcBef>
              <a:spcAft>
                <a:spcPts val="0"/>
              </a:spcAft>
            </a:pPr>
            <a:r>
              <a:rPr lang="en-US" sz="1600" dirty="0">
                <a:latin typeface="+mj-lt"/>
              </a:rPr>
              <a:t>Batch reactor</a:t>
            </a:r>
          </a:p>
        </p:txBody>
      </p:sp>
      <p:sp>
        <p:nvSpPr>
          <p:cNvPr id="8" name="TextBox 7">
            <a:extLst>
              <a:ext uri="{FF2B5EF4-FFF2-40B4-BE49-F238E27FC236}">
                <a16:creationId xmlns:a16="http://schemas.microsoft.com/office/drawing/2014/main" id="{E11488A3-F4AA-E01C-5D84-77B95FA18D66}"/>
              </a:ext>
            </a:extLst>
          </p:cNvPr>
          <p:cNvSpPr txBox="1"/>
          <p:nvPr/>
        </p:nvSpPr>
        <p:spPr>
          <a:xfrm>
            <a:off x="4618978" y="2187632"/>
            <a:ext cx="3255950" cy="369332"/>
          </a:xfrm>
          <a:prstGeom prst="rect">
            <a:avLst/>
          </a:prstGeom>
          <a:noFill/>
        </p:spPr>
        <p:txBody>
          <a:bodyPr wrap="square">
            <a:spAutoFit/>
          </a:bodyPr>
          <a:lstStyle/>
          <a:p>
            <a:pPr marL="0" marR="0" algn="ctr">
              <a:spcBef>
                <a:spcPts val="0"/>
              </a:spcBef>
              <a:spcAft>
                <a:spcPts val="0"/>
              </a:spcAft>
            </a:pPr>
            <a:r>
              <a:rPr lang="en-US" dirty="0">
                <a:latin typeface="+mj-lt"/>
              </a:rPr>
              <a:t>Hydrophobic support</a:t>
            </a:r>
            <a:r>
              <a:rPr lang="en-US" baseline="30000" dirty="0">
                <a:latin typeface="+mj-lt"/>
              </a:rPr>
              <a:t>2,3</a:t>
            </a:r>
            <a:endParaRPr lang="en-US" dirty="0">
              <a:latin typeface="+mj-lt"/>
            </a:endParaRPr>
          </a:p>
        </p:txBody>
      </p:sp>
      <p:grpSp>
        <p:nvGrpSpPr>
          <p:cNvPr id="5" name="Group 4">
            <a:extLst>
              <a:ext uri="{FF2B5EF4-FFF2-40B4-BE49-F238E27FC236}">
                <a16:creationId xmlns:a16="http://schemas.microsoft.com/office/drawing/2014/main" id="{E7D61ECB-B260-AAE1-F7B6-22D56E73C791}"/>
              </a:ext>
            </a:extLst>
          </p:cNvPr>
          <p:cNvGrpSpPr/>
          <p:nvPr/>
        </p:nvGrpSpPr>
        <p:grpSpPr>
          <a:xfrm>
            <a:off x="3254842" y="2679847"/>
            <a:ext cx="1271560" cy="1953184"/>
            <a:chOff x="3254842" y="2679847"/>
            <a:chExt cx="1271560" cy="1953184"/>
          </a:xfrm>
        </p:grpSpPr>
        <p:sp>
          <p:nvSpPr>
            <p:cNvPr id="52" name="Rectangle 51">
              <a:extLst>
                <a:ext uri="{FF2B5EF4-FFF2-40B4-BE49-F238E27FC236}">
                  <a16:creationId xmlns:a16="http://schemas.microsoft.com/office/drawing/2014/main" id="{DBE6D49C-CBBC-BB1E-3FC5-494F6CFC81CB}"/>
                </a:ext>
              </a:extLst>
            </p:cNvPr>
            <p:cNvSpPr/>
            <p:nvPr/>
          </p:nvSpPr>
          <p:spPr>
            <a:xfrm>
              <a:off x="3254843" y="2898974"/>
              <a:ext cx="1270965" cy="1508478"/>
            </a:xfrm>
            <a:prstGeom prst="rect">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56" name="Rectangle 55">
              <a:extLst>
                <a:ext uri="{FF2B5EF4-FFF2-40B4-BE49-F238E27FC236}">
                  <a16:creationId xmlns:a16="http://schemas.microsoft.com/office/drawing/2014/main" id="{88283CFD-CCBD-0BB6-6ADC-B4B3673B11BE}"/>
                </a:ext>
              </a:extLst>
            </p:cNvPr>
            <p:cNvSpPr/>
            <p:nvPr/>
          </p:nvSpPr>
          <p:spPr>
            <a:xfrm>
              <a:off x="3254842" y="3341944"/>
              <a:ext cx="1270965" cy="1065508"/>
            </a:xfrm>
            <a:prstGeom prst="rect">
              <a:avLst/>
            </a:prstGeom>
            <a:solidFill>
              <a:srgbClr val="F3F6F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58" name="Rectangle 57">
              <a:extLst>
                <a:ext uri="{FF2B5EF4-FFF2-40B4-BE49-F238E27FC236}">
                  <a16:creationId xmlns:a16="http://schemas.microsoft.com/office/drawing/2014/main" id="{5560ABE6-1AA7-01DF-28F1-33D77E9E0916}"/>
                </a:ext>
              </a:extLst>
            </p:cNvPr>
            <p:cNvSpPr/>
            <p:nvPr/>
          </p:nvSpPr>
          <p:spPr>
            <a:xfrm rot="20481734">
              <a:off x="3866785" y="2679847"/>
              <a:ext cx="49079" cy="1508478"/>
            </a:xfrm>
            <a:prstGeom prst="rect">
              <a:avLst/>
            </a:prstGeom>
            <a:solidFill>
              <a:srgbClr val="7F859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Oval 59">
              <a:extLst>
                <a:ext uri="{FF2B5EF4-FFF2-40B4-BE49-F238E27FC236}">
                  <a16:creationId xmlns:a16="http://schemas.microsoft.com/office/drawing/2014/main" id="{0317675B-081F-F486-71A6-FB087007342B}"/>
                </a:ext>
              </a:extLst>
            </p:cNvPr>
            <p:cNvSpPr/>
            <p:nvPr/>
          </p:nvSpPr>
          <p:spPr>
            <a:xfrm rot="20481734">
              <a:off x="3778214" y="4089237"/>
              <a:ext cx="395013" cy="153505"/>
            </a:xfrm>
            <a:prstGeom prst="ellipse">
              <a:avLst/>
            </a:prstGeom>
            <a:solidFill>
              <a:srgbClr val="7F859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Oval 60">
              <a:extLst>
                <a:ext uri="{FF2B5EF4-FFF2-40B4-BE49-F238E27FC236}">
                  <a16:creationId xmlns:a16="http://schemas.microsoft.com/office/drawing/2014/main" id="{AFAE76B5-23BD-AE23-C3F0-2914F630F300}"/>
                </a:ext>
              </a:extLst>
            </p:cNvPr>
            <p:cNvSpPr/>
            <p:nvPr/>
          </p:nvSpPr>
          <p:spPr>
            <a:xfrm rot="20481734">
              <a:off x="4076753" y="3988428"/>
              <a:ext cx="395013" cy="153505"/>
            </a:xfrm>
            <a:prstGeom prst="ellipse">
              <a:avLst/>
            </a:prstGeom>
            <a:solidFill>
              <a:srgbClr val="7F859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Oval 61">
              <a:extLst>
                <a:ext uri="{FF2B5EF4-FFF2-40B4-BE49-F238E27FC236}">
                  <a16:creationId xmlns:a16="http://schemas.microsoft.com/office/drawing/2014/main" id="{47660299-3824-81A5-48F8-6940C587C8EA}"/>
                </a:ext>
              </a:extLst>
            </p:cNvPr>
            <p:cNvSpPr/>
            <p:nvPr/>
          </p:nvSpPr>
          <p:spPr>
            <a:xfrm>
              <a:off x="3434530" y="3550886"/>
              <a:ext cx="45719" cy="60823"/>
            </a:xfrm>
            <a:prstGeom prst="ellipse">
              <a:avLst/>
            </a:pr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Oval 62">
              <a:extLst>
                <a:ext uri="{FF2B5EF4-FFF2-40B4-BE49-F238E27FC236}">
                  <a16:creationId xmlns:a16="http://schemas.microsoft.com/office/drawing/2014/main" id="{33E3A7F0-0867-8F95-64E4-C75F6089F019}"/>
                </a:ext>
              </a:extLst>
            </p:cNvPr>
            <p:cNvSpPr/>
            <p:nvPr/>
          </p:nvSpPr>
          <p:spPr>
            <a:xfrm>
              <a:off x="3515095" y="3692585"/>
              <a:ext cx="45719" cy="60823"/>
            </a:xfrm>
            <a:prstGeom prst="ellipse">
              <a:avLst/>
            </a:pr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24" name="Oval 1023">
              <a:extLst>
                <a:ext uri="{FF2B5EF4-FFF2-40B4-BE49-F238E27FC236}">
                  <a16:creationId xmlns:a16="http://schemas.microsoft.com/office/drawing/2014/main" id="{8E6F7AB7-C6C8-FF91-509B-2044A6DF55F4}"/>
                </a:ext>
              </a:extLst>
            </p:cNvPr>
            <p:cNvSpPr/>
            <p:nvPr/>
          </p:nvSpPr>
          <p:spPr>
            <a:xfrm>
              <a:off x="3562873" y="3835674"/>
              <a:ext cx="45719" cy="60823"/>
            </a:xfrm>
            <a:prstGeom prst="ellipse">
              <a:avLst/>
            </a:pr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25" name="Oval 1024">
              <a:extLst>
                <a:ext uri="{FF2B5EF4-FFF2-40B4-BE49-F238E27FC236}">
                  <a16:creationId xmlns:a16="http://schemas.microsoft.com/office/drawing/2014/main" id="{392E6FB9-DB0D-9D6D-43AF-723A6705E4AF}"/>
                </a:ext>
              </a:extLst>
            </p:cNvPr>
            <p:cNvSpPr/>
            <p:nvPr/>
          </p:nvSpPr>
          <p:spPr>
            <a:xfrm>
              <a:off x="3598751" y="3435560"/>
              <a:ext cx="45719" cy="60823"/>
            </a:xfrm>
            <a:prstGeom prst="ellipse">
              <a:avLst/>
            </a:pr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27" name="Oval 1026">
              <a:extLst>
                <a:ext uri="{FF2B5EF4-FFF2-40B4-BE49-F238E27FC236}">
                  <a16:creationId xmlns:a16="http://schemas.microsoft.com/office/drawing/2014/main" id="{59DE1AA6-68AD-6EDE-7F7F-528CBD1C8535}"/>
                </a:ext>
              </a:extLst>
            </p:cNvPr>
            <p:cNvSpPr/>
            <p:nvPr/>
          </p:nvSpPr>
          <p:spPr>
            <a:xfrm>
              <a:off x="4254656" y="4271312"/>
              <a:ext cx="45719" cy="60823"/>
            </a:xfrm>
            <a:prstGeom prst="ellipse">
              <a:avLst/>
            </a:pr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28" name="Oval 1027">
              <a:extLst>
                <a:ext uri="{FF2B5EF4-FFF2-40B4-BE49-F238E27FC236}">
                  <a16:creationId xmlns:a16="http://schemas.microsoft.com/office/drawing/2014/main" id="{DC7EDDD3-8A5B-19F8-2697-A6BED35CB48D}"/>
                </a:ext>
              </a:extLst>
            </p:cNvPr>
            <p:cNvSpPr/>
            <p:nvPr/>
          </p:nvSpPr>
          <p:spPr>
            <a:xfrm>
              <a:off x="3797456" y="3483263"/>
              <a:ext cx="45719" cy="60823"/>
            </a:xfrm>
            <a:prstGeom prst="ellipse">
              <a:avLst/>
            </a:pr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29" name="Oval 1028">
              <a:extLst>
                <a:ext uri="{FF2B5EF4-FFF2-40B4-BE49-F238E27FC236}">
                  <a16:creationId xmlns:a16="http://schemas.microsoft.com/office/drawing/2014/main" id="{2CC68908-2703-705D-36AA-9A76B2C4BA48}"/>
                </a:ext>
              </a:extLst>
            </p:cNvPr>
            <p:cNvSpPr/>
            <p:nvPr/>
          </p:nvSpPr>
          <p:spPr>
            <a:xfrm>
              <a:off x="4132760" y="3792592"/>
              <a:ext cx="45719" cy="60823"/>
            </a:xfrm>
            <a:prstGeom prst="ellipse">
              <a:avLst/>
            </a:pr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30" name="Oval 1029">
              <a:extLst>
                <a:ext uri="{FF2B5EF4-FFF2-40B4-BE49-F238E27FC236}">
                  <a16:creationId xmlns:a16="http://schemas.microsoft.com/office/drawing/2014/main" id="{987102C8-92AE-E0ED-14D1-461A7E342D1B}"/>
                </a:ext>
              </a:extLst>
            </p:cNvPr>
            <p:cNvSpPr/>
            <p:nvPr/>
          </p:nvSpPr>
          <p:spPr>
            <a:xfrm>
              <a:off x="3917221" y="3870842"/>
              <a:ext cx="45719" cy="60823"/>
            </a:xfrm>
            <a:prstGeom prst="ellipse">
              <a:avLst/>
            </a:pr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31" name="Oval 1030">
              <a:extLst>
                <a:ext uri="{FF2B5EF4-FFF2-40B4-BE49-F238E27FC236}">
                  <a16:creationId xmlns:a16="http://schemas.microsoft.com/office/drawing/2014/main" id="{272F8D6C-9745-6B43-2F89-8429685345A6}"/>
                </a:ext>
              </a:extLst>
            </p:cNvPr>
            <p:cNvSpPr/>
            <p:nvPr/>
          </p:nvSpPr>
          <p:spPr>
            <a:xfrm>
              <a:off x="3714758" y="4059085"/>
              <a:ext cx="45719" cy="60823"/>
            </a:xfrm>
            <a:prstGeom prst="ellipse">
              <a:avLst/>
            </a:pr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32" name="Oval 1031">
              <a:extLst>
                <a:ext uri="{FF2B5EF4-FFF2-40B4-BE49-F238E27FC236}">
                  <a16:creationId xmlns:a16="http://schemas.microsoft.com/office/drawing/2014/main" id="{61E934D8-5207-E482-C811-D947B86DE366}"/>
                </a:ext>
              </a:extLst>
            </p:cNvPr>
            <p:cNvSpPr/>
            <p:nvPr/>
          </p:nvSpPr>
          <p:spPr>
            <a:xfrm>
              <a:off x="4116537" y="3443491"/>
              <a:ext cx="45719" cy="60823"/>
            </a:xfrm>
            <a:prstGeom prst="ellipse">
              <a:avLst/>
            </a:pr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33" name="Oval 1032">
              <a:extLst>
                <a:ext uri="{FF2B5EF4-FFF2-40B4-BE49-F238E27FC236}">
                  <a16:creationId xmlns:a16="http://schemas.microsoft.com/office/drawing/2014/main" id="{E23F0FB2-494B-ED53-242B-16237F85C109}"/>
                </a:ext>
              </a:extLst>
            </p:cNvPr>
            <p:cNvSpPr/>
            <p:nvPr/>
          </p:nvSpPr>
          <p:spPr>
            <a:xfrm>
              <a:off x="4253671" y="3592390"/>
              <a:ext cx="45719" cy="60823"/>
            </a:xfrm>
            <a:prstGeom prst="ellipse">
              <a:avLst/>
            </a:pr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34" name="Oval 1033">
              <a:extLst>
                <a:ext uri="{FF2B5EF4-FFF2-40B4-BE49-F238E27FC236}">
                  <a16:creationId xmlns:a16="http://schemas.microsoft.com/office/drawing/2014/main" id="{34A83411-2D2C-28BA-CD06-DF92A659FDA4}"/>
                </a:ext>
              </a:extLst>
            </p:cNvPr>
            <p:cNvSpPr/>
            <p:nvPr/>
          </p:nvSpPr>
          <p:spPr>
            <a:xfrm>
              <a:off x="4457229" y="3749798"/>
              <a:ext cx="45719" cy="60823"/>
            </a:xfrm>
            <a:prstGeom prst="ellipse">
              <a:avLst/>
            </a:pr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35" name="Oval 1034">
              <a:extLst>
                <a:ext uri="{FF2B5EF4-FFF2-40B4-BE49-F238E27FC236}">
                  <a16:creationId xmlns:a16="http://schemas.microsoft.com/office/drawing/2014/main" id="{F66606C7-6E60-9F3B-28AA-084AB1F90D41}"/>
                </a:ext>
              </a:extLst>
            </p:cNvPr>
            <p:cNvSpPr/>
            <p:nvPr/>
          </p:nvSpPr>
          <p:spPr>
            <a:xfrm>
              <a:off x="4411510" y="3490757"/>
              <a:ext cx="45719" cy="60823"/>
            </a:xfrm>
            <a:prstGeom prst="ellipse">
              <a:avLst/>
            </a:pr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36" name="Oval 1035">
              <a:extLst>
                <a:ext uri="{FF2B5EF4-FFF2-40B4-BE49-F238E27FC236}">
                  <a16:creationId xmlns:a16="http://schemas.microsoft.com/office/drawing/2014/main" id="{42E8EA88-80B4-62AB-A680-F0D83B70854C}"/>
                </a:ext>
              </a:extLst>
            </p:cNvPr>
            <p:cNvSpPr/>
            <p:nvPr/>
          </p:nvSpPr>
          <p:spPr>
            <a:xfrm>
              <a:off x="3346803" y="3912228"/>
              <a:ext cx="45719" cy="60823"/>
            </a:xfrm>
            <a:prstGeom prst="ellipse">
              <a:avLst/>
            </a:pr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37" name="Oval 1036">
              <a:extLst>
                <a:ext uri="{FF2B5EF4-FFF2-40B4-BE49-F238E27FC236}">
                  <a16:creationId xmlns:a16="http://schemas.microsoft.com/office/drawing/2014/main" id="{736FABC3-198A-C40B-37CB-374D50FA7297}"/>
                </a:ext>
              </a:extLst>
            </p:cNvPr>
            <p:cNvSpPr/>
            <p:nvPr/>
          </p:nvSpPr>
          <p:spPr>
            <a:xfrm>
              <a:off x="3567055" y="4030142"/>
              <a:ext cx="45719" cy="60823"/>
            </a:xfrm>
            <a:prstGeom prst="ellipse">
              <a:avLst/>
            </a:pr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38" name="Oval 1037">
              <a:extLst>
                <a:ext uri="{FF2B5EF4-FFF2-40B4-BE49-F238E27FC236}">
                  <a16:creationId xmlns:a16="http://schemas.microsoft.com/office/drawing/2014/main" id="{CED7F108-290E-4F2C-4354-EDDF13D8AB4B}"/>
                </a:ext>
              </a:extLst>
            </p:cNvPr>
            <p:cNvSpPr/>
            <p:nvPr/>
          </p:nvSpPr>
          <p:spPr>
            <a:xfrm>
              <a:off x="3797455" y="4275703"/>
              <a:ext cx="45719" cy="60823"/>
            </a:xfrm>
            <a:prstGeom prst="ellipse">
              <a:avLst/>
            </a:pr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39" name="Oval 1038">
              <a:extLst>
                <a:ext uri="{FF2B5EF4-FFF2-40B4-BE49-F238E27FC236}">
                  <a16:creationId xmlns:a16="http://schemas.microsoft.com/office/drawing/2014/main" id="{BBE3F758-8D3D-5AA2-3826-59611BAD01B8}"/>
                </a:ext>
              </a:extLst>
            </p:cNvPr>
            <p:cNvSpPr/>
            <p:nvPr/>
          </p:nvSpPr>
          <p:spPr>
            <a:xfrm>
              <a:off x="3390637" y="4224962"/>
              <a:ext cx="45719" cy="60823"/>
            </a:xfrm>
            <a:prstGeom prst="ellipse">
              <a:avLst/>
            </a:pr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40" name="Oval 1039">
              <a:extLst>
                <a:ext uri="{FF2B5EF4-FFF2-40B4-BE49-F238E27FC236}">
                  <a16:creationId xmlns:a16="http://schemas.microsoft.com/office/drawing/2014/main" id="{1720F4E1-3935-6A92-A774-8E0954D0BEDB}"/>
                </a:ext>
              </a:extLst>
            </p:cNvPr>
            <p:cNvSpPr/>
            <p:nvPr/>
          </p:nvSpPr>
          <p:spPr>
            <a:xfrm>
              <a:off x="3325420" y="3441963"/>
              <a:ext cx="45719" cy="60823"/>
            </a:xfrm>
            <a:prstGeom prst="ellipse">
              <a:avLst/>
            </a:pr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42" name="Rectangle 1041">
              <a:extLst>
                <a:ext uri="{FF2B5EF4-FFF2-40B4-BE49-F238E27FC236}">
                  <a16:creationId xmlns:a16="http://schemas.microsoft.com/office/drawing/2014/main" id="{B4D1817F-8924-9F7B-443A-19EB6B309313}"/>
                </a:ext>
              </a:extLst>
            </p:cNvPr>
            <p:cNvSpPr/>
            <p:nvPr/>
          </p:nvSpPr>
          <p:spPr>
            <a:xfrm>
              <a:off x="3255437" y="4375609"/>
              <a:ext cx="1270965" cy="80583"/>
            </a:xfrm>
            <a:prstGeom prst="rect">
              <a:avLst/>
            </a:prstGeom>
            <a:pattFill prst="wdDnDiag">
              <a:fgClr>
                <a:schemeClr val="accent1"/>
              </a:fgClr>
              <a:bgClr>
                <a:schemeClr val="bg1"/>
              </a:bgClr>
            </a:patt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1043" name="Rectangle 1042">
              <a:extLst>
                <a:ext uri="{FF2B5EF4-FFF2-40B4-BE49-F238E27FC236}">
                  <a16:creationId xmlns:a16="http://schemas.microsoft.com/office/drawing/2014/main" id="{61B03100-081F-25BB-A0A9-0E51952D8CEC}"/>
                </a:ext>
              </a:extLst>
            </p:cNvPr>
            <p:cNvSpPr/>
            <p:nvPr/>
          </p:nvSpPr>
          <p:spPr>
            <a:xfrm>
              <a:off x="3817707" y="4464905"/>
              <a:ext cx="145233" cy="168126"/>
            </a:xfrm>
            <a:prstGeom prst="rect">
              <a:avLst/>
            </a:prstGeom>
            <a:solidFill>
              <a:srgbClr val="7F859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45" name="Oval 1044">
              <a:extLst>
                <a:ext uri="{FF2B5EF4-FFF2-40B4-BE49-F238E27FC236}">
                  <a16:creationId xmlns:a16="http://schemas.microsoft.com/office/drawing/2014/main" id="{04FFBF08-1C7E-276C-A8DE-436131BC4A99}"/>
                </a:ext>
              </a:extLst>
            </p:cNvPr>
            <p:cNvSpPr/>
            <p:nvPr/>
          </p:nvSpPr>
          <p:spPr>
            <a:xfrm>
              <a:off x="3411671" y="3771432"/>
              <a:ext cx="45719" cy="60823"/>
            </a:xfrm>
            <a:prstGeom prst="ellipse">
              <a:avLst/>
            </a:pr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46" name="Oval 1045">
              <a:extLst>
                <a:ext uri="{FF2B5EF4-FFF2-40B4-BE49-F238E27FC236}">
                  <a16:creationId xmlns:a16="http://schemas.microsoft.com/office/drawing/2014/main" id="{7181BEE7-E263-EF07-4A6A-619524D1519B}"/>
                </a:ext>
              </a:extLst>
            </p:cNvPr>
            <p:cNvSpPr/>
            <p:nvPr/>
          </p:nvSpPr>
          <p:spPr>
            <a:xfrm>
              <a:off x="3492236" y="3913131"/>
              <a:ext cx="45719" cy="60823"/>
            </a:xfrm>
            <a:prstGeom prst="ellipse">
              <a:avLst/>
            </a:pr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47" name="Oval 1046">
              <a:extLst>
                <a:ext uri="{FF2B5EF4-FFF2-40B4-BE49-F238E27FC236}">
                  <a16:creationId xmlns:a16="http://schemas.microsoft.com/office/drawing/2014/main" id="{04D3F65C-0E38-5F1C-F3BC-2E7BB5D68424}"/>
                </a:ext>
              </a:extLst>
            </p:cNvPr>
            <p:cNvSpPr/>
            <p:nvPr/>
          </p:nvSpPr>
          <p:spPr>
            <a:xfrm>
              <a:off x="3634734" y="3818248"/>
              <a:ext cx="45719" cy="60823"/>
            </a:xfrm>
            <a:prstGeom prst="ellipse">
              <a:avLst/>
            </a:pr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48" name="Oval 1047">
              <a:extLst>
                <a:ext uri="{FF2B5EF4-FFF2-40B4-BE49-F238E27FC236}">
                  <a16:creationId xmlns:a16="http://schemas.microsoft.com/office/drawing/2014/main" id="{95499836-CB5D-6874-428A-B6C8FB597645}"/>
                </a:ext>
              </a:extLst>
            </p:cNvPr>
            <p:cNvSpPr/>
            <p:nvPr/>
          </p:nvSpPr>
          <p:spPr>
            <a:xfrm>
              <a:off x="3575892" y="3656106"/>
              <a:ext cx="45719" cy="60823"/>
            </a:xfrm>
            <a:prstGeom prst="ellipse">
              <a:avLst/>
            </a:pr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49" name="Oval 1048">
              <a:extLst>
                <a:ext uri="{FF2B5EF4-FFF2-40B4-BE49-F238E27FC236}">
                  <a16:creationId xmlns:a16="http://schemas.microsoft.com/office/drawing/2014/main" id="{E9522890-DE8D-5EE9-F1C4-FBE2D25BF5D0}"/>
                </a:ext>
              </a:extLst>
            </p:cNvPr>
            <p:cNvSpPr/>
            <p:nvPr/>
          </p:nvSpPr>
          <p:spPr>
            <a:xfrm>
              <a:off x="3774597" y="3703809"/>
              <a:ext cx="45719" cy="60823"/>
            </a:xfrm>
            <a:prstGeom prst="ellipse">
              <a:avLst/>
            </a:pr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50" name="Oval 1049">
              <a:extLst>
                <a:ext uri="{FF2B5EF4-FFF2-40B4-BE49-F238E27FC236}">
                  <a16:creationId xmlns:a16="http://schemas.microsoft.com/office/drawing/2014/main" id="{7062552C-195E-0330-916F-F37DC700C79D}"/>
                </a:ext>
              </a:extLst>
            </p:cNvPr>
            <p:cNvSpPr/>
            <p:nvPr/>
          </p:nvSpPr>
          <p:spPr>
            <a:xfrm>
              <a:off x="3812901" y="3862707"/>
              <a:ext cx="45719" cy="60823"/>
            </a:xfrm>
            <a:prstGeom prst="ellipse">
              <a:avLst/>
            </a:pr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51" name="Oval 1050">
              <a:extLst>
                <a:ext uri="{FF2B5EF4-FFF2-40B4-BE49-F238E27FC236}">
                  <a16:creationId xmlns:a16="http://schemas.microsoft.com/office/drawing/2014/main" id="{3E97D81A-B2DA-1FFF-6CB5-FB0BEDF8B64F}"/>
                </a:ext>
              </a:extLst>
            </p:cNvPr>
            <p:cNvSpPr/>
            <p:nvPr/>
          </p:nvSpPr>
          <p:spPr>
            <a:xfrm>
              <a:off x="4056561" y="4261047"/>
              <a:ext cx="45719" cy="60823"/>
            </a:xfrm>
            <a:prstGeom prst="ellipse">
              <a:avLst/>
            </a:pr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52" name="Oval 1051">
              <a:extLst>
                <a:ext uri="{FF2B5EF4-FFF2-40B4-BE49-F238E27FC236}">
                  <a16:creationId xmlns:a16="http://schemas.microsoft.com/office/drawing/2014/main" id="{8EC55125-EA58-DAEB-A64C-C93327D189E2}"/>
                </a:ext>
              </a:extLst>
            </p:cNvPr>
            <p:cNvSpPr/>
            <p:nvPr/>
          </p:nvSpPr>
          <p:spPr>
            <a:xfrm>
              <a:off x="4302400" y="4232657"/>
              <a:ext cx="45719" cy="60823"/>
            </a:xfrm>
            <a:prstGeom prst="ellipse">
              <a:avLst/>
            </a:pr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53" name="Oval 1052">
              <a:extLst>
                <a:ext uri="{FF2B5EF4-FFF2-40B4-BE49-F238E27FC236}">
                  <a16:creationId xmlns:a16="http://schemas.microsoft.com/office/drawing/2014/main" id="{14E877FD-AD63-EC5A-9E82-B5736DC175A3}"/>
                </a:ext>
              </a:extLst>
            </p:cNvPr>
            <p:cNvSpPr/>
            <p:nvPr/>
          </p:nvSpPr>
          <p:spPr>
            <a:xfrm>
              <a:off x="4093678" y="3664037"/>
              <a:ext cx="45719" cy="60823"/>
            </a:xfrm>
            <a:prstGeom prst="ellipse">
              <a:avLst/>
            </a:pr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54" name="Oval 1053">
              <a:extLst>
                <a:ext uri="{FF2B5EF4-FFF2-40B4-BE49-F238E27FC236}">
                  <a16:creationId xmlns:a16="http://schemas.microsoft.com/office/drawing/2014/main" id="{A9BA1987-9720-E250-0A94-00DFF783D960}"/>
                </a:ext>
              </a:extLst>
            </p:cNvPr>
            <p:cNvSpPr/>
            <p:nvPr/>
          </p:nvSpPr>
          <p:spPr>
            <a:xfrm>
              <a:off x="4230812" y="3812936"/>
              <a:ext cx="45719" cy="60823"/>
            </a:xfrm>
            <a:prstGeom prst="ellipse">
              <a:avLst/>
            </a:pr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55" name="Oval 1054">
              <a:extLst>
                <a:ext uri="{FF2B5EF4-FFF2-40B4-BE49-F238E27FC236}">
                  <a16:creationId xmlns:a16="http://schemas.microsoft.com/office/drawing/2014/main" id="{E146DF6A-27F2-7225-8308-711E881FA2DC}"/>
                </a:ext>
              </a:extLst>
            </p:cNvPr>
            <p:cNvSpPr/>
            <p:nvPr/>
          </p:nvSpPr>
          <p:spPr>
            <a:xfrm>
              <a:off x="3823869" y="4017318"/>
              <a:ext cx="45719" cy="60823"/>
            </a:xfrm>
            <a:prstGeom prst="ellipse">
              <a:avLst/>
            </a:pr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56" name="Oval 1055">
              <a:extLst>
                <a:ext uri="{FF2B5EF4-FFF2-40B4-BE49-F238E27FC236}">
                  <a16:creationId xmlns:a16="http://schemas.microsoft.com/office/drawing/2014/main" id="{5DC55D33-EC50-E8F4-6EC3-63D75B4A1A76}"/>
                </a:ext>
              </a:extLst>
            </p:cNvPr>
            <p:cNvSpPr/>
            <p:nvPr/>
          </p:nvSpPr>
          <p:spPr>
            <a:xfrm>
              <a:off x="4388651" y="3711303"/>
              <a:ext cx="45719" cy="60823"/>
            </a:xfrm>
            <a:prstGeom prst="ellipse">
              <a:avLst/>
            </a:pr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57" name="Oval 1056">
              <a:extLst>
                <a:ext uri="{FF2B5EF4-FFF2-40B4-BE49-F238E27FC236}">
                  <a16:creationId xmlns:a16="http://schemas.microsoft.com/office/drawing/2014/main" id="{4CD65A19-0A79-096A-2A1B-A74EBE786648}"/>
                </a:ext>
              </a:extLst>
            </p:cNvPr>
            <p:cNvSpPr/>
            <p:nvPr/>
          </p:nvSpPr>
          <p:spPr>
            <a:xfrm>
              <a:off x="3323944" y="4132774"/>
              <a:ext cx="45719" cy="60823"/>
            </a:xfrm>
            <a:prstGeom prst="ellipse">
              <a:avLst/>
            </a:pr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58" name="Oval 1057">
              <a:extLst>
                <a:ext uri="{FF2B5EF4-FFF2-40B4-BE49-F238E27FC236}">
                  <a16:creationId xmlns:a16="http://schemas.microsoft.com/office/drawing/2014/main" id="{7E39D554-665E-D6A7-F5A8-240A746B0CF4}"/>
                </a:ext>
              </a:extLst>
            </p:cNvPr>
            <p:cNvSpPr/>
            <p:nvPr/>
          </p:nvSpPr>
          <p:spPr>
            <a:xfrm>
              <a:off x="3544196" y="4250688"/>
              <a:ext cx="45719" cy="60823"/>
            </a:xfrm>
            <a:prstGeom prst="ellipse">
              <a:avLst/>
            </a:pr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59" name="Oval 1058">
              <a:extLst>
                <a:ext uri="{FF2B5EF4-FFF2-40B4-BE49-F238E27FC236}">
                  <a16:creationId xmlns:a16="http://schemas.microsoft.com/office/drawing/2014/main" id="{EC6DEF77-0033-FDEE-01CB-9DF80B249AF8}"/>
                </a:ext>
              </a:extLst>
            </p:cNvPr>
            <p:cNvSpPr/>
            <p:nvPr/>
          </p:nvSpPr>
          <p:spPr>
            <a:xfrm>
              <a:off x="3302561" y="3662509"/>
              <a:ext cx="45719" cy="60823"/>
            </a:xfrm>
            <a:prstGeom prst="ellipse">
              <a:avLst/>
            </a:pr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60" name="Rectangle 1059">
              <a:extLst>
                <a:ext uri="{FF2B5EF4-FFF2-40B4-BE49-F238E27FC236}">
                  <a16:creationId xmlns:a16="http://schemas.microsoft.com/office/drawing/2014/main" id="{6F148A5B-5D38-DF56-56E9-E81A6E7466F9}"/>
                </a:ext>
              </a:extLst>
            </p:cNvPr>
            <p:cNvSpPr/>
            <p:nvPr/>
          </p:nvSpPr>
          <p:spPr>
            <a:xfrm>
              <a:off x="3835760" y="2727553"/>
              <a:ext cx="145233" cy="168126"/>
            </a:xfrm>
            <a:prstGeom prst="rect">
              <a:avLst/>
            </a:prstGeom>
            <a:solidFill>
              <a:srgbClr val="7F859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138" name="TextBox 1137">
            <a:extLst>
              <a:ext uri="{FF2B5EF4-FFF2-40B4-BE49-F238E27FC236}">
                <a16:creationId xmlns:a16="http://schemas.microsoft.com/office/drawing/2014/main" id="{F0555CF1-22D9-5EC9-B773-B2376A4A9E0B}"/>
              </a:ext>
            </a:extLst>
          </p:cNvPr>
          <p:cNvSpPr txBox="1"/>
          <p:nvPr/>
        </p:nvSpPr>
        <p:spPr>
          <a:xfrm>
            <a:off x="1386541" y="5715790"/>
            <a:ext cx="10765555" cy="461665"/>
          </a:xfrm>
          <a:prstGeom prst="rect">
            <a:avLst/>
          </a:prstGeom>
          <a:noFill/>
        </p:spPr>
        <p:txBody>
          <a:bodyPr wrap="square">
            <a:spAutoFit/>
          </a:bodyPr>
          <a:lstStyle/>
          <a:p>
            <a:pPr marR="0" algn="r">
              <a:spcBef>
                <a:spcPts val="0"/>
              </a:spcBef>
              <a:spcAft>
                <a:spcPts val="0"/>
              </a:spcAft>
            </a:pPr>
            <a:r>
              <a:rPr lang="en-US" sz="1200" dirty="0">
                <a:latin typeface="+mj-lt"/>
              </a:rPr>
              <a:t>1. A.G. Molina and Sanghvi, </a:t>
            </a:r>
            <a:r>
              <a:rPr lang="en-US" sz="1200" b="0" i="1" dirty="0">
                <a:effectLst/>
                <a:latin typeface="+mj-lt"/>
              </a:rPr>
              <a:t>Curr Protoc Nucleic Acid Chem</a:t>
            </a:r>
            <a:r>
              <a:rPr lang="en-US" sz="1200" dirty="0">
                <a:latin typeface="+mj-lt"/>
              </a:rPr>
              <a:t>, 2019; 2. D. Takahashi, </a:t>
            </a:r>
            <a:r>
              <a:rPr lang="en-US" sz="1200" i="1" dirty="0">
                <a:latin typeface="+mj-lt"/>
              </a:rPr>
              <a:t>Medchem News</a:t>
            </a:r>
            <a:r>
              <a:rPr lang="en-US" sz="1200" dirty="0">
                <a:latin typeface="+mj-lt"/>
              </a:rPr>
              <a:t>, 2021; 3. Y. Okada, </a:t>
            </a:r>
            <a:r>
              <a:rPr lang="en-US" sz="1200" i="1" dirty="0">
                <a:latin typeface="+mj-lt"/>
              </a:rPr>
              <a:t>JOC</a:t>
            </a:r>
            <a:r>
              <a:rPr lang="en-US" sz="1200" dirty="0">
                <a:latin typeface="+mj-lt"/>
              </a:rPr>
              <a:t>, 2013; 4. J.F. Kim, </a:t>
            </a:r>
            <a:r>
              <a:rPr lang="en-US" sz="1200" i="1" dirty="0">
                <a:latin typeface="+mj-lt"/>
              </a:rPr>
              <a:t>OPRD</a:t>
            </a:r>
            <a:r>
              <a:rPr lang="en-US" sz="1200" dirty="0">
                <a:latin typeface="+mj-lt"/>
              </a:rPr>
              <a:t>, 2016; 5. J.D. Thorpe et al, </a:t>
            </a:r>
            <a:r>
              <a:rPr lang="en-US" sz="1200" i="1" dirty="0">
                <a:latin typeface="+mj-lt"/>
              </a:rPr>
              <a:t>RSC Mechanochem</a:t>
            </a:r>
            <a:r>
              <a:rPr lang="en-US" sz="1200" dirty="0">
                <a:latin typeface="+mj-lt"/>
              </a:rPr>
              <a:t>, 2024; 6. X. Zhou et al, </a:t>
            </a:r>
            <a:r>
              <a:rPr lang="en-US" sz="1200" i="1" dirty="0">
                <a:latin typeface="+mj-lt"/>
              </a:rPr>
              <a:t>JOC</a:t>
            </a:r>
            <a:r>
              <a:rPr lang="en-US" sz="1200" dirty="0">
                <a:latin typeface="+mj-lt"/>
              </a:rPr>
              <a:t>, 2022.</a:t>
            </a:r>
          </a:p>
        </p:txBody>
      </p:sp>
      <p:sp>
        <p:nvSpPr>
          <p:cNvPr id="1139" name="Rectangle: Rounded Corners 1138">
            <a:extLst>
              <a:ext uri="{FF2B5EF4-FFF2-40B4-BE49-F238E27FC236}">
                <a16:creationId xmlns:a16="http://schemas.microsoft.com/office/drawing/2014/main" id="{8004C03F-2225-AAED-2BF2-299A5799D355}"/>
              </a:ext>
            </a:extLst>
          </p:cNvPr>
          <p:cNvSpPr/>
          <p:nvPr/>
        </p:nvSpPr>
        <p:spPr>
          <a:xfrm>
            <a:off x="504648" y="1962027"/>
            <a:ext cx="11203918" cy="2912537"/>
          </a:xfrm>
          <a:prstGeom prst="roundRect">
            <a:avLst>
              <a:gd name="adj" fmla="val 3493"/>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41" name="Rectangle: Rounded Corners 1140">
            <a:extLst>
              <a:ext uri="{FF2B5EF4-FFF2-40B4-BE49-F238E27FC236}">
                <a16:creationId xmlns:a16="http://schemas.microsoft.com/office/drawing/2014/main" id="{5F2D982D-FB21-36C0-1F3A-86F203C4D7FB}"/>
              </a:ext>
            </a:extLst>
          </p:cNvPr>
          <p:cNvSpPr/>
          <p:nvPr/>
        </p:nvSpPr>
        <p:spPr>
          <a:xfrm>
            <a:off x="504648" y="1552880"/>
            <a:ext cx="4553065" cy="410491"/>
          </a:xfrm>
          <a:prstGeom prst="roundRect">
            <a:avLst>
              <a:gd name="adj" fmla="val 3493"/>
            </a:avLst>
          </a:prstGeom>
          <a:solidFill>
            <a:srgbClr val="162F6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Solid Phase Oligo Synthesis (SPOS)</a:t>
            </a:r>
          </a:p>
        </p:txBody>
      </p:sp>
      <p:sp>
        <p:nvSpPr>
          <p:cNvPr id="1142" name="Rectangle: Rounded Corners 1141">
            <a:extLst>
              <a:ext uri="{FF2B5EF4-FFF2-40B4-BE49-F238E27FC236}">
                <a16:creationId xmlns:a16="http://schemas.microsoft.com/office/drawing/2014/main" id="{8F2FBF9F-BC76-1652-B8F8-99AF518A2B84}"/>
              </a:ext>
            </a:extLst>
          </p:cNvPr>
          <p:cNvSpPr/>
          <p:nvPr/>
        </p:nvSpPr>
        <p:spPr>
          <a:xfrm>
            <a:off x="5068320" y="1552880"/>
            <a:ext cx="6640246" cy="410491"/>
          </a:xfrm>
          <a:prstGeom prst="roundRect">
            <a:avLst>
              <a:gd name="adj" fmla="val 3493"/>
            </a:avLst>
          </a:prstGeom>
          <a:solidFill>
            <a:srgbClr val="3361A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Liquid Phase Oligo Synthesis (LPOS)</a:t>
            </a:r>
            <a:r>
              <a:rPr lang="en-US" baseline="30000" dirty="0">
                <a:solidFill>
                  <a:schemeClr val="bg1"/>
                </a:solidFill>
              </a:rPr>
              <a:t>1</a:t>
            </a:r>
            <a:endParaRPr lang="en-US" dirty="0">
              <a:solidFill>
                <a:schemeClr val="bg1"/>
              </a:solidFill>
            </a:endParaRPr>
          </a:p>
        </p:txBody>
      </p:sp>
      <p:sp>
        <p:nvSpPr>
          <p:cNvPr id="6" name="Rectangle 5">
            <a:extLst>
              <a:ext uri="{FF2B5EF4-FFF2-40B4-BE49-F238E27FC236}">
                <a16:creationId xmlns:a16="http://schemas.microsoft.com/office/drawing/2014/main" id="{F88944F4-BC27-FCE9-3F2C-BEEB56A23F32}"/>
              </a:ext>
            </a:extLst>
          </p:cNvPr>
          <p:cNvSpPr/>
          <p:nvPr/>
        </p:nvSpPr>
        <p:spPr>
          <a:xfrm rot="19814713">
            <a:off x="2338671" y="4100214"/>
            <a:ext cx="631054" cy="156132"/>
          </a:xfrm>
          <a:prstGeom prst="rect">
            <a:avLst/>
          </a:pr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Arrow: Right 6">
            <a:extLst>
              <a:ext uri="{FF2B5EF4-FFF2-40B4-BE49-F238E27FC236}">
                <a16:creationId xmlns:a16="http://schemas.microsoft.com/office/drawing/2014/main" id="{63E5AF12-2DD0-F91E-20CE-28DF3FD3A64B}"/>
              </a:ext>
            </a:extLst>
          </p:cNvPr>
          <p:cNvSpPr/>
          <p:nvPr/>
        </p:nvSpPr>
        <p:spPr>
          <a:xfrm rot="19828519">
            <a:off x="2518075" y="3756001"/>
            <a:ext cx="663976" cy="306531"/>
          </a:xfrm>
          <a:prstGeom prst="rightArrow">
            <a:avLst/>
          </a:pr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Rounded Corners 9">
            <a:extLst>
              <a:ext uri="{FF2B5EF4-FFF2-40B4-BE49-F238E27FC236}">
                <a16:creationId xmlns:a16="http://schemas.microsoft.com/office/drawing/2014/main" id="{9BDCEC8F-8EA1-847B-608F-45A12CBA8E80}"/>
              </a:ext>
            </a:extLst>
          </p:cNvPr>
          <p:cNvSpPr/>
          <p:nvPr/>
        </p:nvSpPr>
        <p:spPr>
          <a:xfrm>
            <a:off x="507317" y="4857292"/>
            <a:ext cx="2344959" cy="410491"/>
          </a:xfrm>
          <a:prstGeom prst="roundRect">
            <a:avLst>
              <a:gd name="adj" fmla="val 3493"/>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R="0">
              <a:spcBef>
                <a:spcPts val="0"/>
              </a:spcBef>
              <a:spcAft>
                <a:spcPts val="0"/>
              </a:spcAft>
            </a:pPr>
            <a:r>
              <a:rPr lang="en-US" sz="1800" i="1" dirty="0"/>
              <a:t>BATCH SCALE &lt;10 KG</a:t>
            </a:r>
          </a:p>
        </p:txBody>
      </p:sp>
      <p:sp>
        <p:nvSpPr>
          <p:cNvPr id="11" name="Rectangle: Rounded Corners 10">
            <a:extLst>
              <a:ext uri="{FF2B5EF4-FFF2-40B4-BE49-F238E27FC236}">
                <a16:creationId xmlns:a16="http://schemas.microsoft.com/office/drawing/2014/main" id="{3FADE84F-56A8-0230-4322-E569A39A1DBC}"/>
              </a:ext>
            </a:extLst>
          </p:cNvPr>
          <p:cNvSpPr/>
          <p:nvPr/>
        </p:nvSpPr>
        <p:spPr>
          <a:xfrm>
            <a:off x="2850063" y="4857292"/>
            <a:ext cx="8858503" cy="410491"/>
          </a:xfrm>
          <a:prstGeom prst="roundRect">
            <a:avLst>
              <a:gd name="adj" fmla="val 3493"/>
            </a:avLst>
          </a:prstGeom>
          <a:solidFill>
            <a:srgbClr val="44705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R="0" algn="ctr">
              <a:spcBef>
                <a:spcPts val="0"/>
              </a:spcBef>
              <a:spcAft>
                <a:spcPts val="0"/>
              </a:spcAft>
            </a:pPr>
            <a:r>
              <a:rPr lang="en-US" sz="1800" i="1" dirty="0"/>
              <a:t>THEORETICAL BATCH SCALE &gt;100 KG</a:t>
            </a:r>
          </a:p>
        </p:txBody>
      </p:sp>
      <p:grpSp>
        <p:nvGrpSpPr>
          <p:cNvPr id="15" name="Group 14">
            <a:extLst>
              <a:ext uri="{FF2B5EF4-FFF2-40B4-BE49-F238E27FC236}">
                <a16:creationId xmlns:a16="http://schemas.microsoft.com/office/drawing/2014/main" id="{89D6CCD7-5EC1-7211-FF60-2682F2C8979E}"/>
              </a:ext>
            </a:extLst>
          </p:cNvPr>
          <p:cNvGrpSpPr/>
          <p:nvPr/>
        </p:nvGrpSpPr>
        <p:grpSpPr>
          <a:xfrm>
            <a:off x="5611471" y="2717108"/>
            <a:ext cx="1272554" cy="1915923"/>
            <a:chOff x="5611471" y="2705799"/>
            <a:chExt cx="1272554" cy="1915923"/>
          </a:xfrm>
        </p:grpSpPr>
        <p:sp>
          <p:nvSpPr>
            <p:cNvPr id="1126" name="Rectangle 1125">
              <a:extLst>
                <a:ext uri="{FF2B5EF4-FFF2-40B4-BE49-F238E27FC236}">
                  <a16:creationId xmlns:a16="http://schemas.microsoft.com/office/drawing/2014/main" id="{FB616B89-B312-3B19-1884-AF7B8076DBD1}"/>
                </a:ext>
              </a:extLst>
            </p:cNvPr>
            <p:cNvSpPr/>
            <p:nvPr/>
          </p:nvSpPr>
          <p:spPr>
            <a:xfrm>
              <a:off x="5611472" y="2877220"/>
              <a:ext cx="1270965" cy="1508478"/>
            </a:xfrm>
            <a:prstGeom prst="rect">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127" name="Rectangle 1126">
              <a:extLst>
                <a:ext uri="{FF2B5EF4-FFF2-40B4-BE49-F238E27FC236}">
                  <a16:creationId xmlns:a16="http://schemas.microsoft.com/office/drawing/2014/main" id="{1A469F33-AD5B-ECBA-F0D3-348C68CB2999}"/>
                </a:ext>
              </a:extLst>
            </p:cNvPr>
            <p:cNvSpPr/>
            <p:nvPr/>
          </p:nvSpPr>
          <p:spPr>
            <a:xfrm>
              <a:off x="5611471" y="3320190"/>
              <a:ext cx="1270965" cy="1065508"/>
            </a:xfrm>
            <a:prstGeom prst="rect">
              <a:avLst/>
            </a:prstGeom>
            <a:solidFill>
              <a:srgbClr val="F3F6F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1133" name="Rectangle 1132">
              <a:extLst>
                <a:ext uri="{FF2B5EF4-FFF2-40B4-BE49-F238E27FC236}">
                  <a16:creationId xmlns:a16="http://schemas.microsoft.com/office/drawing/2014/main" id="{E06C7DAC-6F27-F92F-1252-2885C62ADC6B}"/>
                </a:ext>
              </a:extLst>
            </p:cNvPr>
            <p:cNvSpPr/>
            <p:nvPr/>
          </p:nvSpPr>
          <p:spPr>
            <a:xfrm>
              <a:off x="6192389" y="2705799"/>
              <a:ext cx="145233" cy="168126"/>
            </a:xfrm>
            <a:prstGeom prst="rect">
              <a:avLst/>
            </a:prstGeom>
            <a:solidFill>
              <a:srgbClr val="7F859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31" name="Object 30">
              <a:extLst>
                <a:ext uri="{FF2B5EF4-FFF2-40B4-BE49-F238E27FC236}">
                  <a16:creationId xmlns:a16="http://schemas.microsoft.com/office/drawing/2014/main" id="{4460F3B0-9D11-DE49-1E0C-6BBF2B044EED}"/>
                </a:ext>
              </a:extLst>
            </p:cNvPr>
            <p:cNvGraphicFramePr>
              <a:graphicFrameLocks noChangeAspect="1"/>
            </p:cNvGraphicFramePr>
            <p:nvPr/>
          </p:nvGraphicFramePr>
          <p:xfrm>
            <a:off x="5701818" y="3402925"/>
            <a:ext cx="1126373" cy="682835"/>
          </p:xfrm>
          <a:graphic>
            <a:graphicData uri="http://schemas.openxmlformats.org/presentationml/2006/ole">
              <mc:AlternateContent xmlns:mc="http://schemas.openxmlformats.org/markup-compatibility/2006">
                <mc:Choice xmlns:v="urn:schemas-microsoft-com:vml" Requires="v">
                  <p:oleObj spid="_x0000_s5121" name="CS ChemDraw Drawing" r:id="rId3" imgW="1173834" imgH="711669" progId="ChemDraw.Document.6.0">
                    <p:embed/>
                  </p:oleObj>
                </mc:Choice>
                <mc:Fallback>
                  <p:oleObj name="CS ChemDraw Drawing" r:id="rId3" imgW="1173834" imgH="711669" progId="ChemDraw.Document.6.0">
                    <p:embed/>
                    <p:pic>
                      <p:nvPicPr>
                        <p:cNvPr id="31" name="Object 30">
                          <a:extLst>
                            <a:ext uri="{FF2B5EF4-FFF2-40B4-BE49-F238E27FC236}">
                              <a16:creationId xmlns:a16="http://schemas.microsoft.com/office/drawing/2014/main" id="{4460F3B0-9D11-DE49-1E0C-6BBF2B044EED}"/>
                            </a:ext>
                          </a:extLst>
                        </p:cNvPr>
                        <p:cNvPicPr/>
                        <p:nvPr/>
                      </p:nvPicPr>
                      <p:blipFill>
                        <a:blip r:embed="rId4"/>
                        <a:stretch>
                          <a:fillRect/>
                        </a:stretch>
                      </p:blipFill>
                      <p:spPr>
                        <a:xfrm>
                          <a:off x="5701818" y="3402925"/>
                          <a:ext cx="1126373" cy="682835"/>
                        </a:xfrm>
                        <a:prstGeom prst="rect">
                          <a:avLst/>
                        </a:prstGeom>
                      </p:spPr>
                    </p:pic>
                  </p:oleObj>
                </mc:Fallback>
              </mc:AlternateContent>
            </a:graphicData>
          </a:graphic>
        </p:graphicFrame>
        <p:sp>
          <p:nvSpPr>
            <p:cNvPr id="12" name="Rectangle 11">
              <a:extLst>
                <a:ext uri="{FF2B5EF4-FFF2-40B4-BE49-F238E27FC236}">
                  <a16:creationId xmlns:a16="http://schemas.microsoft.com/office/drawing/2014/main" id="{28D13E20-D8FA-D5D2-D329-D7DFB7C98ED8}"/>
                </a:ext>
              </a:extLst>
            </p:cNvPr>
            <p:cNvSpPr/>
            <p:nvPr/>
          </p:nvSpPr>
          <p:spPr>
            <a:xfrm>
              <a:off x="5613060" y="4364300"/>
              <a:ext cx="1270965" cy="80583"/>
            </a:xfrm>
            <a:prstGeom prst="rect">
              <a:avLst/>
            </a:prstGeom>
            <a:pattFill prst="wdDnDiag">
              <a:fgClr>
                <a:schemeClr val="accent1"/>
              </a:fgClr>
              <a:bgClr>
                <a:schemeClr val="bg1"/>
              </a:bgClr>
            </a:patt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13" name="Rectangle 12">
              <a:extLst>
                <a:ext uri="{FF2B5EF4-FFF2-40B4-BE49-F238E27FC236}">
                  <a16:creationId xmlns:a16="http://schemas.microsoft.com/office/drawing/2014/main" id="{6ABAE214-BF35-B861-4291-69F23ECEEB99}"/>
                </a:ext>
              </a:extLst>
            </p:cNvPr>
            <p:cNvSpPr/>
            <p:nvPr/>
          </p:nvSpPr>
          <p:spPr>
            <a:xfrm>
              <a:off x="6175330" y="4453596"/>
              <a:ext cx="145233" cy="168126"/>
            </a:xfrm>
            <a:prstGeom prst="rect">
              <a:avLst/>
            </a:prstGeom>
            <a:solidFill>
              <a:srgbClr val="7F859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4" name="TextBox 13">
            <a:extLst>
              <a:ext uri="{FF2B5EF4-FFF2-40B4-BE49-F238E27FC236}">
                <a16:creationId xmlns:a16="http://schemas.microsoft.com/office/drawing/2014/main" id="{99B22EA0-C854-6298-12B3-2797542F82A1}"/>
              </a:ext>
            </a:extLst>
          </p:cNvPr>
          <p:cNvSpPr txBox="1"/>
          <p:nvPr/>
        </p:nvSpPr>
        <p:spPr>
          <a:xfrm>
            <a:off x="5165653" y="4253435"/>
            <a:ext cx="2874563" cy="276999"/>
          </a:xfrm>
          <a:prstGeom prst="rect">
            <a:avLst/>
          </a:prstGeom>
          <a:noFill/>
        </p:spPr>
        <p:txBody>
          <a:bodyPr wrap="square">
            <a:spAutoFit/>
          </a:bodyPr>
          <a:lstStyle/>
          <a:p>
            <a:pPr marL="0" marR="0">
              <a:spcBef>
                <a:spcPts val="0"/>
              </a:spcBef>
              <a:spcAft>
                <a:spcPts val="0"/>
              </a:spcAft>
            </a:pPr>
            <a:r>
              <a:rPr lang="en-US" sz="1200" dirty="0">
                <a:effectLst/>
                <a:latin typeface="Calibri" panose="020F0502020204030204" pitchFamily="34" charset="0"/>
              </a:rPr>
              <a:t>Filter</a:t>
            </a:r>
            <a:endParaRPr lang="en-US" sz="1100" dirty="0"/>
          </a:p>
        </p:txBody>
      </p:sp>
      <p:sp>
        <p:nvSpPr>
          <p:cNvPr id="18" name="TextBox 17">
            <a:extLst>
              <a:ext uri="{FF2B5EF4-FFF2-40B4-BE49-F238E27FC236}">
                <a16:creationId xmlns:a16="http://schemas.microsoft.com/office/drawing/2014/main" id="{AC944380-FA34-B486-5C54-2B6A62647331}"/>
              </a:ext>
            </a:extLst>
          </p:cNvPr>
          <p:cNvSpPr txBox="1"/>
          <p:nvPr/>
        </p:nvSpPr>
        <p:spPr>
          <a:xfrm>
            <a:off x="7233146" y="2071913"/>
            <a:ext cx="2874563" cy="646331"/>
          </a:xfrm>
          <a:prstGeom prst="rect">
            <a:avLst/>
          </a:prstGeom>
          <a:noFill/>
        </p:spPr>
        <p:txBody>
          <a:bodyPr wrap="square">
            <a:spAutoFit/>
          </a:bodyPr>
          <a:lstStyle/>
          <a:p>
            <a:pPr marL="0" marR="0" algn="ctr">
              <a:spcBef>
                <a:spcPts val="0"/>
              </a:spcBef>
              <a:spcAft>
                <a:spcPts val="0"/>
              </a:spcAft>
            </a:pPr>
            <a:r>
              <a:rPr lang="en-US" dirty="0">
                <a:latin typeface="+mj-lt"/>
              </a:rPr>
              <a:t>Organic solvent nanofiltration</a:t>
            </a:r>
            <a:r>
              <a:rPr lang="en-US" baseline="30000" dirty="0">
                <a:latin typeface="+mj-lt"/>
              </a:rPr>
              <a:t>4</a:t>
            </a:r>
            <a:endParaRPr lang="en-US" sz="1600" dirty="0">
              <a:latin typeface="+mj-lt"/>
            </a:endParaRPr>
          </a:p>
        </p:txBody>
      </p:sp>
      <p:sp>
        <p:nvSpPr>
          <p:cNvPr id="24" name="TextBox 23">
            <a:extLst>
              <a:ext uri="{FF2B5EF4-FFF2-40B4-BE49-F238E27FC236}">
                <a16:creationId xmlns:a16="http://schemas.microsoft.com/office/drawing/2014/main" id="{0D380AE8-82B3-33F1-17CC-7909A8F04CF3}"/>
              </a:ext>
            </a:extLst>
          </p:cNvPr>
          <p:cNvSpPr txBox="1"/>
          <p:nvPr/>
        </p:nvSpPr>
        <p:spPr>
          <a:xfrm>
            <a:off x="7174084" y="4248070"/>
            <a:ext cx="2874563" cy="276999"/>
          </a:xfrm>
          <a:prstGeom prst="rect">
            <a:avLst/>
          </a:prstGeom>
          <a:noFill/>
        </p:spPr>
        <p:txBody>
          <a:bodyPr wrap="square">
            <a:spAutoFit/>
          </a:bodyPr>
          <a:lstStyle/>
          <a:p>
            <a:pPr marL="0" marR="0">
              <a:spcBef>
                <a:spcPts val="0"/>
              </a:spcBef>
              <a:spcAft>
                <a:spcPts val="0"/>
              </a:spcAft>
            </a:pPr>
            <a:r>
              <a:rPr lang="en-US" sz="1200" dirty="0">
                <a:effectLst/>
                <a:latin typeface="Calibri" panose="020F0502020204030204" pitchFamily="34" charset="0"/>
              </a:rPr>
              <a:t>Membrane</a:t>
            </a:r>
            <a:endParaRPr lang="en-US" sz="1100" dirty="0"/>
          </a:p>
        </p:txBody>
      </p:sp>
      <p:grpSp>
        <p:nvGrpSpPr>
          <p:cNvPr id="17" name="Group 16">
            <a:extLst>
              <a:ext uri="{FF2B5EF4-FFF2-40B4-BE49-F238E27FC236}">
                <a16:creationId xmlns:a16="http://schemas.microsoft.com/office/drawing/2014/main" id="{C1A7FCCF-47F9-4C19-89FD-A610C039600A}"/>
              </a:ext>
            </a:extLst>
          </p:cNvPr>
          <p:cNvGrpSpPr/>
          <p:nvPr/>
        </p:nvGrpSpPr>
        <p:grpSpPr>
          <a:xfrm>
            <a:off x="8000261" y="2720065"/>
            <a:ext cx="1271560" cy="1912966"/>
            <a:chOff x="8000261" y="2691002"/>
            <a:chExt cx="1271560" cy="1912966"/>
          </a:xfrm>
        </p:grpSpPr>
        <p:sp>
          <p:nvSpPr>
            <p:cNvPr id="20" name="Rectangle 19">
              <a:extLst>
                <a:ext uri="{FF2B5EF4-FFF2-40B4-BE49-F238E27FC236}">
                  <a16:creationId xmlns:a16="http://schemas.microsoft.com/office/drawing/2014/main" id="{1D63FCF3-9591-4D7F-D5F3-CDB83D9A9CFC}"/>
                </a:ext>
              </a:extLst>
            </p:cNvPr>
            <p:cNvSpPr/>
            <p:nvPr/>
          </p:nvSpPr>
          <p:spPr>
            <a:xfrm>
              <a:off x="8000262" y="2869911"/>
              <a:ext cx="1270965" cy="1508478"/>
            </a:xfrm>
            <a:prstGeom prst="rect">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21" name="Rectangle 20">
              <a:extLst>
                <a:ext uri="{FF2B5EF4-FFF2-40B4-BE49-F238E27FC236}">
                  <a16:creationId xmlns:a16="http://schemas.microsoft.com/office/drawing/2014/main" id="{A5AD133E-5AB5-4B70-D125-8A050FDC30C7}"/>
                </a:ext>
              </a:extLst>
            </p:cNvPr>
            <p:cNvSpPr/>
            <p:nvPr/>
          </p:nvSpPr>
          <p:spPr>
            <a:xfrm>
              <a:off x="8000261" y="3312881"/>
              <a:ext cx="1270965" cy="1065508"/>
            </a:xfrm>
            <a:prstGeom prst="rect">
              <a:avLst/>
            </a:prstGeom>
            <a:solidFill>
              <a:srgbClr val="F3F6F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22" name="Rectangle 21">
              <a:extLst>
                <a:ext uri="{FF2B5EF4-FFF2-40B4-BE49-F238E27FC236}">
                  <a16:creationId xmlns:a16="http://schemas.microsoft.com/office/drawing/2014/main" id="{CDB19822-5BF2-61B3-5CDA-A47E704AD7AB}"/>
                </a:ext>
              </a:extLst>
            </p:cNvPr>
            <p:cNvSpPr/>
            <p:nvPr/>
          </p:nvSpPr>
          <p:spPr>
            <a:xfrm>
              <a:off x="8000856" y="4346546"/>
              <a:ext cx="1270965" cy="80583"/>
            </a:xfrm>
            <a:prstGeom prst="rect">
              <a:avLst/>
            </a:prstGeom>
            <a:pattFill prst="wdDnDiag">
              <a:fgClr>
                <a:srgbClr val="C00000"/>
              </a:fgClr>
              <a:bgClr>
                <a:schemeClr val="bg1"/>
              </a:bgClr>
            </a:patt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23" name="Rectangle 22">
              <a:extLst>
                <a:ext uri="{FF2B5EF4-FFF2-40B4-BE49-F238E27FC236}">
                  <a16:creationId xmlns:a16="http://schemas.microsoft.com/office/drawing/2014/main" id="{0A659660-6AC6-69BC-515B-F608BCF9F9AF}"/>
                </a:ext>
              </a:extLst>
            </p:cNvPr>
            <p:cNvSpPr/>
            <p:nvPr/>
          </p:nvSpPr>
          <p:spPr>
            <a:xfrm>
              <a:off x="8563126" y="4435842"/>
              <a:ext cx="145233" cy="168126"/>
            </a:xfrm>
            <a:prstGeom prst="rect">
              <a:avLst/>
            </a:prstGeom>
            <a:solidFill>
              <a:srgbClr val="7F859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25" name="Object 24">
              <a:extLst>
                <a:ext uri="{FF2B5EF4-FFF2-40B4-BE49-F238E27FC236}">
                  <a16:creationId xmlns:a16="http://schemas.microsoft.com/office/drawing/2014/main" id="{ABF5E7D9-55E0-FD98-9C28-312B72088661}"/>
                </a:ext>
              </a:extLst>
            </p:cNvPr>
            <p:cNvGraphicFramePr>
              <a:graphicFrameLocks noChangeAspect="1"/>
            </p:cNvGraphicFramePr>
            <p:nvPr/>
          </p:nvGraphicFramePr>
          <p:xfrm>
            <a:off x="8083916" y="3386612"/>
            <a:ext cx="1110436" cy="957828"/>
          </p:xfrm>
          <a:graphic>
            <a:graphicData uri="http://schemas.openxmlformats.org/presentationml/2006/ole">
              <mc:AlternateContent xmlns:mc="http://schemas.openxmlformats.org/markup-compatibility/2006">
                <mc:Choice xmlns:v="urn:schemas-microsoft-com:vml" Requires="v">
                  <p:oleObj spid="_x0000_s5122" name="CS ChemDraw Drawing" r:id="rId5" imgW="1420510" imgH="1225059" progId="ChemDraw.Document.6.0">
                    <p:embed/>
                  </p:oleObj>
                </mc:Choice>
                <mc:Fallback>
                  <p:oleObj name="CS ChemDraw Drawing" r:id="rId5" imgW="1420510" imgH="1225059" progId="ChemDraw.Document.6.0">
                    <p:embed/>
                    <p:pic>
                      <p:nvPicPr>
                        <p:cNvPr id="25" name="Object 24">
                          <a:extLst>
                            <a:ext uri="{FF2B5EF4-FFF2-40B4-BE49-F238E27FC236}">
                              <a16:creationId xmlns:a16="http://schemas.microsoft.com/office/drawing/2014/main" id="{ABF5E7D9-55E0-FD98-9C28-312B72088661}"/>
                            </a:ext>
                          </a:extLst>
                        </p:cNvPr>
                        <p:cNvPicPr/>
                        <p:nvPr/>
                      </p:nvPicPr>
                      <p:blipFill>
                        <a:blip r:embed="rId6"/>
                        <a:stretch>
                          <a:fillRect/>
                        </a:stretch>
                      </p:blipFill>
                      <p:spPr>
                        <a:xfrm>
                          <a:off x="8083916" y="3386612"/>
                          <a:ext cx="1110436" cy="957828"/>
                        </a:xfrm>
                        <a:prstGeom prst="rect">
                          <a:avLst/>
                        </a:prstGeom>
                      </p:spPr>
                    </p:pic>
                  </p:oleObj>
                </mc:Fallback>
              </mc:AlternateContent>
            </a:graphicData>
          </a:graphic>
        </p:graphicFrame>
        <p:sp>
          <p:nvSpPr>
            <p:cNvPr id="26" name="Rectangle 25">
              <a:extLst>
                <a:ext uri="{FF2B5EF4-FFF2-40B4-BE49-F238E27FC236}">
                  <a16:creationId xmlns:a16="http://schemas.microsoft.com/office/drawing/2014/main" id="{D02B7D6F-9D2A-FBA0-7376-CF22730F08FE}"/>
                </a:ext>
              </a:extLst>
            </p:cNvPr>
            <p:cNvSpPr/>
            <p:nvPr/>
          </p:nvSpPr>
          <p:spPr>
            <a:xfrm>
              <a:off x="8568297" y="2691002"/>
              <a:ext cx="145233" cy="168126"/>
            </a:xfrm>
            <a:prstGeom prst="rect">
              <a:avLst/>
            </a:prstGeom>
            <a:solidFill>
              <a:srgbClr val="7F859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9" name="TextBox 18">
            <a:extLst>
              <a:ext uri="{FF2B5EF4-FFF2-40B4-BE49-F238E27FC236}">
                <a16:creationId xmlns:a16="http://schemas.microsoft.com/office/drawing/2014/main" id="{8C692A26-200F-85FD-8906-97FC153C3D87}"/>
              </a:ext>
            </a:extLst>
          </p:cNvPr>
          <p:cNvSpPr txBox="1"/>
          <p:nvPr/>
        </p:nvSpPr>
        <p:spPr>
          <a:xfrm>
            <a:off x="9345944" y="2181529"/>
            <a:ext cx="2874563" cy="369332"/>
          </a:xfrm>
          <a:prstGeom prst="rect">
            <a:avLst/>
          </a:prstGeom>
          <a:noFill/>
        </p:spPr>
        <p:txBody>
          <a:bodyPr wrap="square">
            <a:spAutoFit/>
          </a:bodyPr>
          <a:lstStyle/>
          <a:p>
            <a:pPr marL="0" marR="0" algn="ctr">
              <a:spcBef>
                <a:spcPts val="0"/>
              </a:spcBef>
              <a:spcAft>
                <a:spcPts val="0"/>
              </a:spcAft>
            </a:pPr>
            <a:r>
              <a:rPr lang="en-US" dirty="0">
                <a:latin typeface="+mj-lt"/>
              </a:rPr>
              <a:t>Others</a:t>
            </a:r>
            <a:endParaRPr lang="en-US" sz="1600" dirty="0">
              <a:latin typeface="+mj-lt"/>
            </a:endParaRPr>
          </a:p>
        </p:txBody>
      </p:sp>
      <p:pic>
        <p:nvPicPr>
          <p:cNvPr id="41" name="Picture 40">
            <a:extLst>
              <a:ext uri="{FF2B5EF4-FFF2-40B4-BE49-F238E27FC236}">
                <a16:creationId xmlns:a16="http://schemas.microsoft.com/office/drawing/2014/main" id="{A7FF74A3-B274-2833-E123-834610278F73}"/>
              </a:ext>
            </a:extLst>
          </p:cNvPr>
          <p:cNvPicPr>
            <a:picLocks noChangeAspect="1"/>
          </p:cNvPicPr>
          <p:nvPr/>
        </p:nvPicPr>
        <p:blipFill>
          <a:blip r:embed="rId7">
            <a:clrChange>
              <a:clrFrom>
                <a:srgbClr val="FFFFFF"/>
              </a:clrFrom>
              <a:clrTo>
                <a:srgbClr val="FFFFFF">
                  <a:alpha val="0"/>
                </a:srgbClr>
              </a:clrTo>
            </a:clrChange>
          </a:blip>
          <a:stretch>
            <a:fillRect/>
          </a:stretch>
        </p:blipFill>
        <p:spPr>
          <a:xfrm>
            <a:off x="10169279" y="3397375"/>
            <a:ext cx="1232613" cy="1293806"/>
          </a:xfrm>
          <a:prstGeom prst="rect">
            <a:avLst/>
          </a:prstGeom>
        </p:spPr>
      </p:pic>
      <p:sp>
        <p:nvSpPr>
          <p:cNvPr id="43" name="TextBox 42">
            <a:extLst>
              <a:ext uri="{FF2B5EF4-FFF2-40B4-BE49-F238E27FC236}">
                <a16:creationId xmlns:a16="http://schemas.microsoft.com/office/drawing/2014/main" id="{26AAF4F8-C1DA-2BF1-ABF8-246117445543}"/>
              </a:ext>
            </a:extLst>
          </p:cNvPr>
          <p:cNvSpPr txBox="1"/>
          <p:nvPr/>
        </p:nvSpPr>
        <p:spPr>
          <a:xfrm>
            <a:off x="4787425" y="4051211"/>
            <a:ext cx="2874563" cy="307777"/>
          </a:xfrm>
          <a:prstGeom prst="rect">
            <a:avLst/>
          </a:prstGeom>
          <a:noFill/>
        </p:spPr>
        <p:txBody>
          <a:bodyPr wrap="square">
            <a:spAutoFit/>
          </a:bodyPr>
          <a:lstStyle/>
          <a:p>
            <a:pPr marL="0" marR="0" algn="ctr">
              <a:spcBef>
                <a:spcPts val="0"/>
              </a:spcBef>
              <a:spcAft>
                <a:spcPts val="0"/>
              </a:spcAft>
            </a:pPr>
            <a:r>
              <a:rPr lang="en-US" sz="1400" i="1" dirty="0">
                <a:latin typeface="+mj-lt"/>
              </a:rPr>
              <a:t>AJIPHASE</a:t>
            </a:r>
            <a:endParaRPr lang="en-US" sz="1200" i="1" dirty="0">
              <a:latin typeface="+mj-lt"/>
            </a:endParaRPr>
          </a:p>
        </p:txBody>
      </p:sp>
      <p:sp>
        <p:nvSpPr>
          <p:cNvPr id="44" name="Star: 5 Points 43">
            <a:extLst>
              <a:ext uri="{FF2B5EF4-FFF2-40B4-BE49-F238E27FC236}">
                <a16:creationId xmlns:a16="http://schemas.microsoft.com/office/drawing/2014/main" id="{8D2487F5-9CEA-44BB-22CA-7A51D5E9997F}"/>
              </a:ext>
            </a:extLst>
          </p:cNvPr>
          <p:cNvSpPr>
            <a:spLocks noChangeAspect="1"/>
          </p:cNvSpPr>
          <p:nvPr/>
        </p:nvSpPr>
        <p:spPr>
          <a:xfrm>
            <a:off x="5658864" y="3483766"/>
            <a:ext cx="182880" cy="143784"/>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Star: 5 Points 45">
            <a:extLst>
              <a:ext uri="{FF2B5EF4-FFF2-40B4-BE49-F238E27FC236}">
                <a16:creationId xmlns:a16="http://schemas.microsoft.com/office/drawing/2014/main" id="{916FE174-C394-8B77-CDA1-E176115A6FE3}"/>
              </a:ext>
            </a:extLst>
          </p:cNvPr>
          <p:cNvSpPr>
            <a:spLocks noChangeAspect="1"/>
          </p:cNvSpPr>
          <p:nvPr/>
        </p:nvSpPr>
        <p:spPr>
          <a:xfrm>
            <a:off x="8841421" y="3488249"/>
            <a:ext cx="182880" cy="143784"/>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Star: 5 Points 50">
            <a:extLst>
              <a:ext uri="{FF2B5EF4-FFF2-40B4-BE49-F238E27FC236}">
                <a16:creationId xmlns:a16="http://schemas.microsoft.com/office/drawing/2014/main" id="{C5FFF9C7-8F59-F8AA-CE37-0BCB9FC3E93F}"/>
              </a:ext>
            </a:extLst>
          </p:cNvPr>
          <p:cNvSpPr>
            <a:spLocks noChangeAspect="1"/>
          </p:cNvSpPr>
          <p:nvPr/>
        </p:nvSpPr>
        <p:spPr>
          <a:xfrm>
            <a:off x="9075917" y="3897701"/>
            <a:ext cx="182880" cy="143784"/>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Star: 5 Points 52">
            <a:extLst>
              <a:ext uri="{FF2B5EF4-FFF2-40B4-BE49-F238E27FC236}">
                <a16:creationId xmlns:a16="http://schemas.microsoft.com/office/drawing/2014/main" id="{5577DCFF-363E-18E9-DC43-831C78350BB6}"/>
              </a:ext>
            </a:extLst>
          </p:cNvPr>
          <p:cNvSpPr>
            <a:spLocks noChangeAspect="1"/>
          </p:cNvSpPr>
          <p:nvPr/>
        </p:nvSpPr>
        <p:spPr>
          <a:xfrm>
            <a:off x="8493939" y="4106388"/>
            <a:ext cx="182880" cy="143784"/>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1264832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EFDD7EB-3313-6B6A-3DE2-93BEB9AB74AA}"/>
              </a:ext>
            </a:extLst>
          </p:cNvPr>
          <p:cNvSpPr>
            <a:spLocks noGrp="1"/>
          </p:cNvSpPr>
          <p:nvPr>
            <p:ph type="sldNum" sz="quarter" idx="10"/>
          </p:nvPr>
        </p:nvSpPr>
        <p:spPr/>
        <p:txBody>
          <a:bodyPr/>
          <a:lstStyle/>
          <a:p>
            <a:fld id="{6329CC97-BE23-6A42-8BDE-38385AC882FA}" type="slidenum">
              <a:rPr lang="en-US" smtClean="0"/>
              <a:t>77</a:t>
            </a:fld>
            <a:endParaRPr lang="en-US" dirty="0"/>
          </a:p>
        </p:txBody>
      </p:sp>
      <p:sp>
        <p:nvSpPr>
          <p:cNvPr id="3" name="Content Placeholder 2">
            <a:extLst>
              <a:ext uri="{FF2B5EF4-FFF2-40B4-BE49-F238E27FC236}">
                <a16:creationId xmlns:a16="http://schemas.microsoft.com/office/drawing/2014/main" id="{02496AD2-8FCD-5A47-501B-7511745F06AA}"/>
              </a:ext>
            </a:extLst>
          </p:cNvPr>
          <p:cNvSpPr>
            <a:spLocks noGrp="1"/>
          </p:cNvSpPr>
          <p:nvPr>
            <p:ph sz="half" idx="1"/>
          </p:nvPr>
        </p:nvSpPr>
        <p:spPr/>
        <p:txBody>
          <a:bodyPr/>
          <a:lstStyle/>
          <a:p>
            <a:r>
              <a:rPr lang="en-US" sz="2000" dirty="0"/>
              <a:t>Continued optimization of chemoenzymatic ligation processes for siRNA and sgRNA</a:t>
            </a:r>
          </a:p>
          <a:p>
            <a:r>
              <a:rPr lang="en-US" sz="2000" dirty="0"/>
              <a:t>Extend to other RNA modalities, including mRNA with discrete chemical modifications</a:t>
            </a:r>
          </a:p>
          <a:p>
            <a:r>
              <a:rPr lang="en-US" sz="2000" dirty="0"/>
              <a:t>Control of stereochemistry to enable PS ASO ligation</a:t>
            </a:r>
          </a:p>
          <a:p>
            <a:r>
              <a:rPr lang="en-US" sz="2000" dirty="0"/>
              <a:t>Optimization of existing, and development of new, fragment manufacturing methods</a:t>
            </a:r>
          </a:p>
          <a:p>
            <a:r>
              <a:rPr lang="en-US" sz="2000" dirty="0"/>
              <a:t>Convergence of computational chemistry and AI for better Gen 2&amp;3 enzymes</a:t>
            </a:r>
          </a:p>
          <a:p>
            <a:r>
              <a:rPr lang="en-US" sz="2000" dirty="0"/>
              <a:t>Increased regulatory acceptance and wider adoption</a:t>
            </a:r>
          </a:p>
          <a:p>
            <a:pPr marL="0" indent="0">
              <a:buNone/>
            </a:pPr>
            <a:endParaRPr lang="en-US" sz="2000" dirty="0"/>
          </a:p>
        </p:txBody>
      </p:sp>
      <p:sp>
        <p:nvSpPr>
          <p:cNvPr id="4" name="Title 3">
            <a:extLst>
              <a:ext uri="{FF2B5EF4-FFF2-40B4-BE49-F238E27FC236}">
                <a16:creationId xmlns:a16="http://schemas.microsoft.com/office/drawing/2014/main" id="{93ACE5D2-2877-965E-874C-82932967E911}"/>
              </a:ext>
            </a:extLst>
          </p:cNvPr>
          <p:cNvSpPr>
            <a:spLocks noGrp="1"/>
          </p:cNvSpPr>
          <p:nvPr>
            <p:ph type="title"/>
          </p:nvPr>
        </p:nvSpPr>
        <p:spPr/>
        <p:txBody>
          <a:bodyPr/>
          <a:lstStyle/>
          <a:p>
            <a:r>
              <a:rPr lang="en-US" dirty="0"/>
              <a:t>Future directions</a:t>
            </a:r>
          </a:p>
        </p:txBody>
      </p:sp>
    </p:spTree>
    <p:extLst>
      <p:ext uri="{BB962C8B-B14F-4D97-AF65-F5344CB8AC3E}">
        <p14:creationId xmlns:p14="http://schemas.microsoft.com/office/powerpoint/2010/main" val="390737570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AD0E593-377D-0BA0-8D12-36A953D76E00}"/>
              </a:ext>
            </a:extLst>
          </p:cNvPr>
          <p:cNvSpPr>
            <a:spLocks noGrp="1"/>
          </p:cNvSpPr>
          <p:nvPr>
            <p:ph type="sldNum" sz="quarter" idx="10"/>
          </p:nvPr>
        </p:nvSpPr>
        <p:spPr/>
        <p:txBody>
          <a:bodyPr/>
          <a:lstStyle/>
          <a:p>
            <a:fld id="{6329CC97-BE23-6A42-8BDE-38385AC882FA}" type="slidenum">
              <a:rPr lang="en-US" smtClean="0"/>
              <a:t>78</a:t>
            </a:fld>
            <a:endParaRPr lang="en-US" dirty="0"/>
          </a:p>
        </p:txBody>
      </p:sp>
      <p:sp>
        <p:nvSpPr>
          <p:cNvPr id="3" name="Content Placeholder 2">
            <a:extLst>
              <a:ext uri="{FF2B5EF4-FFF2-40B4-BE49-F238E27FC236}">
                <a16:creationId xmlns:a16="http://schemas.microsoft.com/office/drawing/2014/main" id="{D84058C4-CB11-DDD1-096B-C0326A779605}"/>
              </a:ext>
            </a:extLst>
          </p:cNvPr>
          <p:cNvSpPr>
            <a:spLocks noGrp="1"/>
          </p:cNvSpPr>
          <p:nvPr>
            <p:ph sz="half" idx="1"/>
          </p:nvPr>
        </p:nvSpPr>
        <p:spPr/>
        <p:txBody>
          <a:bodyPr/>
          <a:lstStyle/>
          <a:p>
            <a:r>
              <a:rPr lang="en-US" sz="2000" dirty="0"/>
              <a:t>Market demand for oligonucleotide drugs is anticipated to grow significantly over the next decade</a:t>
            </a:r>
          </a:p>
          <a:p>
            <a:r>
              <a:rPr lang="en-US" sz="2000" dirty="0"/>
              <a:t>This demand can be met by adoption of oligonucleotide fragment ligation technology</a:t>
            </a:r>
          </a:p>
          <a:p>
            <a:r>
              <a:rPr lang="en-US" sz="2000" dirty="0"/>
              <a:t>Ligation technology is ready now for manufacturing sgRNA, siRNA and other oligonucleotides</a:t>
            </a:r>
          </a:p>
          <a:p>
            <a:r>
              <a:rPr lang="en-US" sz="2000" dirty="0"/>
              <a:t>Advantages of ligation include improved quality, yield, environmental stability and scalability compared to purely chemical processes</a:t>
            </a:r>
          </a:p>
          <a:p>
            <a:r>
              <a:rPr lang="en-US" sz="2000" dirty="0"/>
              <a:t>Oligonucleotide fragments are currently manufactured using scale-limited (&lt;10 kg) solid-phase flow synthesizers</a:t>
            </a:r>
          </a:p>
          <a:p>
            <a:r>
              <a:rPr lang="en-US" sz="2000" dirty="0"/>
              <a:t>Future demand will require adoption of scalable technologies that enable manufacturing of fragments in batch reactors</a:t>
            </a:r>
          </a:p>
        </p:txBody>
      </p:sp>
      <p:sp>
        <p:nvSpPr>
          <p:cNvPr id="4" name="Title 3">
            <a:extLst>
              <a:ext uri="{FF2B5EF4-FFF2-40B4-BE49-F238E27FC236}">
                <a16:creationId xmlns:a16="http://schemas.microsoft.com/office/drawing/2014/main" id="{EDEECDDC-10ED-47CA-43DF-CC9B22F8E92D}"/>
              </a:ext>
            </a:extLst>
          </p:cNvPr>
          <p:cNvSpPr>
            <a:spLocks noGrp="1"/>
          </p:cNvSpPr>
          <p:nvPr>
            <p:ph type="title"/>
          </p:nvPr>
        </p:nvSpPr>
        <p:spPr/>
        <p:txBody>
          <a:bodyPr/>
          <a:lstStyle/>
          <a:p>
            <a:r>
              <a:rPr lang="en-US" dirty="0"/>
              <a:t>Conclusions</a:t>
            </a:r>
          </a:p>
        </p:txBody>
      </p:sp>
    </p:spTree>
    <p:extLst>
      <p:ext uri="{BB962C8B-B14F-4D97-AF65-F5344CB8AC3E}">
        <p14:creationId xmlns:p14="http://schemas.microsoft.com/office/powerpoint/2010/main" val="355465587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68EBEEE-A6ED-4EF6-15DB-533B32FF6FFE}"/>
              </a:ext>
            </a:extLst>
          </p:cNvPr>
          <p:cNvSpPr>
            <a:spLocks noGrp="1"/>
          </p:cNvSpPr>
          <p:nvPr>
            <p:ph type="sldNum" sz="quarter" idx="10"/>
          </p:nvPr>
        </p:nvSpPr>
        <p:spPr/>
        <p:txBody>
          <a:bodyPr/>
          <a:lstStyle/>
          <a:p>
            <a:fld id="{6329CC97-BE23-6A42-8BDE-38385AC882FA}" type="slidenum">
              <a:rPr lang="en-US" smtClean="0"/>
              <a:t>79</a:t>
            </a:fld>
            <a:endParaRPr lang="en-US" dirty="0"/>
          </a:p>
        </p:txBody>
      </p:sp>
      <p:sp>
        <p:nvSpPr>
          <p:cNvPr id="3" name="Content Placeholder 2">
            <a:extLst>
              <a:ext uri="{FF2B5EF4-FFF2-40B4-BE49-F238E27FC236}">
                <a16:creationId xmlns:a16="http://schemas.microsoft.com/office/drawing/2014/main" id="{5EC90F4A-69CE-3346-C5D7-820FFA16642B}"/>
              </a:ext>
            </a:extLst>
          </p:cNvPr>
          <p:cNvSpPr>
            <a:spLocks noGrp="1"/>
          </p:cNvSpPr>
          <p:nvPr>
            <p:ph sz="half" idx="1"/>
          </p:nvPr>
        </p:nvSpPr>
        <p:spPr>
          <a:xfrm>
            <a:off x="4358207" y="1623550"/>
            <a:ext cx="4224012" cy="3845263"/>
          </a:xfrm>
        </p:spPr>
        <p:txBody>
          <a:bodyPr/>
          <a:lstStyle/>
          <a:p>
            <a:pPr marL="0" indent="0">
              <a:buNone/>
            </a:pPr>
            <a:r>
              <a:rPr lang="en-US" sz="2000" u="sng" dirty="0"/>
              <a:t>Hongene Biocatalysis Team</a:t>
            </a:r>
          </a:p>
          <a:p>
            <a:r>
              <a:rPr lang="en-US" sz="2000" dirty="0"/>
              <a:t>Minzhi Wei</a:t>
            </a:r>
          </a:p>
          <a:p>
            <a:r>
              <a:rPr lang="en-US" sz="2000" dirty="0"/>
              <a:t>Min Guo </a:t>
            </a:r>
          </a:p>
          <a:p>
            <a:r>
              <a:rPr lang="en-US" sz="2000" dirty="0"/>
              <a:t>Zaiji Xiong </a:t>
            </a:r>
          </a:p>
          <a:p>
            <a:r>
              <a:rPr lang="en-US" sz="2000" dirty="0"/>
              <a:t>Juan Xia </a:t>
            </a:r>
          </a:p>
          <a:p>
            <a:r>
              <a:rPr lang="en-US" sz="2000" dirty="0"/>
              <a:t>Zhaoyue Fan </a:t>
            </a:r>
          </a:p>
          <a:p>
            <a:r>
              <a:rPr lang="en-US" sz="2000" dirty="0"/>
              <a:t>Yanxing Liu </a:t>
            </a:r>
          </a:p>
          <a:p>
            <a:r>
              <a:rPr lang="en-US" sz="2000" dirty="0"/>
              <a:t>Yumai Lu </a:t>
            </a:r>
          </a:p>
          <a:p>
            <a:r>
              <a:rPr lang="en-US" sz="2000" dirty="0"/>
              <a:t>Liang Jiang </a:t>
            </a:r>
          </a:p>
          <a:p>
            <a:r>
              <a:rPr lang="en-US" sz="2000" dirty="0"/>
              <a:t>Jianxiong Liu</a:t>
            </a:r>
            <a:endParaRPr lang="en-US" sz="1800" dirty="0"/>
          </a:p>
          <a:p>
            <a:endParaRPr lang="en-US" sz="2000" dirty="0"/>
          </a:p>
          <a:p>
            <a:endParaRPr lang="en-US" dirty="0"/>
          </a:p>
        </p:txBody>
      </p:sp>
      <p:sp>
        <p:nvSpPr>
          <p:cNvPr id="4" name="Title 3">
            <a:extLst>
              <a:ext uri="{FF2B5EF4-FFF2-40B4-BE49-F238E27FC236}">
                <a16:creationId xmlns:a16="http://schemas.microsoft.com/office/drawing/2014/main" id="{E20ED262-69A7-3159-1370-B5CB78C80756}"/>
              </a:ext>
            </a:extLst>
          </p:cNvPr>
          <p:cNvSpPr>
            <a:spLocks noGrp="1"/>
          </p:cNvSpPr>
          <p:nvPr>
            <p:ph type="title"/>
          </p:nvPr>
        </p:nvSpPr>
        <p:spPr/>
        <p:txBody>
          <a:bodyPr/>
          <a:lstStyle/>
          <a:p>
            <a:r>
              <a:rPr lang="en-US" dirty="0"/>
              <a:t>Acknowledgements</a:t>
            </a:r>
          </a:p>
        </p:txBody>
      </p:sp>
      <p:sp>
        <p:nvSpPr>
          <p:cNvPr id="6" name="Content Placeholder 2">
            <a:extLst>
              <a:ext uri="{FF2B5EF4-FFF2-40B4-BE49-F238E27FC236}">
                <a16:creationId xmlns:a16="http://schemas.microsoft.com/office/drawing/2014/main" id="{408AC383-51CE-C845-1DE5-8B259FAE218B}"/>
              </a:ext>
            </a:extLst>
          </p:cNvPr>
          <p:cNvSpPr txBox="1">
            <a:spLocks/>
          </p:cNvSpPr>
          <p:nvPr/>
        </p:nvSpPr>
        <p:spPr>
          <a:xfrm>
            <a:off x="8703077" y="1623550"/>
            <a:ext cx="2490021" cy="3845263"/>
          </a:xfrm>
          <a:prstGeom prst="rect">
            <a:avLst/>
          </a:prstGeom>
          <a:noFill/>
          <a:ln>
            <a:noFill/>
          </a:ln>
        </p:spPr>
        <p:txBody>
          <a:bodyPr vert="horz" lIns="0" tIns="0" rIns="0" bIns="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5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u="sng" dirty="0"/>
              <a:t>Hanson Wade</a:t>
            </a:r>
          </a:p>
          <a:p>
            <a:r>
              <a:rPr lang="en-US" sz="2000" dirty="0"/>
              <a:t>Ioana Panait</a:t>
            </a:r>
          </a:p>
          <a:p>
            <a:r>
              <a:rPr lang="en-US" sz="2000" dirty="0"/>
              <a:t>Matty Slingsby</a:t>
            </a:r>
          </a:p>
          <a:p>
            <a:r>
              <a:rPr lang="en-US" sz="2000" dirty="0"/>
              <a:t>Sophia Shamsi </a:t>
            </a:r>
          </a:p>
          <a:p>
            <a:pPr lvl="1"/>
            <a:endParaRPr lang="en-US" sz="1800" dirty="0"/>
          </a:p>
          <a:p>
            <a:endParaRPr lang="en-US" sz="2000" dirty="0"/>
          </a:p>
        </p:txBody>
      </p:sp>
      <p:sp>
        <p:nvSpPr>
          <p:cNvPr id="7" name="Content Placeholder 2">
            <a:extLst>
              <a:ext uri="{FF2B5EF4-FFF2-40B4-BE49-F238E27FC236}">
                <a16:creationId xmlns:a16="http://schemas.microsoft.com/office/drawing/2014/main" id="{967BC6E7-7091-8239-9B6B-DB40D35CB0E1}"/>
              </a:ext>
            </a:extLst>
          </p:cNvPr>
          <p:cNvSpPr txBox="1">
            <a:spLocks/>
          </p:cNvSpPr>
          <p:nvPr/>
        </p:nvSpPr>
        <p:spPr>
          <a:xfrm>
            <a:off x="998902" y="1623550"/>
            <a:ext cx="3238446" cy="3845263"/>
          </a:xfrm>
          <a:prstGeom prst="rect">
            <a:avLst/>
          </a:prstGeom>
          <a:noFill/>
          <a:ln>
            <a:noFill/>
          </a:ln>
        </p:spPr>
        <p:txBody>
          <a:bodyPr vert="horz" lIns="0" tIns="0" rIns="0" bIns="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5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u="sng" dirty="0"/>
              <a:t>Hongene Oligo Team</a:t>
            </a:r>
          </a:p>
          <a:p>
            <a:r>
              <a:rPr lang="en-US" sz="2000" dirty="0"/>
              <a:t>Jim Yang</a:t>
            </a:r>
          </a:p>
          <a:p>
            <a:r>
              <a:rPr lang="en-US" sz="2000" dirty="0"/>
              <a:t>Frank Rao</a:t>
            </a:r>
          </a:p>
          <a:p>
            <a:r>
              <a:rPr lang="en-US" sz="2000" dirty="0"/>
              <a:t>Wangqiyue Sun</a:t>
            </a:r>
          </a:p>
          <a:p>
            <a:r>
              <a:rPr lang="en-US" sz="2000" dirty="0"/>
              <a:t>Hu Cheng</a:t>
            </a:r>
          </a:p>
          <a:p>
            <a:r>
              <a:rPr lang="en-US" sz="2000" dirty="0"/>
              <a:t>Brian Lu</a:t>
            </a:r>
          </a:p>
          <a:p>
            <a:endParaRPr lang="en-US" sz="2000" dirty="0"/>
          </a:p>
          <a:p>
            <a:endParaRPr lang="en-US" dirty="0"/>
          </a:p>
        </p:txBody>
      </p:sp>
    </p:spTree>
    <p:extLst>
      <p:ext uri="{BB962C8B-B14F-4D97-AF65-F5344CB8AC3E}">
        <p14:creationId xmlns:p14="http://schemas.microsoft.com/office/powerpoint/2010/main" val="20259233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1" name="Google Shape;62;p14"/>
          <p:cNvSpPr txBox="1"/>
          <p:nvPr/>
        </p:nvSpPr>
        <p:spPr>
          <a:xfrm>
            <a:off x="907168" y="69053"/>
            <a:ext cx="10108365" cy="1107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21899" tIns="121899" rIns="121899" bIns="121899">
            <a:spAutoFit/>
          </a:bodyPr>
          <a:lstStyle/>
          <a:p>
            <a:pPr defTabSz="1219200">
              <a:defRPr sz="2800">
                <a:latin typeface="McGill Sans Medium"/>
                <a:ea typeface="McGill Sans Medium"/>
                <a:cs typeface="McGill Sans Medium"/>
                <a:sym typeface="McGill Sans Medium"/>
              </a:defRPr>
            </a:pPr>
            <a:r>
              <a:t>Some of our Groups Focusing on RNA Chemistry and Biology</a:t>
            </a:r>
            <a:br/>
            <a:endParaRPr/>
          </a:p>
        </p:txBody>
      </p:sp>
      <p:sp>
        <p:nvSpPr>
          <p:cNvPr id="582" name="Rectangle 2"/>
          <p:cNvSpPr/>
          <p:nvPr/>
        </p:nvSpPr>
        <p:spPr>
          <a:xfrm>
            <a:off x="503288" y="5959337"/>
            <a:ext cx="10498939" cy="274980"/>
          </a:xfrm>
          <a:prstGeom prst="rect">
            <a:avLst/>
          </a:prstGeom>
          <a:solidFill>
            <a:srgbClr val="FFFFFF"/>
          </a:solidFill>
          <a:ln w="12700">
            <a:solidFill>
              <a:srgbClr val="FFFFFF"/>
            </a:solidFill>
          </a:ln>
        </p:spPr>
        <p:txBody>
          <a:bodyPr lIns="60959" tIns="60959" rIns="60959" bIns="60959"/>
          <a:lstStyle/>
          <a:p>
            <a:pPr defTabSz="1219200">
              <a:defRPr sz="1200">
                <a:latin typeface="Arial"/>
                <a:ea typeface="Arial"/>
                <a:cs typeface="Arial"/>
                <a:sym typeface="Arial"/>
              </a:defRPr>
            </a:pPr>
            <a:endParaRPr/>
          </a:p>
        </p:txBody>
      </p:sp>
      <p:sp>
        <p:nvSpPr>
          <p:cNvPr id="583" name="TextBox 3"/>
          <p:cNvSpPr txBox="1"/>
          <p:nvPr/>
        </p:nvSpPr>
        <p:spPr>
          <a:xfrm>
            <a:off x="-117237" y="3065449"/>
            <a:ext cx="2061767" cy="55979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60959" tIns="60959" rIns="60959" bIns="60959">
            <a:normAutofit/>
          </a:bodyPr>
          <a:lstStyle>
            <a:lvl1pPr algn="ctr" defTabSz="1219200">
              <a:defRPr sz="1200">
                <a:latin typeface="Arial"/>
                <a:ea typeface="Arial"/>
                <a:cs typeface="Arial"/>
                <a:sym typeface="Arial"/>
              </a:defRPr>
            </a:lvl1pPr>
          </a:lstStyle>
          <a:p>
            <a:r>
              <a:t>Nathan Luedtke</a:t>
            </a:r>
          </a:p>
        </p:txBody>
      </p:sp>
      <p:pic>
        <p:nvPicPr>
          <p:cNvPr id="584" name="Picture 2" descr="Picture 2"/>
          <p:cNvPicPr>
            <a:picLocks noChangeAspect="1"/>
          </p:cNvPicPr>
          <p:nvPr/>
        </p:nvPicPr>
        <p:blipFill>
          <a:blip r:embed="rId2"/>
          <a:stretch>
            <a:fillRect/>
          </a:stretch>
        </p:blipFill>
        <p:spPr>
          <a:xfrm>
            <a:off x="293594" y="1169451"/>
            <a:ext cx="1270456" cy="1913624"/>
          </a:xfrm>
          <a:prstGeom prst="rect">
            <a:avLst/>
          </a:prstGeom>
          <a:ln w="12700">
            <a:miter lim="400000"/>
          </a:ln>
        </p:spPr>
      </p:pic>
      <p:sp>
        <p:nvSpPr>
          <p:cNvPr id="585" name="TextBox 5"/>
          <p:cNvSpPr txBox="1"/>
          <p:nvPr/>
        </p:nvSpPr>
        <p:spPr>
          <a:xfrm>
            <a:off x="843233" y="3049061"/>
            <a:ext cx="3593006" cy="55979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60959" tIns="60959" rIns="60959" bIns="60959">
            <a:normAutofit/>
          </a:bodyPr>
          <a:lstStyle>
            <a:lvl1pPr algn="ctr" defTabSz="1219200">
              <a:defRPr sz="1200">
                <a:latin typeface="Arial"/>
                <a:ea typeface="Arial"/>
                <a:cs typeface="Arial"/>
                <a:sym typeface="Arial"/>
              </a:defRPr>
            </a:lvl1pPr>
          </a:lstStyle>
          <a:p>
            <a:r>
              <a:t>Maureen McKeague</a:t>
            </a:r>
          </a:p>
        </p:txBody>
      </p:sp>
      <p:pic>
        <p:nvPicPr>
          <p:cNvPr id="586" name="Picture 2" descr="Picture 2"/>
          <p:cNvPicPr>
            <a:picLocks noChangeAspect="1"/>
          </p:cNvPicPr>
          <p:nvPr/>
        </p:nvPicPr>
        <p:blipFill>
          <a:blip r:embed="rId3"/>
          <a:stretch>
            <a:fillRect/>
          </a:stretch>
        </p:blipFill>
        <p:spPr>
          <a:xfrm>
            <a:off x="1791238" y="1181757"/>
            <a:ext cx="1537718" cy="1878591"/>
          </a:xfrm>
          <a:prstGeom prst="rect">
            <a:avLst/>
          </a:prstGeom>
          <a:ln w="12700">
            <a:miter lim="400000"/>
          </a:ln>
        </p:spPr>
      </p:pic>
      <p:sp>
        <p:nvSpPr>
          <p:cNvPr id="587" name="TextBox 7"/>
          <p:cNvSpPr txBox="1"/>
          <p:nvPr/>
        </p:nvSpPr>
        <p:spPr>
          <a:xfrm>
            <a:off x="3575303" y="3047573"/>
            <a:ext cx="2816008" cy="55979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60959" tIns="60959" rIns="60959" bIns="60959">
            <a:normAutofit/>
          </a:bodyPr>
          <a:lstStyle>
            <a:lvl1pPr defTabSz="1219200">
              <a:defRPr sz="1200">
                <a:latin typeface="Arial"/>
                <a:ea typeface="Arial"/>
                <a:cs typeface="Arial"/>
                <a:sym typeface="Arial"/>
              </a:defRPr>
            </a:lvl1pPr>
          </a:lstStyle>
          <a:p>
            <a:r>
              <a:t>Anthony Mittermaier</a:t>
            </a:r>
          </a:p>
        </p:txBody>
      </p:sp>
      <p:pic>
        <p:nvPicPr>
          <p:cNvPr id="588" name="Picture 2" descr="Picture 2"/>
          <p:cNvPicPr>
            <a:picLocks noChangeAspect="1"/>
          </p:cNvPicPr>
          <p:nvPr/>
        </p:nvPicPr>
        <p:blipFill>
          <a:blip r:embed="rId4"/>
          <a:stretch>
            <a:fillRect/>
          </a:stretch>
        </p:blipFill>
        <p:spPr>
          <a:xfrm>
            <a:off x="3543177" y="1210490"/>
            <a:ext cx="1473401" cy="1796516"/>
          </a:xfrm>
          <a:prstGeom prst="rect">
            <a:avLst/>
          </a:prstGeom>
          <a:ln w="12700">
            <a:miter lim="400000"/>
          </a:ln>
        </p:spPr>
      </p:pic>
      <p:sp>
        <p:nvSpPr>
          <p:cNvPr id="589" name="TextBox 9"/>
          <p:cNvSpPr txBox="1"/>
          <p:nvPr/>
        </p:nvSpPr>
        <p:spPr>
          <a:xfrm>
            <a:off x="2160367" y="5664253"/>
            <a:ext cx="2816008" cy="55979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60959" tIns="60959" rIns="60959" bIns="60959">
            <a:normAutofit/>
          </a:bodyPr>
          <a:lstStyle>
            <a:lvl1pPr defTabSz="1219200">
              <a:defRPr sz="1200">
                <a:latin typeface="Arial"/>
                <a:ea typeface="Arial"/>
                <a:cs typeface="Arial"/>
                <a:sym typeface="Arial"/>
              </a:defRPr>
            </a:lvl1pPr>
          </a:lstStyle>
          <a:p>
            <a:r>
              <a:t>Nic Moitessier</a:t>
            </a:r>
          </a:p>
        </p:txBody>
      </p:sp>
      <p:pic>
        <p:nvPicPr>
          <p:cNvPr id="590" name="Picture 2" descr="Picture 2"/>
          <p:cNvPicPr>
            <a:picLocks noChangeAspect="1"/>
          </p:cNvPicPr>
          <p:nvPr/>
        </p:nvPicPr>
        <p:blipFill>
          <a:blip r:embed="rId5"/>
          <a:srcRect b="15683"/>
          <a:stretch>
            <a:fillRect/>
          </a:stretch>
        </p:blipFill>
        <p:spPr>
          <a:xfrm>
            <a:off x="3663343" y="3833584"/>
            <a:ext cx="1497611" cy="1894085"/>
          </a:xfrm>
          <a:prstGeom prst="rect">
            <a:avLst/>
          </a:prstGeom>
          <a:ln w="12700">
            <a:miter lim="400000"/>
          </a:ln>
        </p:spPr>
      </p:pic>
      <p:sp>
        <p:nvSpPr>
          <p:cNvPr id="591" name="TextBox 11"/>
          <p:cNvSpPr txBox="1"/>
          <p:nvPr/>
        </p:nvSpPr>
        <p:spPr>
          <a:xfrm>
            <a:off x="2966290" y="5699726"/>
            <a:ext cx="3043792" cy="55979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60959" tIns="60959" rIns="60959" bIns="60959">
            <a:normAutofit/>
          </a:bodyPr>
          <a:lstStyle/>
          <a:p>
            <a:pPr algn="ctr" defTabSz="707136">
              <a:defRPr sz="1102">
                <a:latin typeface="Arial"/>
                <a:ea typeface="Arial"/>
                <a:cs typeface="Arial"/>
                <a:sym typeface="Arial"/>
              </a:defRPr>
            </a:pPr>
            <a:r>
              <a:t>Masad Damha</a:t>
            </a:r>
            <a:endParaRPr sz="1392"/>
          </a:p>
          <a:p>
            <a:pPr algn="ctr" defTabSz="707136">
              <a:defRPr sz="696">
                <a:latin typeface="Arial"/>
                <a:ea typeface="Arial"/>
                <a:cs typeface="Arial"/>
                <a:sym typeface="Arial"/>
              </a:defRPr>
            </a:pPr>
            <a:endParaRPr sz="1392"/>
          </a:p>
          <a:p>
            <a:pPr algn="ctr" defTabSz="707136">
              <a:defRPr sz="696">
                <a:latin typeface="Arial"/>
                <a:ea typeface="Arial"/>
                <a:cs typeface="Arial"/>
                <a:sym typeface="Arial"/>
              </a:defRPr>
            </a:pPr>
            <a:endParaRPr sz="1392"/>
          </a:p>
        </p:txBody>
      </p:sp>
      <p:sp>
        <p:nvSpPr>
          <p:cNvPr id="592" name="TextBox 12"/>
          <p:cNvSpPr txBox="1"/>
          <p:nvPr/>
        </p:nvSpPr>
        <p:spPr>
          <a:xfrm>
            <a:off x="8644598" y="3063260"/>
            <a:ext cx="1874345" cy="65033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60959" tIns="60959" rIns="60959" bIns="60959">
            <a:spAutoFit/>
          </a:bodyPr>
          <a:lstStyle/>
          <a:p>
            <a:pPr algn="ctr" defTabSz="1219200">
              <a:defRPr sz="1200">
                <a:latin typeface="Arial"/>
                <a:ea typeface="Arial"/>
                <a:cs typeface="Arial"/>
                <a:sym typeface="Arial"/>
              </a:defRPr>
            </a:pPr>
            <a:r>
              <a:t>Hanadi Sleiman</a:t>
            </a:r>
            <a:endParaRPr sz="2400"/>
          </a:p>
          <a:p>
            <a:pPr algn="ctr" defTabSz="1219200">
              <a:defRPr sz="1200">
                <a:latin typeface="Arial"/>
                <a:ea typeface="Arial"/>
                <a:cs typeface="Arial"/>
                <a:sym typeface="Arial"/>
              </a:defRPr>
            </a:pPr>
            <a:endParaRPr sz="2400"/>
          </a:p>
        </p:txBody>
      </p:sp>
      <p:pic>
        <p:nvPicPr>
          <p:cNvPr id="593" name="Picture 2" descr="Picture 2"/>
          <p:cNvPicPr>
            <a:picLocks noChangeAspect="1"/>
          </p:cNvPicPr>
          <p:nvPr/>
        </p:nvPicPr>
        <p:blipFill>
          <a:blip r:embed="rId6"/>
          <a:srcRect l="4228" r="7557" b="446"/>
          <a:stretch>
            <a:fillRect/>
          </a:stretch>
        </p:blipFill>
        <p:spPr>
          <a:xfrm>
            <a:off x="8684378" y="1158379"/>
            <a:ext cx="1702940" cy="1921819"/>
          </a:xfrm>
          <a:prstGeom prst="rect">
            <a:avLst/>
          </a:prstGeom>
          <a:ln w="12700">
            <a:miter lim="400000"/>
          </a:ln>
        </p:spPr>
      </p:pic>
      <p:sp>
        <p:nvSpPr>
          <p:cNvPr id="594" name="TextBox 14"/>
          <p:cNvSpPr txBox="1"/>
          <p:nvPr/>
        </p:nvSpPr>
        <p:spPr>
          <a:xfrm>
            <a:off x="3553407" y="3294549"/>
            <a:ext cx="1456141" cy="29473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60959" tIns="60959" rIns="60959" bIns="60959">
            <a:spAutoFit/>
          </a:bodyPr>
          <a:lstStyle>
            <a:lvl1pPr defTabSz="1219200">
              <a:defRPr sz="1200">
                <a:solidFill>
                  <a:srgbClr val="FF0000"/>
                </a:solidFill>
                <a:latin typeface="Arial"/>
                <a:ea typeface="Arial"/>
                <a:cs typeface="Arial"/>
                <a:sym typeface="Arial"/>
              </a:defRPr>
            </a:lvl1pPr>
          </a:lstStyle>
          <a:p>
            <a:r>
              <a:t>Biophysical Studies</a:t>
            </a:r>
          </a:p>
        </p:txBody>
      </p:sp>
      <p:sp>
        <p:nvSpPr>
          <p:cNvPr id="595" name="TextBox 15"/>
          <p:cNvSpPr txBox="1"/>
          <p:nvPr/>
        </p:nvSpPr>
        <p:spPr>
          <a:xfrm>
            <a:off x="3805227" y="5904330"/>
            <a:ext cx="1320558" cy="29473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60959" tIns="60959" rIns="60959" bIns="60959">
            <a:spAutoFit/>
          </a:bodyPr>
          <a:lstStyle>
            <a:lvl1pPr defTabSz="1219200">
              <a:defRPr sz="1200">
                <a:solidFill>
                  <a:srgbClr val="FF0000"/>
                </a:solidFill>
                <a:latin typeface="Arial"/>
                <a:ea typeface="Arial"/>
                <a:cs typeface="Arial"/>
                <a:sym typeface="Arial"/>
              </a:defRPr>
            </a:lvl1pPr>
          </a:lstStyle>
          <a:p>
            <a:r>
              <a:t>RNA therapeutics</a:t>
            </a:r>
          </a:p>
        </p:txBody>
      </p:sp>
      <p:sp>
        <p:nvSpPr>
          <p:cNvPr id="596" name="TextBox 16"/>
          <p:cNvSpPr txBox="1"/>
          <p:nvPr/>
        </p:nvSpPr>
        <p:spPr>
          <a:xfrm>
            <a:off x="8836756" y="3296546"/>
            <a:ext cx="1608838" cy="29473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60959" tIns="60959" rIns="60959" bIns="60959">
            <a:spAutoFit/>
          </a:bodyPr>
          <a:lstStyle>
            <a:lvl1pPr defTabSz="1219200">
              <a:defRPr sz="1200">
                <a:solidFill>
                  <a:srgbClr val="FF0000"/>
                </a:solidFill>
                <a:latin typeface="Arial"/>
                <a:ea typeface="Arial"/>
                <a:cs typeface="Arial"/>
                <a:sym typeface="Arial"/>
              </a:defRPr>
            </a:lvl1pPr>
          </a:lstStyle>
          <a:p>
            <a:r>
              <a:t>DNA nanotechnology </a:t>
            </a:r>
          </a:p>
        </p:txBody>
      </p:sp>
      <p:sp>
        <p:nvSpPr>
          <p:cNvPr id="597" name="TextBox 17"/>
          <p:cNvSpPr txBox="1"/>
          <p:nvPr/>
        </p:nvSpPr>
        <p:spPr>
          <a:xfrm>
            <a:off x="1987312" y="5884747"/>
            <a:ext cx="1583091" cy="29473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60959" tIns="60959" rIns="60959" bIns="60959">
            <a:spAutoFit/>
          </a:bodyPr>
          <a:lstStyle>
            <a:lvl1pPr defTabSz="1219200">
              <a:defRPr sz="1200">
                <a:solidFill>
                  <a:srgbClr val="FF0000"/>
                </a:solidFill>
                <a:latin typeface="Arial"/>
                <a:ea typeface="Arial"/>
                <a:cs typeface="Arial"/>
                <a:sym typeface="Arial"/>
              </a:defRPr>
            </a:lvl1pPr>
          </a:lstStyle>
          <a:p>
            <a:r>
              <a:t>AI (Machine learning)</a:t>
            </a:r>
          </a:p>
        </p:txBody>
      </p:sp>
      <p:sp>
        <p:nvSpPr>
          <p:cNvPr id="598" name="TextBox 18"/>
          <p:cNvSpPr txBox="1"/>
          <p:nvPr/>
        </p:nvSpPr>
        <p:spPr>
          <a:xfrm>
            <a:off x="1942711" y="3306140"/>
            <a:ext cx="1193236" cy="29473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60959" tIns="60959" rIns="60959" bIns="60959">
            <a:spAutoFit/>
          </a:bodyPr>
          <a:lstStyle>
            <a:lvl1pPr defTabSz="1219200">
              <a:defRPr sz="1200">
                <a:solidFill>
                  <a:srgbClr val="FF0000"/>
                </a:solidFill>
                <a:latin typeface="Arial"/>
                <a:ea typeface="Arial"/>
                <a:cs typeface="Arial"/>
                <a:sym typeface="Arial"/>
              </a:defRPr>
            </a:lvl1pPr>
          </a:lstStyle>
          <a:p>
            <a:r>
              <a:t>Aptamers, RNA</a:t>
            </a:r>
          </a:p>
        </p:txBody>
      </p:sp>
      <p:sp>
        <p:nvSpPr>
          <p:cNvPr id="599" name="TextBox 19"/>
          <p:cNvSpPr txBox="1"/>
          <p:nvPr/>
        </p:nvSpPr>
        <p:spPr>
          <a:xfrm>
            <a:off x="115879" y="3315593"/>
            <a:ext cx="1667923" cy="29473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60959" tIns="60959" rIns="60959" bIns="60959">
            <a:spAutoFit/>
          </a:bodyPr>
          <a:lstStyle>
            <a:lvl1pPr defTabSz="1219200">
              <a:defRPr sz="1200">
                <a:solidFill>
                  <a:srgbClr val="FF0000"/>
                </a:solidFill>
                <a:latin typeface="Arial"/>
                <a:ea typeface="Arial"/>
                <a:cs typeface="Arial"/>
                <a:sym typeface="Arial"/>
              </a:defRPr>
            </a:lvl1pPr>
          </a:lstStyle>
          <a:p>
            <a:r>
              <a:t>Biosensing / Synthesis</a:t>
            </a:r>
          </a:p>
        </p:txBody>
      </p:sp>
      <p:pic>
        <p:nvPicPr>
          <p:cNvPr id="600" name="Picture 2" descr="Picture 2"/>
          <p:cNvPicPr>
            <a:picLocks noChangeAspect="1"/>
          </p:cNvPicPr>
          <p:nvPr/>
        </p:nvPicPr>
        <p:blipFill>
          <a:blip r:embed="rId7"/>
          <a:srcRect b="18827"/>
          <a:stretch>
            <a:fillRect/>
          </a:stretch>
        </p:blipFill>
        <p:spPr>
          <a:xfrm>
            <a:off x="5224552" y="1120641"/>
            <a:ext cx="1473401" cy="1973366"/>
          </a:xfrm>
          <a:prstGeom prst="rect">
            <a:avLst/>
          </a:prstGeom>
          <a:ln w="12700">
            <a:miter lim="400000"/>
          </a:ln>
        </p:spPr>
      </p:pic>
      <p:sp>
        <p:nvSpPr>
          <p:cNvPr id="601" name="TextBox 21"/>
          <p:cNvSpPr txBox="1"/>
          <p:nvPr/>
        </p:nvSpPr>
        <p:spPr>
          <a:xfrm>
            <a:off x="5394829" y="3066094"/>
            <a:ext cx="1891421" cy="5597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60959" tIns="60959" rIns="60959" bIns="60959">
            <a:normAutofit/>
          </a:bodyPr>
          <a:lstStyle>
            <a:lvl1pPr defTabSz="1219200">
              <a:defRPr sz="1200">
                <a:latin typeface="Arial"/>
                <a:ea typeface="Arial"/>
                <a:cs typeface="Arial"/>
                <a:sym typeface="Arial"/>
              </a:defRPr>
            </a:lvl1pPr>
          </a:lstStyle>
          <a:p>
            <a:r>
              <a:t>Lena Simine</a:t>
            </a:r>
          </a:p>
        </p:txBody>
      </p:sp>
      <p:sp>
        <p:nvSpPr>
          <p:cNvPr id="602" name="TextBox 22"/>
          <p:cNvSpPr txBox="1"/>
          <p:nvPr/>
        </p:nvSpPr>
        <p:spPr>
          <a:xfrm>
            <a:off x="5382336" y="3293289"/>
            <a:ext cx="998717" cy="29473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60959" tIns="60959" rIns="60959" bIns="60959">
            <a:spAutoFit/>
          </a:bodyPr>
          <a:lstStyle>
            <a:lvl1pPr defTabSz="1219200">
              <a:defRPr sz="1200">
                <a:solidFill>
                  <a:srgbClr val="FF0000"/>
                </a:solidFill>
                <a:latin typeface="Arial"/>
                <a:ea typeface="Arial"/>
                <a:cs typeface="Arial"/>
                <a:sym typeface="Arial"/>
              </a:defRPr>
            </a:lvl1pPr>
          </a:lstStyle>
          <a:p>
            <a:r>
              <a:t>Computation</a:t>
            </a:r>
          </a:p>
        </p:txBody>
      </p:sp>
      <p:pic>
        <p:nvPicPr>
          <p:cNvPr id="603" name="Picture 4" descr="Picture 4"/>
          <p:cNvPicPr>
            <a:picLocks noChangeAspect="1"/>
          </p:cNvPicPr>
          <p:nvPr/>
        </p:nvPicPr>
        <p:blipFill>
          <a:blip r:embed="rId8"/>
          <a:srcRect b="22478"/>
          <a:stretch>
            <a:fillRect/>
          </a:stretch>
        </p:blipFill>
        <p:spPr>
          <a:xfrm>
            <a:off x="1945912" y="3833584"/>
            <a:ext cx="1575719" cy="1839933"/>
          </a:xfrm>
          <a:prstGeom prst="rect">
            <a:avLst/>
          </a:prstGeom>
          <a:ln w="12700">
            <a:miter lim="400000"/>
          </a:ln>
        </p:spPr>
      </p:pic>
      <p:sp>
        <p:nvSpPr>
          <p:cNvPr id="604" name="TextBox 24"/>
          <p:cNvSpPr txBox="1"/>
          <p:nvPr/>
        </p:nvSpPr>
        <p:spPr>
          <a:xfrm>
            <a:off x="7264707" y="5707800"/>
            <a:ext cx="1463229" cy="29473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60959" tIns="60959" rIns="60959" bIns="60959">
            <a:spAutoFit/>
          </a:bodyPr>
          <a:lstStyle>
            <a:lvl1pPr defTabSz="1219200">
              <a:defRPr sz="1200">
                <a:latin typeface="Arial"/>
                <a:ea typeface="Arial"/>
                <a:cs typeface="Arial"/>
                <a:sym typeface="Arial"/>
              </a:defRPr>
            </a:lvl1pPr>
          </a:lstStyle>
          <a:p>
            <a:r>
              <a:t>Guojun Chen</a:t>
            </a:r>
          </a:p>
        </p:txBody>
      </p:sp>
      <p:pic>
        <p:nvPicPr>
          <p:cNvPr id="605" name="Picture 2" descr="Picture 2"/>
          <p:cNvPicPr>
            <a:picLocks noChangeAspect="1"/>
          </p:cNvPicPr>
          <p:nvPr/>
        </p:nvPicPr>
        <p:blipFill>
          <a:blip r:embed="rId9"/>
          <a:srcRect l="8587"/>
          <a:stretch>
            <a:fillRect/>
          </a:stretch>
        </p:blipFill>
        <p:spPr>
          <a:xfrm>
            <a:off x="7024833" y="3880668"/>
            <a:ext cx="1660862" cy="1816887"/>
          </a:xfrm>
          <a:prstGeom prst="rect">
            <a:avLst/>
          </a:prstGeom>
          <a:ln w="12700">
            <a:miter lim="400000"/>
          </a:ln>
        </p:spPr>
      </p:pic>
      <p:sp>
        <p:nvSpPr>
          <p:cNvPr id="606" name="TextBox 26"/>
          <p:cNvSpPr txBox="1"/>
          <p:nvPr/>
        </p:nvSpPr>
        <p:spPr>
          <a:xfrm>
            <a:off x="7264707" y="5944150"/>
            <a:ext cx="1032427" cy="29473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60959" tIns="60959" rIns="60959" bIns="60959">
            <a:spAutoFit/>
          </a:bodyPr>
          <a:lstStyle>
            <a:lvl1pPr defTabSz="1219200">
              <a:defRPr sz="1200">
                <a:solidFill>
                  <a:srgbClr val="FF0000"/>
                </a:solidFill>
                <a:latin typeface="Arial"/>
                <a:ea typeface="Arial"/>
                <a:cs typeface="Arial"/>
                <a:sym typeface="Arial"/>
              </a:defRPr>
            </a:lvl1pPr>
          </a:lstStyle>
          <a:p>
            <a:r>
              <a:t>Drug delivery</a:t>
            </a:r>
          </a:p>
        </p:txBody>
      </p:sp>
      <p:pic>
        <p:nvPicPr>
          <p:cNvPr id="607" name="Picture 2" descr="Picture 2"/>
          <p:cNvPicPr>
            <a:picLocks noChangeAspect="1"/>
          </p:cNvPicPr>
          <p:nvPr/>
        </p:nvPicPr>
        <p:blipFill>
          <a:blip r:embed="rId10"/>
          <a:srcRect l="17971" r="14944" b="25187"/>
          <a:stretch>
            <a:fillRect/>
          </a:stretch>
        </p:blipFill>
        <p:spPr>
          <a:xfrm>
            <a:off x="6829810" y="1135123"/>
            <a:ext cx="1715800" cy="1913488"/>
          </a:xfrm>
          <a:prstGeom prst="rect">
            <a:avLst/>
          </a:prstGeom>
          <a:ln w="12700">
            <a:miter lim="400000"/>
          </a:ln>
        </p:spPr>
      </p:pic>
      <p:sp>
        <p:nvSpPr>
          <p:cNvPr id="608" name="TextBox 28"/>
          <p:cNvSpPr txBox="1"/>
          <p:nvPr/>
        </p:nvSpPr>
        <p:spPr>
          <a:xfrm>
            <a:off x="6884049" y="3045006"/>
            <a:ext cx="1891421" cy="55979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60959" tIns="60959" rIns="60959" bIns="60959">
            <a:normAutofit/>
          </a:bodyPr>
          <a:lstStyle>
            <a:lvl1pPr defTabSz="1219200">
              <a:defRPr sz="1200">
                <a:latin typeface="Arial"/>
                <a:ea typeface="Arial"/>
                <a:cs typeface="Arial"/>
                <a:sym typeface="Arial"/>
              </a:defRPr>
            </a:lvl1pPr>
          </a:lstStyle>
          <a:p>
            <a:r>
              <a:t>Thomas Duchaine</a:t>
            </a:r>
          </a:p>
        </p:txBody>
      </p:sp>
      <p:sp>
        <p:nvSpPr>
          <p:cNvPr id="609" name="TextBox 29"/>
          <p:cNvSpPr txBox="1"/>
          <p:nvPr/>
        </p:nvSpPr>
        <p:spPr>
          <a:xfrm>
            <a:off x="7160793" y="3286214"/>
            <a:ext cx="1024092" cy="29473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60959" tIns="60959" rIns="60959" bIns="60959">
            <a:spAutoFit/>
          </a:bodyPr>
          <a:lstStyle>
            <a:lvl1pPr defTabSz="1219200">
              <a:defRPr sz="1200">
                <a:solidFill>
                  <a:srgbClr val="FF0000"/>
                </a:solidFill>
                <a:latin typeface="Arial"/>
                <a:ea typeface="Arial"/>
                <a:cs typeface="Arial"/>
                <a:sym typeface="Arial"/>
              </a:defRPr>
            </a:lvl1pPr>
          </a:lstStyle>
          <a:p>
            <a:r>
              <a:t>RNA function</a:t>
            </a:r>
          </a:p>
        </p:txBody>
      </p:sp>
      <p:sp>
        <p:nvSpPr>
          <p:cNvPr id="610" name="TextBox 32"/>
          <p:cNvSpPr txBox="1"/>
          <p:nvPr/>
        </p:nvSpPr>
        <p:spPr>
          <a:xfrm>
            <a:off x="2039785" y="598274"/>
            <a:ext cx="7843130" cy="40132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60959" tIns="60959" rIns="60959" bIns="60959">
            <a:spAutoFit/>
          </a:bodyPr>
          <a:lstStyle>
            <a:lvl1pPr defTabSz="1219200">
              <a:defRPr>
                <a:latin typeface="McGill Sans Medium"/>
                <a:ea typeface="McGill Sans Medium"/>
                <a:cs typeface="McGill Sans Medium"/>
                <a:sym typeface="McGill Sans Medium"/>
              </a:defRPr>
            </a:lvl1pPr>
          </a:lstStyle>
          <a:p>
            <a:r>
              <a:t>Depts. of Chemistry, Biochemistry, Biomedical Engineering &amp; Pharmacology</a:t>
            </a:r>
          </a:p>
        </p:txBody>
      </p:sp>
      <p:pic>
        <p:nvPicPr>
          <p:cNvPr id="611" name="Picture 2" descr="Picture 2"/>
          <p:cNvPicPr>
            <a:picLocks noChangeAspect="1"/>
          </p:cNvPicPr>
          <p:nvPr/>
        </p:nvPicPr>
        <p:blipFill>
          <a:blip r:embed="rId11"/>
          <a:srcRect l="9009" r="5740"/>
          <a:stretch>
            <a:fillRect/>
          </a:stretch>
        </p:blipFill>
        <p:spPr>
          <a:xfrm>
            <a:off x="5331156" y="3841058"/>
            <a:ext cx="1578730" cy="1851865"/>
          </a:xfrm>
          <a:prstGeom prst="rect">
            <a:avLst/>
          </a:prstGeom>
          <a:ln w="12700">
            <a:miter lim="400000"/>
          </a:ln>
        </p:spPr>
      </p:pic>
      <p:sp>
        <p:nvSpPr>
          <p:cNvPr id="612" name="TextBox 33"/>
          <p:cNvSpPr txBox="1"/>
          <p:nvPr/>
        </p:nvSpPr>
        <p:spPr>
          <a:xfrm>
            <a:off x="5386706" y="5928316"/>
            <a:ext cx="1532340" cy="29473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60959" tIns="60959" rIns="60959" bIns="60959">
            <a:spAutoFit/>
          </a:bodyPr>
          <a:lstStyle>
            <a:lvl1pPr defTabSz="1219200">
              <a:defRPr sz="1200">
                <a:solidFill>
                  <a:srgbClr val="FF0000"/>
                </a:solidFill>
                <a:latin typeface="Arial"/>
                <a:ea typeface="Arial"/>
                <a:cs typeface="Arial"/>
                <a:sym typeface="Arial"/>
              </a:defRPr>
            </a:lvl1pPr>
          </a:lstStyle>
          <a:p>
            <a:r>
              <a:t>Functional genomics</a:t>
            </a:r>
          </a:p>
        </p:txBody>
      </p:sp>
      <p:sp>
        <p:nvSpPr>
          <p:cNvPr id="613" name="TextBox 34"/>
          <p:cNvSpPr txBox="1"/>
          <p:nvPr/>
        </p:nvSpPr>
        <p:spPr>
          <a:xfrm>
            <a:off x="5383262" y="5699726"/>
            <a:ext cx="1425476" cy="55979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60959" tIns="60959" rIns="60959" bIns="60959">
            <a:normAutofit/>
          </a:bodyPr>
          <a:lstStyle>
            <a:lvl1pPr algn="ctr" defTabSz="1219200">
              <a:defRPr sz="1200">
                <a:latin typeface="Arial"/>
                <a:ea typeface="Arial"/>
                <a:cs typeface="Arial"/>
                <a:sym typeface="Arial"/>
              </a:defRPr>
            </a:lvl1pPr>
          </a:lstStyle>
          <a:p>
            <a:r>
              <a:t>Sidong Huang</a:t>
            </a:r>
          </a:p>
        </p:txBody>
      </p:sp>
      <p:pic>
        <p:nvPicPr>
          <p:cNvPr id="614" name="Picture 4" descr="Picture 4"/>
          <p:cNvPicPr>
            <a:picLocks noChangeAspect="1"/>
          </p:cNvPicPr>
          <p:nvPr/>
        </p:nvPicPr>
        <p:blipFill>
          <a:blip r:embed="rId12"/>
          <a:srcRect l="28839" r="17218"/>
          <a:stretch>
            <a:fillRect/>
          </a:stretch>
        </p:blipFill>
        <p:spPr>
          <a:xfrm>
            <a:off x="246078" y="3847770"/>
            <a:ext cx="1571567" cy="1786629"/>
          </a:xfrm>
          <a:prstGeom prst="rect">
            <a:avLst/>
          </a:prstGeom>
          <a:ln w="12700">
            <a:miter lim="400000"/>
          </a:ln>
        </p:spPr>
      </p:pic>
      <p:sp>
        <p:nvSpPr>
          <p:cNvPr id="615" name="TextBox 36"/>
          <p:cNvSpPr txBox="1"/>
          <p:nvPr/>
        </p:nvSpPr>
        <p:spPr>
          <a:xfrm>
            <a:off x="240196" y="5634670"/>
            <a:ext cx="1543204" cy="29473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60959" tIns="60959" rIns="60959" bIns="60959">
            <a:spAutoFit/>
          </a:bodyPr>
          <a:lstStyle>
            <a:lvl1pPr defTabSz="1219200">
              <a:defRPr sz="1200">
                <a:latin typeface="Arial"/>
                <a:ea typeface="Arial"/>
                <a:cs typeface="Arial"/>
                <a:sym typeface="Arial"/>
              </a:defRPr>
            </a:lvl1pPr>
          </a:lstStyle>
          <a:p>
            <a:r>
              <a:t>Maria Vera-Ugalde</a:t>
            </a:r>
          </a:p>
        </p:txBody>
      </p:sp>
      <p:sp>
        <p:nvSpPr>
          <p:cNvPr id="616" name="TextBox 37"/>
          <p:cNvSpPr txBox="1"/>
          <p:nvPr/>
        </p:nvSpPr>
        <p:spPr>
          <a:xfrm>
            <a:off x="322190" y="5866938"/>
            <a:ext cx="1219131" cy="29473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60959" tIns="60959" rIns="60959" bIns="60959">
            <a:spAutoFit/>
          </a:bodyPr>
          <a:lstStyle>
            <a:lvl1pPr defTabSz="1219200">
              <a:defRPr sz="1200">
                <a:solidFill>
                  <a:srgbClr val="FF0000"/>
                </a:solidFill>
                <a:latin typeface="Arial"/>
                <a:ea typeface="Arial"/>
                <a:cs typeface="Arial"/>
                <a:sym typeface="Arial"/>
              </a:defRPr>
            </a:lvl1pPr>
          </a:lstStyle>
          <a:p>
            <a:r>
              <a:t>Gene regulation</a:t>
            </a:r>
          </a:p>
        </p:txBody>
      </p:sp>
      <p:pic>
        <p:nvPicPr>
          <p:cNvPr id="617" name="Picture 6" descr="Picture 6"/>
          <p:cNvPicPr>
            <a:picLocks noChangeAspect="1"/>
          </p:cNvPicPr>
          <p:nvPr/>
        </p:nvPicPr>
        <p:blipFill>
          <a:blip r:embed="rId13"/>
          <a:srcRect l="14734" r="9505" b="12705"/>
          <a:stretch>
            <a:fillRect/>
          </a:stretch>
        </p:blipFill>
        <p:spPr>
          <a:xfrm>
            <a:off x="8784329" y="3875510"/>
            <a:ext cx="1476044" cy="1700769"/>
          </a:xfrm>
          <a:prstGeom prst="rect">
            <a:avLst/>
          </a:prstGeom>
          <a:ln w="12700">
            <a:miter lim="400000"/>
          </a:ln>
        </p:spPr>
      </p:pic>
      <p:sp>
        <p:nvSpPr>
          <p:cNvPr id="618" name="TextBox 39"/>
          <p:cNvSpPr txBox="1"/>
          <p:nvPr/>
        </p:nvSpPr>
        <p:spPr>
          <a:xfrm>
            <a:off x="8814965" y="5614985"/>
            <a:ext cx="1690583" cy="29473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60959" tIns="60959" rIns="60959" bIns="60959">
            <a:spAutoFit/>
          </a:bodyPr>
          <a:lstStyle>
            <a:lvl1pPr defTabSz="1219200">
              <a:defRPr sz="1200">
                <a:latin typeface="Arial"/>
                <a:ea typeface="Arial"/>
                <a:cs typeface="Arial"/>
                <a:sym typeface="Arial"/>
              </a:defRPr>
            </a:lvl1pPr>
          </a:lstStyle>
          <a:p>
            <a:r>
              <a:t>Martin Sauvageau</a:t>
            </a:r>
          </a:p>
        </p:txBody>
      </p:sp>
      <p:sp>
        <p:nvSpPr>
          <p:cNvPr id="619" name="TextBox 40"/>
          <p:cNvSpPr txBox="1"/>
          <p:nvPr/>
        </p:nvSpPr>
        <p:spPr>
          <a:xfrm>
            <a:off x="8652829" y="5839481"/>
            <a:ext cx="1828954" cy="29473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60959" tIns="60959" rIns="60959" bIns="60959">
            <a:spAutoFit/>
          </a:bodyPr>
          <a:lstStyle>
            <a:lvl1pPr defTabSz="1219200">
              <a:defRPr sz="1200">
                <a:solidFill>
                  <a:srgbClr val="FF0000"/>
                </a:solidFill>
                <a:latin typeface="Arial"/>
                <a:ea typeface="Arial"/>
                <a:cs typeface="Arial"/>
                <a:sym typeface="Arial"/>
              </a:defRPr>
            </a:lvl1pPr>
          </a:lstStyle>
          <a:p>
            <a:r>
              <a:t> lncRNA, gene regulation</a:t>
            </a:r>
          </a:p>
        </p:txBody>
      </p:sp>
      <p:pic>
        <p:nvPicPr>
          <p:cNvPr id="620" name="Picture 8" descr="Picture 8"/>
          <p:cNvPicPr>
            <a:picLocks noChangeAspect="1"/>
          </p:cNvPicPr>
          <p:nvPr/>
        </p:nvPicPr>
        <p:blipFill>
          <a:blip r:embed="rId14"/>
          <a:srcRect l="22656" t="3698" r="19247" b="36778"/>
          <a:stretch>
            <a:fillRect/>
          </a:stretch>
        </p:blipFill>
        <p:spPr>
          <a:xfrm>
            <a:off x="10596979" y="1163578"/>
            <a:ext cx="1417827" cy="1930429"/>
          </a:xfrm>
          <a:prstGeom prst="rect">
            <a:avLst/>
          </a:prstGeom>
          <a:ln w="12700">
            <a:miter lim="400000"/>
          </a:ln>
        </p:spPr>
      </p:pic>
      <p:sp>
        <p:nvSpPr>
          <p:cNvPr id="621" name="TextBox 41"/>
          <p:cNvSpPr txBox="1"/>
          <p:nvPr/>
        </p:nvSpPr>
        <p:spPr>
          <a:xfrm>
            <a:off x="10375050" y="3061922"/>
            <a:ext cx="1874345" cy="29473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60959" tIns="60959" rIns="60959" bIns="60959">
            <a:spAutoFit/>
          </a:bodyPr>
          <a:lstStyle>
            <a:lvl1pPr algn="ctr" defTabSz="1219200">
              <a:defRPr sz="1200">
                <a:latin typeface="Arial"/>
                <a:ea typeface="Arial"/>
                <a:cs typeface="Arial"/>
                <a:sym typeface="Arial"/>
              </a:defRPr>
            </a:lvl1pPr>
          </a:lstStyle>
          <a:p>
            <a:r>
              <a:t>Eric Lecuyer</a:t>
            </a:r>
          </a:p>
        </p:txBody>
      </p:sp>
      <p:sp>
        <p:nvSpPr>
          <p:cNvPr id="622" name="TextBox 42"/>
          <p:cNvSpPr txBox="1"/>
          <p:nvPr/>
        </p:nvSpPr>
        <p:spPr>
          <a:xfrm>
            <a:off x="10701041" y="3296546"/>
            <a:ext cx="1244283" cy="29473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60959" tIns="60959" rIns="60959" bIns="60959">
            <a:spAutoFit/>
          </a:bodyPr>
          <a:lstStyle>
            <a:lvl1pPr defTabSz="1219200">
              <a:defRPr sz="1200">
                <a:solidFill>
                  <a:srgbClr val="FF0000"/>
                </a:solidFill>
                <a:latin typeface="Arial"/>
                <a:ea typeface="Arial"/>
                <a:cs typeface="Arial"/>
                <a:sym typeface="Arial"/>
              </a:defRPr>
            </a:lvl1pPr>
          </a:lstStyle>
          <a:p>
            <a:r>
              <a:t>RNA localization</a:t>
            </a:r>
          </a:p>
        </p:txBody>
      </p:sp>
      <p:pic>
        <p:nvPicPr>
          <p:cNvPr id="623" name="Image" descr="Image"/>
          <p:cNvPicPr>
            <a:picLocks noChangeAspect="1"/>
          </p:cNvPicPr>
          <p:nvPr/>
        </p:nvPicPr>
        <p:blipFill>
          <a:blip r:embed="rId15"/>
          <a:srcRect b="4953"/>
          <a:stretch>
            <a:fillRect/>
          </a:stretch>
        </p:blipFill>
        <p:spPr>
          <a:xfrm>
            <a:off x="10464220" y="3806554"/>
            <a:ext cx="1341210" cy="1875653"/>
          </a:xfrm>
          <a:prstGeom prst="rect">
            <a:avLst/>
          </a:prstGeom>
          <a:ln w="12700">
            <a:miter lim="400000"/>
          </a:ln>
        </p:spPr>
      </p:pic>
      <p:sp>
        <p:nvSpPr>
          <p:cNvPr id="624" name="TextBox 39"/>
          <p:cNvSpPr txBox="1"/>
          <p:nvPr/>
        </p:nvSpPr>
        <p:spPr>
          <a:xfrm>
            <a:off x="10708494" y="5675626"/>
            <a:ext cx="1690584" cy="29473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60959" tIns="60959" rIns="60959" bIns="60959">
            <a:spAutoFit/>
          </a:bodyPr>
          <a:lstStyle>
            <a:lvl1pPr defTabSz="1219200">
              <a:defRPr sz="1200">
                <a:latin typeface="Arial"/>
                <a:ea typeface="Arial"/>
                <a:cs typeface="Arial"/>
                <a:sym typeface="Arial"/>
              </a:defRPr>
            </a:lvl1pPr>
          </a:lstStyle>
          <a:p>
            <a:r>
              <a:t>Marc Fabian</a:t>
            </a:r>
          </a:p>
        </p:txBody>
      </p:sp>
      <p:sp>
        <p:nvSpPr>
          <p:cNvPr id="625" name="TextBox 40"/>
          <p:cNvSpPr txBox="1"/>
          <p:nvPr/>
        </p:nvSpPr>
        <p:spPr>
          <a:xfrm>
            <a:off x="10708494" y="5863245"/>
            <a:ext cx="939335" cy="29473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60959" tIns="60959" rIns="60959" bIns="60959">
            <a:spAutoFit/>
          </a:bodyPr>
          <a:lstStyle>
            <a:lvl1pPr defTabSz="1219200">
              <a:defRPr sz="1200">
                <a:solidFill>
                  <a:srgbClr val="FF0000"/>
                </a:solidFill>
                <a:latin typeface="Arial"/>
                <a:ea typeface="Arial"/>
                <a:cs typeface="Arial"/>
                <a:sym typeface="Arial"/>
              </a:defRPr>
            </a:lvl1pPr>
          </a:lstStyle>
          <a:p>
            <a:r>
              <a:t> RNA decay</a:t>
            </a:r>
          </a:p>
        </p:txBody>
      </p:sp>
    </p:spTree>
  </p:cSld>
  <p:clrMapOvr>
    <a:masterClrMapping/>
  </p:clrMapOvr>
  <mc:AlternateContent xmlns:mc="http://schemas.openxmlformats.org/markup-compatibility/2006" xmlns:p14="http://schemas.microsoft.com/office/powerpoint/2010/main">
    <mc:Choice Requires="p14">
      <p:transition spd="slow" p14:dur="1200">
        <p:fade/>
      </p:transition>
    </mc:Choice>
    <mc:Fallback xmlns:a14="http://schemas.microsoft.com/office/drawing/2010/main" xmlns:m="http://schemas.openxmlformats.org/officeDocument/2006/math" xmlns="">
      <p:transition spd="slow">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4D4189-20C8-EB8E-7156-00E81EE2BF1C}"/>
              </a:ext>
            </a:extLst>
          </p:cNvPr>
          <p:cNvSpPr>
            <a:spLocks noGrp="1"/>
          </p:cNvSpPr>
          <p:nvPr>
            <p:ph type="title"/>
          </p:nvPr>
        </p:nvSpPr>
        <p:spPr>
          <a:xfrm>
            <a:off x="3034697" y="3733378"/>
            <a:ext cx="6122605" cy="1108075"/>
          </a:xfrm>
        </p:spPr>
        <p:txBody>
          <a:bodyPr/>
          <a:lstStyle/>
          <a:p>
            <a:pPr algn="ctr"/>
            <a:r>
              <a:rPr lang="en-US" dirty="0"/>
              <a:t>Thank you!</a:t>
            </a:r>
            <a:br>
              <a:rPr lang="en-US" dirty="0"/>
            </a:br>
            <a:br>
              <a:rPr lang="en-US" dirty="0"/>
            </a:br>
            <a:br>
              <a:rPr lang="en-US" dirty="0"/>
            </a:br>
            <a:endParaRPr lang="en-US" dirty="0"/>
          </a:p>
        </p:txBody>
      </p:sp>
      <p:sp>
        <p:nvSpPr>
          <p:cNvPr id="6" name="TextBox 5">
            <a:extLst>
              <a:ext uri="{FF2B5EF4-FFF2-40B4-BE49-F238E27FC236}">
                <a16:creationId xmlns:a16="http://schemas.microsoft.com/office/drawing/2014/main" id="{30F14958-289A-7767-DC9E-29836F472A89}"/>
              </a:ext>
            </a:extLst>
          </p:cNvPr>
          <p:cNvSpPr txBox="1"/>
          <p:nvPr/>
        </p:nvSpPr>
        <p:spPr>
          <a:xfrm>
            <a:off x="3656907" y="4518287"/>
            <a:ext cx="6097554" cy="646331"/>
          </a:xfrm>
          <a:prstGeom prst="rect">
            <a:avLst/>
          </a:prstGeom>
          <a:noFill/>
        </p:spPr>
        <p:txBody>
          <a:bodyPr wrap="square">
            <a:spAutoFit/>
          </a:bodyPr>
          <a:lstStyle/>
          <a:p>
            <a:r>
              <a:rPr kumimoji="0" lang="en-US" sz="3600" b="1" i="0" u="none" strike="noStrike" kern="1200" cap="none" spc="0" normalizeH="0" baseline="0" noProof="0" dirty="0">
                <a:ln>
                  <a:noFill/>
                </a:ln>
                <a:solidFill>
                  <a:srgbClr val="FFECD9"/>
                </a:solidFill>
                <a:effectLst/>
                <a:uLnTx/>
                <a:uFillTx/>
                <a:latin typeface="Trebuchet MS" panose="020B0603020202020204"/>
                <a:ea typeface="+mj-ea"/>
                <a:cs typeface="+mj-cs"/>
              </a:rPr>
              <a:t>Visit us at booth 4-11!</a:t>
            </a:r>
            <a:endParaRPr lang="en-US" sz="1400" dirty="0"/>
          </a:p>
        </p:txBody>
      </p:sp>
    </p:spTree>
    <p:extLst>
      <p:ext uri="{BB962C8B-B14F-4D97-AF65-F5344CB8AC3E}">
        <p14:creationId xmlns:p14="http://schemas.microsoft.com/office/powerpoint/2010/main" val="295424974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red and white poster with a city skyline&#10;&#10;Description automatically generated">
            <a:extLst>
              <a:ext uri="{FF2B5EF4-FFF2-40B4-BE49-F238E27FC236}">
                <a16:creationId xmlns:a16="http://schemas.microsoft.com/office/drawing/2014/main" id="{67C44482-6DDE-F12E-D5BD-D3C08254D087}"/>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42898421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EB2750-7768-9876-D104-9CCFD4C998EE}"/>
              </a:ext>
            </a:extLst>
          </p:cNvPr>
          <p:cNvSpPr>
            <a:spLocks noGrp="1"/>
          </p:cNvSpPr>
          <p:nvPr>
            <p:ph type="ctrTitle"/>
          </p:nvPr>
        </p:nvSpPr>
        <p:spPr/>
        <p:txBody>
          <a:bodyPr/>
          <a:lstStyle/>
          <a:p>
            <a:r>
              <a:rPr lang="en-US"/>
              <a:t>Nonclinical Development of Nucleic Acid-Based Therapies</a:t>
            </a:r>
          </a:p>
        </p:txBody>
      </p:sp>
      <p:sp>
        <p:nvSpPr>
          <p:cNvPr id="3" name="Subtitle 2">
            <a:extLst>
              <a:ext uri="{FF2B5EF4-FFF2-40B4-BE49-F238E27FC236}">
                <a16:creationId xmlns:a16="http://schemas.microsoft.com/office/drawing/2014/main" id="{76D1CCB5-2FDA-4BEC-8408-A372B3CD57C5}"/>
              </a:ext>
            </a:extLst>
          </p:cNvPr>
          <p:cNvSpPr>
            <a:spLocks noGrp="1"/>
          </p:cNvSpPr>
          <p:nvPr>
            <p:ph type="subTitle" idx="1"/>
          </p:nvPr>
        </p:nvSpPr>
        <p:spPr/>
        <p:txBody>
          <a:bodyPr>
            <a:normAutofit/>
          </a:bodyPr>
          <a:lstStyle/>
          <a:p>
            <a:r>
              <a:rPr lang="en-US"/>
              <a:t>Jessica Grieves, DVM, PhD, DACVP</a:t>
            </a:r>
          </a:p>
          <a:p>
            <a:r>
              <a:rPr lang="en-US"/>
              <a:t>Oligonucleotide Therapeutics Society Annual Meeting</a:t>
            </a:r>
          </a:p>
          <a:p>
            <a:r>
              <a:rPr lang="en-US"/>
              <a:t>October 6, 2024</a:t>
            </a:r>
          </a:p>
        </p:txBody>
      </p:sp>
    </p:spTree>
    <p:extLst>
      <p:ext uri="{BB962C8B-B14F-4D97-AF65-F5344CB8AC3E}">
        <p14:creationId xmlns:p14="http://schemas.microsoft.com/office/powerpoint/2010/main" val="72000818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223EFD7-4ED8-A190-4BAE-A7DB3FCD88A6}"/>
              </a:ext>
            </a:extLst>
          </p:cNvPr>
          <p:cNvSpPr>
            <a:spLocks noGrp="1"/>
          </p:cNvSpPr>
          <p:nvPr>
            <p:ph idx="1"/>
          </p:nvPr>
        </p:nvSpPr>
        <p:spPr/>
        <p:txBody>
          <a:bodyPr/>
          <a:lstStyle/>
          <a:p>
            <a:pPr marL="0" indent="0">
              <a:buNone/>
            </a:pPr>
            <a:r>
              <a:rPr lang="en-US"/>
              <a:t>Jessica is a current employer and shareholder at Ionis</a:t>
            </a:r>
          </a:p>
        </p:txBody>
      </p:sp>
      <p:sp>
        <p:nvSpPr>
          <p:cNvPr id="4" name="Title 3">
            <a:extLst>
              <a:ext uri="{FF2B5EF4-FFF2-40B4-BE49-F238E27FC236}">
                <a16:creationId xmlns:a16="http://schemas.microsoft.com/office/drawing/2014/main" id="{C388437C-E445-1AF8-103B-40278A62C6BE}"/>
              </a:ext>
            </a:extLst>
          </p:cNvPr>
          <p:cNvSpPr>
            <a:spLocks noGrp="1"/>
          </p:cNvSpPr>
          <p:nvPr>
            <p:ph type="title"/>
          </p:nvPr>
        </p:nvSpPr>
        <p:spPr/>
        <p:txBody>
          <a:bodyPr/>
          <a:lstStyle/>
          <a:p>
            <a:r>
              <a:rPr lang="en-US" dirty="0"/>
              <a:t>Disclosures</a:t>
            </a:r>
          </a:p>
        </p:txBody>
      </p:sp>
    </p:spTree>
    <p:extLst>
      <p:ext uri="{BB962C8B-B14F-4D97-AF65-F5344CB8AC3E}">
        <p14:creationId xmlns:p14="http://schemas.microsoft.com/office/powerpoint/2010/main" val="2289100671"/>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F15C855-FAF4-80D5-020B-87C4E9B6E2C0}"/>
              </a:ext>
            </a:extLst>
          </p:cNvPr>
          <p:cNvSpPr>
            <a:spLocks noGrp="1"/>
          </p:cNvSpPr>
          <p:nvPr>
            <p:ph idx="1"/>
          </p:nvPr>
        </p:nvSpPr>
        <p:spPr/>
        <p:txBody>
          <a:bodyPr/>
          <a:lstStyle/>
          <a:p>
            <a:r>
              <a:rPr lang="en-US"/>
              <a:t>Literally everyone at Ionis, but especially:</a:t>
            </a:r>
          </a:p>
          <a:p>
            <a:pPr lvl="1"/>
            <a:r>
              <a:rPr lang="en-US"/>
              <a:t>Scott Henry and the rest of the Preclinical Development Department</a:t>
            </a:r>
          </a:p>
        </p:txBody>
      </p:sp>
      <p:sp>
        <p:nvSpPr>
          <p:cNvPr id="4" name="Title 3">
            <a:extLst>
              <a:ext uri="{FF2B5EF4-FFF2-40B4-BE49-F238E27FC236}">
                <a16:creationId xmlns:a16="http://schemas.microsoft.com/office/drawing/2014/main" id="{AE0235E5-ABD8-7A31-5F78-A4C9D30E6661}"/>
              </a:ext>
            </a:extLst>
          </p:cNvPr>
          <p:cNvSpPr>
            <a:spLocks noGrp="1"/>
          </p:cNvSpPr>
          <p:nvPr>
            <p:ph type="title"/>
          </p:nvPr>
        </p:nvSpPr>
        <p:spPr/>
        <p:txBody>
          <a:bodyPr/>
          <a:lstStyle/>
          <a:p>
            <a:r>
              <a:rPr lang="en-US" dirty="0"/>
              <a:t>Acknowledgements</a:t>
            </a:r>
          </a:p>
        </p:txBody>
      </p:sp>
      <p:pic>
        <p:nvPicPr>
          <p:cNvPr id="1026" name="Picture 2" descr="A group of people standing on stairs&#10;&#10;Description automatically generated">
            <a:extLst>
              <a:ext uri="{FF2B5EF4-FFF2-40B4-BE49-F238E27FC236}">
                <a16:creationId xmlns:a16="http://schemas.microsoft.com/office/drawing/2014/main" id="{DF52775C-500C-5C8A-E192-E8A61D83CD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19927" y="2395936"/>
            <a:ext cx="5552146" cy="37040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9317399"/>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6F26DBF-34C3-3A82-DBC8-9A687E51957E}"/>
              </a:ext>
            </a:extLst>
          </p:cNvPr>
          <p:cNvSpPr>
            <a:spLocks noGrp="1"/>
          </p:cNvSpPr>
          <p:nvPr>
            <p:ph idx="1"/>
          </p:nvPr>
        </p:nvSpPr>
        <p:spPr/>
        <p:txBody>
          <a:bodyPr/>
          <a:lstStyle/>
          <a:p>
            <a:r>
              <a:rPr lang="en-US" dirty="0"/>
              <a:t>Introduction</a:t>
            </a:r>
          </a:p>
          <a:p>
            <a:r>
              <a:rPr lang="en-US" dirty="0"/>
              <a:t>Nonclinical assessments of oligonucleotides</a:t>
            </a:r>
          </a:p>
          <a:p>
            <a:pPr lvl="1"/>
            <a:r>
              <a:rPr lang="en-US" dirty="0"/>
              <a:t>Toxicology studies to support the clinic</a:t>
            </a:r>
          </a:p>
          <a:p>
            <a:r>
              <a:rPr lang="en-US" dirty="0"/>
              <a:t>On-target and off-target toxicities</a:t>
            </a:r>
          </a:p>
          <a:p>
            <a:pPr lvl="1"/>
            <a:r>
              <a:rPr lang="en-US" dirty="0"/>
              <a:t>Class effects</a:t>
            </a:r>
          </a:p>
          <a:p>
            <a:pPr lvl="1"/>
            <a:r>
              <a:rPr lang="en-US" dirty="0"/>
              <a:t>Species and strain sensitivities</a:t>
            </a:r>
          </a:p>
          <a:p>
            <a:r>
              <a:rPr lang="en-US" dirty="0"/>
              <a:t>Impact of chemistry and tissue targeting</a:t>
            </a:r>
          </a:p>
        </p:txBody>
      </p:sp>
      <p:sp>
        <p:nvSpPr>
          <p:cNvPr id="4" name="Title 3">
            <a:extLst>
              <a:ext uri="{FF2B5EF4-FFF2-40B4-BE49-F238E27FC236}">
                <a16:creationId xmlns:a16="http://schemas.microsoft.com/office/drawing/2014/main" id="{FC09137A-7163-524C-EA36-2662A17CD2DC}"/>
              </a:ext>
            </a:extLst>
          </p:cNvPr>
          <p:cNvSpPr>
            <a:spLocks noGrp="1"/>
          </p:cNvSpPr>
          <p:nvPr>
            <p:ph type="title"/>
          </p:nvPr>
        </p:nvSpPr>
        <p:spPr/>
        <p:txBody>
          <a:bodyPr/>
          <a:lstStyle/>
          <a:p>
            <a:r>
              <a:rPr lang="en-US" dirty="0"/>
              <a:t>Outline</a:t>
            </a:r>
          </a:p>
        </p:txBody>
      </p:sp>
    </p:spTree>
    <p:extLst>
      <p:ext uri="{BB962C8B-B14F-4D97-AF65-F5344CB8AC3E}">
        <p14:creationId xmlns:p14="http://schemas.microsoft.com/office/powerpoint/2010/main" val="1952762379"/>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C1B26D7-3158-EA14-E520-9117874AE23E}"/>
              </a:ext>
            </a:extLst>
          </p:cNvPr>
          <p:cNvSpPr>
            <a:spLocks noGrp="1"/>
          </p:cNvSpPr>
          <p:nvPr>
            <p:ph idx="1"/>
          </p:nvPr>
        </p:nvSpPr>
        <p:spPr/>
        <p:txBody>
          <a:bodyPr/>
          <a:lstStyle/>
          <a:p>
            <a:r>
              <a:rPr lang="en-US" dirty="0"/>
              <a:t>The main objective of nonclinical assessment of drugs is to inform the clinic</a:t>
            </a:r>
          </a:p>
          <a:p>
            <a:pPr lvl="1"/>
            <a:r>
              <a:rPr lang="en-US" dirty="0"/>
              <a:t>Biodistribution, identify target organs, assess reversibility of effects, identify biomarkers of toxicity, establish the safe starting dose</a:t>
            </a:r>
          </a:p>
          <a:p>
            <a:endParaRPr lang="en-US" dirty="0"/>
          </a:p>
          <a:p>
            <a:r>
              <a:rPr lang="en-US" dirty="0"/>
              <a:t>Safety profile within a given oligonucleotide (ON) chemical class is similar</a:t>
            </a:r>
          </a:p>
          <a:p>
            <a:pPr lvl="1"/>
            <a:r>
              <a:rPr lang="en-US" dirty="0"/>
              <a:t>The magnitude of effect can vary across sequences</a:t>
            </a:r>
          </a:p>
          <a:p>
            <a:pPr lvl="1"/>
            <a:r>
              <a:rPr lang="en-US" dirty="0"/>
              <a:t>Differences between chemical classes can be profound</a:t>
            </a:r>
          </a:p>
          <a:p>
            <a:pPr lvl="1"/>
            <a:endParaRPr lang="en-US" dirty="0"/>
          </a:p>
          <a:p>
            <a:r>
              <a:rPr lang="en-US" dirty="0"/>
              <a:t>Generalizations about ON safety can be made if sufficient experience exists</a:t>
            </a:r>
          </a:p>
          <a:p>
            <a:pPr lvl="1"/>
            <a:r>
              <a:rPr lang="en-US" dirty="0"/>
              <a:t>Leads to more efficient development</a:t>
            </a:r>
          </a:p>
          <a:p>
            <a:pPr lvl="1"/>
            <a:r>
              <a:rPr lang="en-US" dirty="0"/>
              <a:t>Allows for higher level of confidence in interpretation of data from a small number of animals or humans</a:t>
            </a:r>
          </a:p>
          <a:p>
            <a:pPr lvl="1"/>
            <a:endParaRPr lang="en-US" dirty="0"/>
          </a:p>
          <a:p>
            <a:r>
              <a:rPr lang="en-US" dirty="0"/>
              <a:t>The challenge: ONs are become increasingly diverse</a:t>
            </a:r>
          </a:p>
          <a:p>
            <a:pPr lvl="1"/>
            <a:r>
              <a:rPr lang="en-US" dirty="0"/>
              <a:t>Chemistry, structure, mechanism, formulations, conjugates</a:t>
            </a:r>
          </a:p>
        </p:txBody>
      </p:sp>
      <p:sp>
        <p:nvSpPr>
          <p:cNvPr id="4" name="Title 3">
            <a:extLst>
              <a:ext uri="{FF2B5EF4-FFF2-40B4-BE49-F238E27FC236}">
                <a16:creationId xmlns:a16="http://schemas.microsoft.com/office/drawing/2014/main" id="{E3ED4318-044A-DF9A-8B97-5ECDC3FF3AA6}"/>
              </a:ext>
            </a:extLst>
          </p:cNvPr>
          <p:cNvSpPr>
            <a:spLocks noGrp="1"/>
          </p:cNvSpPr>
          <p:nvPr>
            <p:ph type="title"/>
          </p:nvPr>
        </p:nvSpPr>
        <p:spPr/>
        <p:txBody>
          <a:bodyPr>
            <a:normAutofit/>
          </a:bodyPr>
          <a:lstStyle/>
          <a:p>
            <a:r>
              <a:rPr lang="en-US" dirty="0"/>
              <a:t>General comments</a:t>
            </a:r>
          </a:p>
        </p:txBody>
      </p:sp>
    </p:spTree>
    <p:extLst>
      <p:ext uri="{BB962C8B-B14F-4D97-AF65-F5344CB8AC3E}">
        <p14:creationId xmlns:p14="http://schemas.microsoft.com/office/powerpoint/2010/main" val="121071794"/>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9F626A9-0727-E886-62C3-D4A41D532B8B}"/>
              </a:ext>
            </a:extLst>
          </p:cNvPr>
          <p:cNvSpPr>
            <a:spLocks noGrp="1"/>
          </p:cNvSpPr>
          <p:nvPr>
            <p:ph type="title"/>
          </p:nvPr>
        </p:nvSpPr>
        <p:spPr/>
        <p:txBody>
          <a:bodyPr/>
          <a:lstStyle/>
          <a:p>
            <a:r>
              <a:rPr lang="en-US" dirty="0"/>
              <a:t>Marketed Oligonucleotide (ON) Drugs</a:t>
            </a:r>
          </a:p>
        </p:txBody>
      </p:sp>
      <p:graphicFrame>
        <p:nvGraphicFramePr>
          <p:cNvPr id="7" name="Table 9">
            <a:extLst>
              <a:ext uri="{FF2B5EF4-FFF2-40B4-BE49-F238E27FC236}">
                <a16:creationId xmlns:a16="http://schemas.microsoft.com/office/drawing/2014/main" id="{E04982B5-4FDA-D9FE-94F7-BFAAD5081EC9}"/>
              </a:ext>
            </a:extLst>
          </p:cNvPr>
          <p:cNvGraphicFramePr>
            <a:graphicFrameLocks/>
          </p:cNvGraphicFramePr>
          <p:nvPr/>
        </p:nvGraphicFramePr>
        <p:xfrm>
          <a:off x="471487" y="1676400"/>
          <a:ext cx="5551486" cy="4560570"/>
        </p:xfrm>
        <a:graphic>
          <a:graphicData uri="http://schemas.openxmlformats.org/drawingml/2006/table">
            <a:tbl>
              <a:tblPr firstRow="1" bandRow="1">
                <a:effectLst>
                  <a:outerShdw blurRad="50800" dist="38100" dir="2700000" algn="tl" rotWithShape="0">
                    <a:prstClr val="black">
                      <a:alpha val="40000"/>
                    </a:prstClr>
                  </a:outerShdw>
                </a:effectLst>
                <a:tableStyleId>{5C22544A-7EE6-4342-B048-85BDC9FD1C3A}</a:tableStyleId>
              </a:tblPr>
              <a:tblGrid>
                <a:gridCol w="1358900">
                  <a:extLst>
                    <a:ext uri="{9D8B030D-6E8A-4147-A177-3AD203B41FA5}">
                      <a16:colId xmlns:a16="http://schemas.microsoft.com/office/drawing/2014/main" val="4162957203"/>
                    </a:ext>
                  </a:extLst>
                </a:gridCol>
                <a:gridCol w="2342091">
                  <a:extLst>
                    <a:ext uri="{9D8B030D-6E8A-4147-A177-3AD203B41FA5}">
                      <a16:colId xmlns:a16="http://schemas.microsoft.com/office/drawing/2014/main" val="23027946"/>
                    </a:ext>
                  </a:extLst>
                </a:gridCol>
                <a:gridCol w="1850495">
                  <a:extLst>
                    <a:ext uri="{9D8B030D-6E8A-4147-A177-3AD203B41FA5}">
                      <a16:colId xmlns:a16="http://schemas.microsoft.com/office/drawing/2014/main" val="1936053085"/>
                    </a:ext>
                  </a:extLst>
                </a:gridCol>
              </a:tblGrid>
              <a:tr h="370840">
                <a:tc>
                  <a:txBody>
                    <a:bodyPr/>
                    <a:lstStyle/>
                    <a:p>
                      <a:r>
                        <a:rPr lang="en-US">
                          <a:latin typeface="Arial"/>
                          <a:cs typeface="Arial"/>
                        </a:rPr>
                        <a:t>Drug</a:t>
                      </a:r>
                    </a:p>
                  </a:txBody>
                  <a:tcPr/>
                </a:tc>
                <a:tc>
                  <a:txBody>
                    <a:bodyPr/>
                    <a:lstStyle/>
                    <a:p>
                      <a:pPr algn="ctr"/>
                      <a:r>
                        <a:rPr lang="en-US">
                          <a:latin typeface="Arial"/>
                          <a:cs typeface="Arial"/>
                        </a:rPr>
                        <a:t>Indication</a:t>
                      </a:r>
                    </a:p>
                  </a:txBody>
                  <a:tcPr/>
                </a:tc>
                <a:tc>
                  <a:txBody>
                    <a:bodyPr/>
                    <a:lstStyle/>
                    <a:p>
                      <a:pPr algn="ctr"/>
                      <a:r>
                        <a:rPr lang="en-US" dirty="0">
                          <a:latin typeface="Arial"/>
                          <a:cs typeface="Arial"/>
                        </a:rPr>
                        <a:t>Chemistry</a:t>
                      </a:r>
                    </a:p>
                  </a:txBody>
                  <a:tcPr/>
                </a:tc>
                <a:extLst>
                  <a:ext uri="{0D108BD9-81ED-4DB2-BD59-A6C34878D82A}">
                    <a16:rowId xmlns:a16="http://schemas.microsoft.com/office/drawing/2014/main" val="2959004043"/>
                  </a:ext>
                </a:extLst>
              </a:tr>
              <a:tr h="518160">
                <a:tc>
                  <a:txBody>
                    <a:bodyPr/>
                    <a:lstStyle/>
                    <a:p>
                      <a:r>
                        <a:rPr lang="en-US" sz="1400" err="1">
                          <a:latin typeface="Arial" panose="020B0604020202020204" pitchFamily="34" charset="0"/>
                          <a:cs typeface="Arial" panose="020B0604020202020204" pitchFamily="34" charset="0"/>
                        </a:rPr>
                        <a:t>Mipomersen</a:t>
                      </a:r>
                      <a:endParaRPr lang="en-US" sz="1400">
                        <a:latin typeface="Arial" panose="020B0604020202020204" pitchFamily="34" charset="0"/>
                        <a:cs typeface="Arial" panose="020B0604020202020204" pitchFamily="34" charset="0"/>
                      </a:endParaRPr>
                    </a:p>
                  </a:txBody>
                  <a:tcPr anchor="ctr">
                    <a:solidFill>
                      <a:schemeClr val="accent5">
                        <a:lumMod val="20000"/>
                        <a:lumOff val="80000"/>
                      </a:schemeClr>
                    </a:solidFill>
                  </a:tcPr>
                </a:tc>
                <a:tc>
                  <a:txBody>
                    <a:bodyPr/>
                    <a:lstStyle/>
                    <a:p>
                      <a:pPr algn="ctr"/>
                      <a:r>
                        <a:rPr lang="en-US" sz="1400">
                          <a:latin typeface="Arial"/>
                          <a:cs typeface="Arial"/>
                        </a:rPr>
                        <a:t>Homozygous Familial Hypercholesterolemia</a:t>
                      </a:r>
                    </a:p>
                  </a:txBody>
                  <a:tcPr anchor="ctr">
                    <a:solidFill>
                      <a:schemeClr val="accent5">
                        <a:lumMod val="20000"/>
                        <a:lumOff val="80000"/>
                      </a:schemeClr>
                    </a:solidFill>
                  </a:tcPr>
                </a:tc>
                <a:tc>
                  <a:txBody>
                    <a:bodyPr/>
                    <a:lstStyle/>
                    <a:p>
                      <a:pPr algn="ctr"/>
                      <a:r>
                        <a:rPr lang="en-US" sz="1400" dirty="0">
                          <a:latin typeface="Arial"/>
                          <a:cs typeface="Arial"/>
                        </a:rPr>
                        <a:t>MOE </a:t>
                      </a:r>
                      <a:r>
                        <a:rPr lang="en-US" sz="1400" dirty="0" err="1">
                          <a:latin typeface="Arial"/>
                          <a:cs typeface="Arial"/>
                        </a:rPr>
                        <a:t>gapmer</a:t>
                      </a:r>
                      <a:endParaRPr lang="en-US" sz="1400" dirty="0">
                        <a:latin typeface="Arial"/>
                        <a:cs typeface="Arial"/>
                      </a:endParaRPr>
                    </a:p>
                  </a:txBody>
                  <a:tcPr anchor="ctr">
                    <a:solidFill>
                      <a:schemeClr val="accent5">
                        <a:lumMod val="20000"/>
                        <a:lumOff val="80000"/>
                      </a:schemeClr>
                    </a:solidFill>
                  </a:tcPr>
                </a:tc>
                <a:extLst>
                  <a:ext uri="{0D108BD9-81ED-4DB2-BD59-A6C34878D82A}">
                    <a16:rowId xmlns:a16="http://schemas.microsoft.com/office/drawing/2014/main" val="774604392"/>
                  </a:ext>
                </a:extLst>
              </a:tr>
              <a:tr h="375920">
                <a:tc>
                  <a:txBody>
                    <a:bodyPr/>
                    <a:lstStyle/>
                    <a:p>
                      <a:r>
                        <a:rPr lang="en-US" sz="1400" err="1">
                          <a:latin typeface="Arial" panose="020B0604020202020204" pitchFamily="34" charset="0"/>
                          <a:cs typeface="Arial" panose="020B0604020202020204" pitchFamily="34" charset="0"/>
                        </a:rPr>
                        <a:t>Volanesorsen</a:t>
                      </a:r>
                      <a:endParaRPr lang="en-US" sz="1400">
                        <a:latin typeface="Arial" panose="020B0604020202020204" pitchFamily="34" charset="0"/>
                        <a:cs typeface="Arial" panose="020B0604020202020204" pitchFamily="34" charset="0"/>
                      </a:endParaRPr>
                    </a:p>
                  </a:txBody>
                  <a:tcPr anchor="ctr">
                    <a:solidFill>
                      <a:schemeClr val="accent5">
                        <a:lumMod val="20000"/>
                        <a:lumOff val="80000"/>
                      </a:schemeClr>
                    </a:solidFill>
                  </a:tcPr>
                </a:tc>
                <a:tc>
                  <a:txBody>
                    <a:bodyPr/>
                    <a:lstStyle/>
                    <a:p>
                      <a:pPr algn="ctr"/>
                      <a:r>
                        <a:rPr lang="en-US" sz="1400">
                          <a:latin typeface="Arial"/>
                          <a:cs typeface="Arial"/>
                        </a:rPr>
                        <a:t>Familial Chylomicronemia</a:t>
                      </a:r>
                    </a:p>
                  </a:txBody>
                  <a:tcPr anchor="ctr">
                    <a:solidFill>
                      <a:schemeClr val="accent5">
                        <a:lumMod val="20000"/>
                        <a:lumOff val="80000"/>
                      </a:schemeClr>
                    </a:solidFill>
                  </a:tcPr>
                </a:tc>
                <a:tc>
                  <a:txBody>
                    <a:bodyPr/>
                    <a:lstStyle/>
                    <a:p>
                      <a:pPr algn="ctr"/>
                      <a:r>
                        <a:rPr lang="en-US" sz="1400" dirty="0"/>
                        <a:t>MOE </a:t>
                      </a:r>
                      <a:r>
                        <a:rPr lang="en-US" sz="1400" dirty="0" err="1"/>
                        <a:t>gapmer</a:t>
                      </a:r>
                      <a:endParaRPr lang="en-US" sz="1400" dirty="0"/>
                    </a:p>
                  </a:txBody>
                  <a:tcPr anchor="ctr">
                    <a:solidFill>
                      <a:schemeClr val="accent5">
                        <a:lumMod val="20000"/>
                        <a:lumOff val="80000"/>
                      </a:schemeClr>
                    </a:solidFill>
                  </a:tcPr>
                </a:tc>
                <a:extLst>
                  <a:ext uri="{0D108BD9-81ED-4DB2-BD59-A6C34878D82A}">
                    <a16:rowId xmlns:a16="http://schemas.microsoft.com/office/drawing/2014/main" val="2618441552"/>
                  </a:ext>
                </a:extLst>
              </a:tr>
              <a:tr h="405130">
                <a:tc>
                  <a:txBody>
                    <a:bodyPr/>
                    <a:lstStyle/>
                    <a:p>
                      <a:r>
                        <a:rPr lang="en-US" sz="1400" b="0" err="1">
                          <a:latin typeface="Arial"/>
                          <a:cs typeface="Arial"/>
                        </a:rPr>
                        <a:t>Inotersen</a:t>
                      </a:r>
                      <a:endParaRPr lang="en-US" sz="1400" b="0">
                        <a:latin typeface="Arial"/>
                        <a:cs typeface="Arial"/>
                      </a:endParaRPr>
                    </a:p>
                  </a:txBody>
                  <a:tcPr anchor="ctr">
                    <a:solidFill>
                      <a:schemeClr val="accent5">
                        <a:lumMod val="20000"/>
                        <a:lumOff val="80000"/>
                      </a:schemeClr>
                    </a:solidFill>
                  </a:tcPr>
                </a:tc>
                <a:tc rowSpan="2">
                  <a:txBody>
                    <a:bodyPr/>
                    <a:lstStyle/>
                    <a:p>
                      <a:pPr algn="ctr"/>
                      <a:r>
                        <a:rPr lang="en-US" sz="1400" b="0">
                          <a:latin typeface="Arial"/>
                          <a:cs typeface="Arial"/>
                        </a:rPr>
                        <a:t>Hereditary Transthyretin-mediated Amyloidosis (polyneuropathy)</a:t>
                      </a:r>
                    </a:p>
                  </a:txBody>
                  <a:tcPr anchor="ctr">
                    <a:solidFill>
                      <a:schemeClr val="accent5">
                        <a:lumMod val="20000"/>
                        <a:lumOff val="80000"/>
                      </a:schemeClr>
                    </a:solidFill>
                  </a:tcPr>
                </a:tc>
                <a:tc>
                  <a:txBody>
                    <a:bodyPr/>
                    <a:lstStyle/>
                    <a:p>
                      <a:pPr algn="ctr"/>
                      <a:r>
                        <a:rPr lang="en-US" sz="1400" dirty="0"/>
                        <a:t>MOE </a:t>
                      </a:r>
                      <a:r>
                        <a:rPr lang="en-US" sz="1400" dirty="0" err="1"/>
                        <a:t>gapmer</a:t>
                      </a:r>
                      <a:endParaRPr lang="en-US" sz="1400" dirty="0"/>
                    </a:p>
                  </a:txBody>
                  <a:tcPr anchor="ctr">
                    <a:solidFill>
                      <a:schemeClr val="accent5">
                        <a:lumMod val="20000"/>
                        <a:lumOff val="80000"/>
                      </a:schemeClr>
                    </a:solidFill>
                  </a:tcPr>
                </a:tc>
                <a:extLst>
                  <a:ext uri="{0D108BD9-81ED-4DB2-BD59-A6C34878D82A}">
                    <a16:rowId xmlns:a16="http://schemas.microsoft.com/office/drawing/2014/main" val="1009807942"/>
                  </a:ext>
                </a:extLst>
              </a:tr>
              <a:tr h="370840">
                <a:tc>
                  <a:txBody>
                    <a:bodyPr/>
                    <a:lstStyle/>
                    <a:p>
                      <a:r>
                        <a:rPr lang="en-US" sz="1400" b="0" dirty="0" err="1">
                          <a:latin typeface="Arial"/>
                          <a:cs typeface="Arial"/>
                        </a:rPr>
                        <a:t>Eplontersen</a:t>
                      </a:r>
                      <a:endParaRPr lang="en-US" sz="1400" b="0" dirty="0">
                        <a:latin typeface="Arial"/>
                        <a:cs typeface="Arial"/>
                      </a:endParaRPr>
                    </a:p>
                  </a:txBody>
                  <a:tcPr anchor="ctr">
                    <a:solidFill>
                      <a:schemeClr val="accent5">
                        <a:lumMod val="20000"/>
                        <a:lumOff val="80000"/>
                      </a:schemeClr>
                    </a:solidFill>
                  </a:tcPr>
                </a:tc>
                <a:tc vMerge="1">
                  <a:txBody>
                    <a:bodyPr/>
                    <a:lstStyle/>
                    <a:p>
                      <a:pPr algn="ctr"/>
                      <a:endParaRPr lang="en-US" sz="1400">
                        <a:latin typeface="Arial" panose="020B0604020202020204" pitchFamily="34" charset="0"/>
                        <a:cs typeface="Arial" panose="020B0604020202020204" pitchFamily="34" charset="0"/>
                      </a:endParaRPr>
                    </a:p>
                  </a:txBody>
                  <a:tcPr/>
                </a:tc>
                <a:tc>
                  <a:txBody>
                    <a:bodyPr/>
                    <a:lstStyle/>
                    <a:p>
                      <a:pPr algn="ctr"/>
                      <a:r>
                        <a:rPr lang="en-US" sz="1400" dirty="0">
                          <a:latin typeface="Arial" panose="020B0604020202020204" pitchFamily="34" charset="0"/>
                          <a:cs typeface="Arial" panose="020B0604020202020204" pitchFamily="34" charset="0"/>
                        </a:rPr>
                        <a:t>GalNAc MOE </a:t>
                      </a:r>
                      <a:r>
                        <a:rPr lang="en-US" sz="1400" dirty="0" err="1">
                          <a:latin typeface="Arial" panose="020B0604020202020204" pitchFamily="34" charset="0"/>
                          <a:cs typeface="Arial" panose="020B0604020202020204" pitchFamily="34" charset="0"/>
                        </a:rPr>
                        <a:t>gapmer</a:t>
                      </a:r>
                      <a:endParaRPr lang="en-US" sz="1400" dirty="0">
                        <a:latin typeface="Arial" panose="020B0604020202020204" pitchFamily="34" charset="0"/>
                        <a:cs typeface="Arial" panose="020B0604020202020204" pitchFamily="34" charset="0"/>
                      </a:endParaRPr>
                    </a:p>
                  </a:txBody>
                  <a:tcPr anchor="ctr">
                    <a:solidFill>
                      <a:schemeClr val="accent5">
                        <a:lumMod val="20000"/>
                        <a:lumOff val="80000"/>
                      </a:schemeClr>
                    </a:solidFill>
                  </a:tcPr>
                </a:tc>
                <a:extLst>
                  <a:ext uri="{0D108BD9-81ED-4DB2-BD59-A6C34878D82A}">
                    <a16:rowId xmlns:a16="http://schemas.microsoft.com/office/drawing/2014/main" val="2097986618"/>
                  </a:ext>
                </a:extLst>
              </a:tr>
              <a:tr h="370840">
                <a:tc>
                  <a:txBody>
                    <a:bodyPr/>
                    <a:lstStyle/>
                    <a:p>
                      <a:r>
                        <a:rPr lang="en-US" sz="1400" b="0" err="1">
                          <a:latin typeface="Arial"/>
                          <a:cs typeface="Arial"/>
                        </a:rPr>
                        <a:t>Nusinersen</a:t>
                      </a:r>
                      <a:endParaRPr lang="en-US" sz="1400" b="0">
                        <a:latin typeface="Arial"/>
                        <a:cs typeface="Arial"/>
                      </a:endParaRPr>
                    </a:p>
                  </a:txBody>
                  <a:tcPr anchor="ctr">
                    <a:solidFill>
                      <a:schemeClr val="accent6">
                        <a:lumMod val="20000"/>
                        <a:lumOff val="80000"/>
                      </a:schemeClr>
                    </a:solidFill>
                  </a:tcPr>
                </a:tc>
                <a:tc>
                  <a:txBody>
                    <a:bodyPr/>
                    <a:lstStyle/>
                    <a:p>
                      <a:pPr algn="ctr"/>
                      <a:r>
                        <a:rPr lang="en-US" sz="1400" b="0">
                          <a:latin typeface="Arial"/>
                          <a:cs typeface="Arial"/>
                        </a:rPr>
                        <a:t>Spinal Muscular Atrophy</a:t>
                      </a:r>
                    </a:p>
                  </a:txBody>
                  <a:tcPr anchor="ctr">
                    <a:solidFill>
                      <a:schemeClr val="accent6">
                        <a:lumMod val="20000"/>
                        <a:lumOff val="80000"/>
                      </a:schemeClr>
                    </a:solidFill>
                  </a:tcPr>
                </a:tc>
                <a:tc>
                  <a:txBody>
                    <a:bodyPr/>
                    <a:lstStyle/>
                    <a:p>
                      <a:pPr algn="ctr"/>
                      <a:r>
                        <a:rPr lang="en-US" sz="1400" dirty="0">
                          <a:latin typeface="Arial"/>
                          <a:cs typeface="Arial"/>
                        </a:rPr>
                        <a:t>Full MOE</a:t>
                      </a:r>
                    </a:p>
                  </a:txBody>
                  <a:tcPr anchor="ctr">
                    <a:solidFill>
                      <a:schemeClr val="accent6">
                        <a:lumMod val="20000"/>
                        <a:lumOff val="80000"/>
                      </a:schemeClr>
                    </a:solidFill>
                  </a:tcPr>
                </a:tc>
                <a:extLst>
                  <a:ext uri="{0D108BD9-81ED-4DB2-BD59-A6C34878D82A}">
                    <a16:rowId xmlns:a16="http://schemas.microsoft.com/office/drawing/2014/main" val="2232463049"/>
                  </a:ext>
                </a:extLst>
              </a:tr>
              <a:tr h="370840">
                <a:tc>
                  <a:txBody>
                    <a:bodyPr/>
                    <a:lstStyle/>
                    <a:p>
                      <a:r>
                        <a:rPr lang="en-US" sz="1400" b="0" err="1">
                          <a:latin typeface="Arial"/>
                          <a:cs typeface="Arial"/>
                        </a:rPr>
                        <a:t>Tofersen</a:t>
                      </a:r>
                      <a:endParaRPr lang="en-US" sz="1400" b="0">
                        <a:latin typeface="Arial"/>
                        <a:cs typeface="Arial"/>
                      </a:endParaRPr>
                    </a:p>
                  </a:txBody>
                  <a:tcPr anchor="ctr">
                    <a:solidFill>
                      <a:schemeClr val="accent6">
                        <a:lumMod val="20000"/>
                        <a:lumOff val="80000"/>
                      </a:schemeClr>
                    </a:solidFill>
                  </a:tcPr>
                </a:tc>
                <a:tc>
                  <a:txBody>
                    <a:bodyPr/>
                    <a:lstStyle/>
                    <a:p>
                      <a:pPr algn="ctr"/>
                      <a:r>
                        <a:rPr lang="en-US" sz="1400" b="0">
                          <a:latin typeface="Arial"/>
                          <a:cs typeface="Arial"/>
                        </a:rPr>
                        <a:t>SOD1 Amyotrophic Lateral Sclerosis</a:t>
                      </a:r>
                    </a:p>
                  </a:txBody>
                  <a:tcPr anchor="ctr">
                    <a:solidFill>
                      <a:schemeClr val="accent6">
                        <a:lumMod val="20000"/>
                        <a:lumOff val="80000"/>
                      </a:schemeClr>
                    </a:solidFill>
                  </a:tcPr>
                </a:tc>
                <a:tc>
                  <a:txBody>
                    <a:bodyPr/>
                    <a:lstStyle/>
                    <a:p>
                      <a:pPr algn="ctr"/>
                      <a:r>
                        <a:rPr lang="en-US" sz="1400" dirty="0">
                          <a:latin typeface="Arial"/>
                          <a:cs typeface="Arial"/>
                        </a:rPr>
                        <a:t>MOE </a:t>
                      </a:r>
                      <a:r>
                        <a:rPr lang="en-US" sz="1400" dirty="0" err="1">
                          <a:latin typeface="Arial"/>
                          <a:cs typeface="Arial"/>
                        </a:rPr>
                        <a:t>gapmer</a:t>
                      </a:r>
                      <a:endParaRPr lang="en-US" sz="1400" dirty="0">
                        <a:latin typeface="Arial"/>
                        <a:cs typeface="Arial"/>
                      </a:endParaRPr>
                    </a:p>
                  </a:txBody>
                  <a:tcPr anchor="ctr">
                    <a:solidFill>
                      <a:schemeClr val="accent6">
                        <a:lumMod val="20000"/>
                        <a:lumOff val="80000"/>
                      </a:schemeClr>
                    </a:solidFill>
                  </a:tcPr>
                </a:tc>
                <a:extLst>
                  <a:ext uri="{0D108BD9-81ED-4DB2-BD59-A6C34878D82A}">
                    <a16:rowId xmlns:a16="http://schemas.microsoft.com/office/drawing/2014/main" val="3794724804"/>
                  </a:ext>
                </a:extLst>
              </a:tr>
              <a:tr h="370840">
                <a:tc>
                  <a:txBody>
                    <a:bodyPr/>
                    <a:lstStyle/>
                    <a:p>
                      <a:r>
                        <a:rPr lang="en-US" sz="1400" b="0" err="1">
                          <a:latin typeface="Arial"/>
                          <a:cs typeface="Arial"/>
                        </a:rPr>
                        <a:t>Eteplirsen</a:t>
                      </a:r>
                      <a:endParaRPr lang="en-US" sz="1400" b="0">
                        <a:latin typeface="Arial"/>
                        <a:cs typeface="Arial"/>
                      </a:endParaRPr>
                    </a:p>
                  </a:txBody>
                  <a:tcPr anchor="ctr">
                    <a:solidFill>
                      <a:schemeClr val="accent2">
                        <a:lumMod val="20000"/>
                        <a:lumOff val="80000"/>
                      </a:schemeClr>
                    </a:solidFill>
                  </a:tcPr>
                </a:tc>
                <a:tc rowSpan="4">
                  <a:txBody>
                    <a:bodyPr/>
                    <a:lstStyle/>
                    <a:p>
                      <a:pPr algn="ctr"/>
                      <a:r>
                        <a:rPr lang="en-US" sz="1400" b="0">
                          <a:latin typeface="Arial"/>
                          <a:cs typeface="Arial"/>
                        </a:rPr>
                        <a:t>Duchenne Muscular Dystrophy</a:t>
                      </a:r>
                    </a:p>
                  </a:txBody>
                  <a:tcPr anchor="ctr">
                    <a:solidFill>
                      <a:schemeClr val="accent2">
                        <a:lumMod val="20000"/>
                        <a:lumOff val="80000"/>
                      </a:schemeClr>
                    </a:solidFill>
                  </a:tcPr>
                </a:tc>
                <a:tc rowSpan="4">
                  <a:txBody>
                    <a:bodyPr/>
                    <a:lstStyle/>
                    <a:p>
                      <a:pPr algn="ctr"/>
                      <a:r>
                        <a:rPr lang="en-US" sz="1400" dirty="0">
                          <a:latin typeface="Arial"/>
                          <a:cs typeface="Arial"/>
                        </a:rPr>
                        <a:t>PMO</a:t>
                      </a:r>
                    </a:p>
                  </a:txBody>
                  <a:tcPr anchor="ctr">
                    <a:solidFill>
                      <a:schemeClr val="accent2">
                        <a:lumMod val="20000"/>
                        <a:lumOff val="80000"/>
                      </a:schemeClr>
                    </a:solidFill>
                  </a:tcPr>
                </a:tc>
                <a:extLst>
                  <a:ext uri="{0D108BD9-81ED-4DB2-BD59-A6C34878D82A}">
                    <a16:rowId xmlns:a16="http://schemas.microsoft.com/office/drawing/2014/main" val="4141742427"/>
                  </a:ext>
                </a:extLst>
              </a:tr>
              <a:tr h="370840">
                <a:tc>
                  <a:txBody>
                    <a:bodyPr/>
                    <a:lstStyle/>
                    <a:p>
                      <a:r>
                        <a:rPr lang="en-US" sz="1400" b="0" err="1">
                          <a:latin typeface="Arial"/>
                          <a:cs typeface="Arial"/>
                        </a:rPr>
                        <a:t>Golodirsen</a:t>
                      </a:r>
                      <a:endParaRPr lang="en-US" sz="1400" b="0">
                        <a:latin typeface="Arial"/>
                        <a:cs typeface="Arial"/>
                      </a:endParaRPr>
                    </a:p>
                  </a:txBody>
                  <a:tcPr anchor="ctr">
                    <a:solidFill>
                      <a:schemeClr val="accent2">
                        <a:lumMod val="20000"/>
                        <a:lumOff val="80000"/>
                      </a:schemeClr>
                    </a:solidFill>
                  </a:tcPr>
                </a:tc>
                <a:tc vMerge="1">
                  <a:txBody>
                    <a:bodyPr/>
                    <a:lstStyle/>
                    <a:p>
                      <a:endParaRPr lang="en-US" sz="1400"/>
                    </a:p>
                  </a:txBody>
                  <a:tcPr/>
                </a:tc>
                <a:tc vMerge="1">
                  <a:txBody>
                    <a:bodyPr/>
                    <a:lstStyle/>
                    <a:p>
                      <a:endParaRPr lang="en-US" sz="1400"/>
                    </a:p>
                  </a:txBody>
                  <a:tcPr/>
                </a:tc>
                <a:extLst>
                  <a:ext uri="{0D108BD9-81ED-4DB2-BD59-A6C34878D82A}">
                    <a16:rowId xmlns:a16="http://schemas.microsoft.com/office/drawing/2014/main" val="863307461"/>
                  </a:ext>
                </a:extLst>
              </a:tr>
              <a:tr h="370840">
                <a:tc>
                  <a:txBody>
                    <a:bodyPr/>
                    <a:lstStyle/>
                    <a:p>
                      <a:r>
                        <a:rPr lang="en-US" sz="1400" b="0" err="1">
                          <a:latin typeface="Arial"/>
                          <a:cs typeface="Arial"/>
                        </a:rPr>
                        <a:t>Viltolarsen</a:t>
                      </a:r>
                      <a:endParaRPr lang="en-US" sz="1400" b="0">
                        <a:latin typeface="Arial"/>
                        <a:cs typeface="Arial"/>
                      </a:endParaRPr>
                    </a:p>
                  </a:txBody>
                  <a:tcPr anchor="ctr">
                    <a:solidFill>
                      <a:schemeClr val="accent2">
                        <a:lumMod val="20000"/>
                        <a:lumOff val="80000"/>
                      </a:schemeClr>
                    </a:solidFill>
                  </a:tcPr>
                </a:tc>
                <a:tc vMerge="1">
                  <a:txBody>
                    <a:bodyPr/>
                    <a:lstStyle/>
                    <a:p>
                      <a:endParaRPr lang="en-US" sz="1400"/>
                    </a:p>
                  </a:txBody>
                  <a:tcPr/>
                </a:tc>
                <a:tc vMerge="1">
                  <a:txBody>
                    <a:bodyPr/>
                    <a:lstStyle/>
                    <a:p>
                      <a:endParaRPr lang="en-US" sz="1400"/>
                    </a:p>
                  </a:txBody>
                  <a:tcPr/>
                </a:tc>
                <a:extLst>
                  <a:ext uri="{0D108BD9-81ED-4DB2-BD59-A6C34878D82A}">
                    <a16:rowId xmlns:a16="http://schemas.microsoft.com/office/drawing/2014/main" val="3770941242"/>
                  </a:ext>
                </a:extLst>
              </a:tr>
              <a:tr h="370840">
                <a:tc>
                  <a:txBody>
                    <a:bodyPr/>
                    <a:lstStyle/>
                    <a:p>
                      <a:r>
                        <a:rPr lang="en-US" sz="1400" b="0" dirty="0" err="1">
                          <a:latin typeface="Arial"/>
                          <a:cs typeface="Arial"/>
                        </a:rPr>
                        <a:t>Casimersen</a:t>
                      </a:r>
                      <a:endParaRPr lang="en-US" sz="1400" b="0" dirty="0">
                        <a:latin typeface="Arial"/>
                        <a:cs typeface="Arial"/>
                      </a:endParaRPr>
                    </a:p>
                  </a:txBody>
                  <a:tcPr anchor="ctr">
                    <a:solidFill>
                      <a:schemeClr val="accent2">
                        <a:lumMod val="20000"/>
                        <a:lumOff val="80000"/>
                      </a:schemeClr>
                    </a:solidFill>
                  </a:tcPr>
                </a:tc>
                <a:tc vMerge="1">
                  <a:txBody>
                    <a:bodyPr/>
                    <a:lstStyle/>
                    <a:p>
                      <a:endParaRPr lang="en-US" sz="1400"/>
                    </a:p>
                  </a:txBody>
                  <a:tcPr/>
                </a:tc>
                <a:tc vMerge="1">
                  <a:txBody>
                    <a:bodyPr/>
                    <a:lstStyle/>
                    <a:p>
                      <a:endParaRPr lang="en-US" sz="1400"/>
                    </a:p>
                  </a:txBody>
                  <a:tcPr/>
                </a:tc>
                <a:extLst>
                  <a:ext uri="{0D108BD9-81ED-4DB2-BD59-A6C34878D82A}">
                    <a16:rowId xmlns:a16="http://schemas.microsoft.com/office/drawing/2014/main" val="4197147278"/>
                  </a:ext>
                </a:extLst>
              </a:tr>
            </a:tbl>
          </a:graphicData>
        </a:graphic>
      </p:graphicFrame>
      <p:graphicFrame>
        <p:nvGraphicFramePr>
          <p:cNvPr id="8" name="Table 10">
            <a:extLst>
              <a:ext uri="{FF2B5EF4-FFF2-40B4-BE49-F238E27FC236}">
                <a16:creationId xmlns:a16="http://schemas.microsoft.com/office/drawing/2014/main" id="{7C19BCCF-C753-7060-50DA-CF675187117E}"/>
              </a:ext>
            </a:extLst>
          </p:cNvPr>
          <p:cNvGraphicFramePr>
            <a:graphicFrameLocks/>
          </p:cNvGraphicFramePr>
          <p:nvPr/>
        </p:nvGraphicFramePr>
        <p:xfrm>
          <a:off x="6240284" y="1682348"/>
          <a:ext cx="5551485" cy="3759200"/>
        </p:xfrm>
        <a:graphic>
          <a:graphicData uri="http://schemas.openxmlformats.org/drawingml/2006/table">
            <a:tbl>
              <a:tblPr firstRow="1" bandRow="1">
                <a:effectLst>
                  <a:outerShdw blurRad="50800" dist="38100" dir="2700000" algn="tl" rotWithShape="0">
                    <a:prstClr val="black">
                      <a:alpha val="40000"/>
                    </a:prstClr>
                  </a:outerShdw>
                </a:effectLst>
                <a:tableStyleId>{5C22544A-7EE6-4342-B048-85BDC9FD1C3A}</a:tableStyleId>
              </a:tblPr>
              <a:tblGrid>
                <a:gridCol w="1383065">
                  <a:extLst>
                    <a:ext uri="{9D8B030D-6E8A-4147-A177-3AD203B41FA5}">
                      <a16:colId xmlns:a16="http://schemas.microsoft.com/office/drawing/2014/main" val="919405782"/>
                    </a:ext>
                  </a:extLst>
                </a:gridCol>
                <a:gridCol w="2317925">
                  <a:extLst>
                    <a:ext uri="{9D8B030D-6E8A-4147-A177-3AD203B41FA5}">
                      <a16:colId xmlns:a16="http://schemas.microsoft.com/office/drawing/2014/main" val="2178256586"/>
                    </a:ext>
                  </a:extLst>
                </a:gridCol>
                <a:gridCol w="1850495">
                  <a:extLst>
                    <a:ext uri="{9D8B030D-6E8A-4147-A177-3AD203B41FA5}">
                      <a16:colId xmlns:a16="http://schemas.microsoft.com/office/drawing/2014/main" val="3160896746"/>
                    </a:ext>
                  </a:extLst>
                </a:gridCol>
              </a:tblGrid>
              <a:tr h="370840">
                <a:tc>
                  <a:txBody>
                    <a:bodyPr/>
                    <a:lstStyle/>
                    <a:p>
                      <a:r>
                        <a:rPr lang="en-US">
                          <a:latin typeface="Arial"/>
                          <a:cs typeface="Arial"/>
                        </a:rPr>
                        <a:t>Drug</a:t>
                      </a:r>
                    </a:p>
                  </a:txBody>
                  <a:tcPr/>
                </a:tc>
                <a:tc>
                  <a:txBody>
                    <a:bodyPr/>
                    <a:lstStyle/>
                    <a:p>
                      <a:pPr algn="ctr"/>
                      <a:r>
                        <a:rPr lang="en-US">
                          <a:latin typeface="Arial"/>
                          <a:cs typeface="Arial"/>
                        </a:rPr>
                        <a:t>Indication</a:t>
                      </a:r>
                    </a:p>
                  </a:txBody>
                  <a:tcPr/>
                </a:tc>
                <a:tc>
                  <a:txBody>
                    <a:bodyPr/>
                    <a:lstStyle/>
                    <a:p>
                      <a:pPr algn="ctr"/>
                      <a:r>
                        <a:rPr lang="en-US">
                          <a:latin typeface="Arial"/>
                          <a:cs typeface="Arial"/>
                        </a:rPr>
                        <a:t>Route</a:t>
                      </a:r>
                    </a:p>
                  </a:txBody>
                  <a:tcPr/>
                </a:tc>
                <a:extLst>
                  <a:ext uri="{0D108BD9-81ED-4DB2-BD59-A6C34878D82A}">
                    <a16:rowId xmlns:a16="http://schemas.microsoft.com/office/drawing/2014/main" val="106017269"/>
                  </a:ext>
                </a:extLst>
              </a:tr>
              <a:tr h="370840">
                <a:tc>
                  <a:txBody>
                    <a:bodyPr/>
                    <a:lstStyle/>
                    <a:p>
                      <a:r>
                        <a:rPr lang="en-US" sz="1400" b="0" err="1">
                          <a:latin typeface="Arial"/>
                          <a:cs typeface="Arial"/>
                        </a:rPr>
                        <a:t>Patisiran</a:t>
                      </a:r>
                      <a:endParaRPr lang="en-US" sz="1400" b="0">
                        <a:latin typeface="Arial"/>
                        <a:cs typeface="Arial"/>
                      </a:endParaRPr>
                    </a:p>
                  </a:txBody>
                  <a:tcPr anchor="ctr">
                    <a:solidFill>
                      <a:schemeClr val="accent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a:latin typeface="Arial"/>
                          <a:cs typeface="Arial"/>
                        </a:rPr>
                        <a:t>Hereditary Transthyretin-mediated Amyloidosis (polyneuropathy)</a:t>
                      </a:r>
                    </a:p>
                  </a:txBody>
                  <a:tcPr anchor="ctr">
                    <a:solidFill>
                      <a:schemeClr val="accent2">
                        <a:lumMod val="20000"/>
                        <a:lumOff val="80000"/>
                      </a:schemeClr>
                    </a:solidFill>
                  </a:tcPr>
                </a:tc>
                <a:tc>
                  <a:txBody>
                    <a:bodyPr/>
                    <a:lstStyle/>
                    <a:p>
                      <a:pPr algn="ctr"/>
                      <a:r>
                        <a:rPr lang="en-US" sz="1400" dirty="0">
                          <a:latin typeface="Arial"/>
                          <a:cs typeface="Arial"/>
                        </a:rPr>
                        <a:t>2’-Ome/F (lipid nanoparticle carrier)</a:t>
                      </a:r>
                    </a:p>
                  </a:txBody>
                  <a:tcPr anchor="ctr">
                    <a:solidFill>
                      <a:schemeClr val="accent2">
                        <a:lumMod val="20000"/>
                        <a:lumOff val="80000"/>
                      </a:schemeClr>
                    </a:solidFill>
                  </a:tcPr>
                </a:tc>
                <a:extLst>
                  <a:ext uri="{0D108BD9-81ED-4DB2-BD59-A6C34878D82A}">
                    <a16:rowId xmlns:a16="http://schemas.microsoft.com/office/drawing/2014/main" val="2544048606"/>
                  </a:ext>
                </a:extLst>
              </a:tr>
              <a:tr h="370840">
                <a:tc>
                  <a:txBody>
                    <a:bodyPr/>
                    <a:lstStyle/>
                    <a:p>
                      <a:r>
                        <a:rPr lang="en-US" sz="1400" b="0" dirty="0" err="1">
                          <a:latin typeface="Arial"/>
                          <a:cs typeface="Arial"/>
                        </a:rPr>
                        <a:t>Vutrisiran</a:t>
                      </a:r>
                      <a:endParaRPr lang="en-US" sz="1400" b="0" dirty="0">
                        <a:latin typeface="Arial"/>
                        <a:cs typeface="Arial"/>
                      </a:endParaRPr>
                    </a:p>
                  </a:txBody>
                  <a:tcPr anchor="ctr">
                    <a:solidFill>
                      <a:schemeClr val="accent5">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a:latin typeface="Arial"/>
                          <a:cs typeface="Arial"/>
                        </a:rPr>
                        <a:t>Hereditary Transthyretin-mediated Amyloidosis (polyneuropathy)</a:t>
                      </a:r>
                    </a:p>
                  </a:txBody>
                  <a:tcPr anchor="ctr">
                    <a:solidFill>
                      <a:schemeClr val="accent5">
                        <a:lumMod val="20000"/>
                        <a:lumOff val="80000"/>
                      </a:schemeClr>
                    </a:solidFill>
                  </a:tcPr>
                </a:tc>
                <a:tc rowSpan="5">
                  <a:txBody>
                    <a:bodyPr/>
                    <a:lstStyle/>
                    <a:p>
                      <a:pPr algn="ctr"/>
                      <a:r>
                        <a:rPr lang="en-US" sz="1400" dirty="0">
                          <a:latin typeface="Arial"/>
                          <a:cs typeface="Arial"/>
                        </a:rPr>
                        <a:t>GalNAc 2’-Ome/F</a:t>
                      </a:r>
                    </a:p>
                  </a:txBody>
                  <a:tcPr anchor="ctr">
                    <a:solidFill>
                      <a:schemeClr val="accent5">
                        <a:lumMod val="20000"/>
                        <a:lumOff val="80000"/>
                      </a:schemeClr>
                    </a:solidFill>
                  </a:tcPr>
                </a:tc>
                <a:extLst>
                  <a:ext uri="{0D108BD9-81ED-4DB2-BD59-A6C34878D82A}">
                    <a16:rowId xmlns:a16="http://schemas.microsoft.com/office/drawing/2014/main" val="822663171"/>
                  </a:ext>
                </a:extLst>
              </a:tr>
              <a:tr h="370840">
                <a:tc>
                  <a:txBody>
                    <a:bodyPr/>
                    <a:lstStyle/>
                    <a:p>
                      <a:r>
                        <a:rPr lang="en-US" sz="1400" dirty="0" err="1">
                          <a:latin typeface="Arial"/>
                          <a:cs typeface="Arial"/>
                        </a:rPr>
                        <a:t>Lumasiran</a:t>
                      </a:r>
                      <a:endParaRPr lang="en-US" sz="1400" dirty="0">
                        <a:latin typeface="Arial" panose="020B0604020202020204" pitchFamily="34" charset="0"/>
                        <a:cs typeface="Arial" panose="020B0604020202020204" pitchFamily="34" charset="0"/>
                      </a:endParaRPr>
                    </a:p>
                  </a:txBody>
                  <a:tcPr anchor="ctr">
                    <a:solidFill>
                      <a:schemeClr val="accent5">
                        <a:lumMod val="20000"/>
                        <a:lumOff val="80000"/>
                      </a:schemeClr>
                    </a:solidFill>
                  </a:tcPr>
                </a:tc>
                <a:tc>
                  <a:txBody>
                    <a:bodyPr/>
                    <a:lstStyle/>
                    <a:p>
                      <a:pPr algn="ctr"/>
                      <a:r>
                        <a:rPr lang="en-US" sz="1400">
                          <a:latin typeface="Arial"/>
                          <a:cs typeface="Arial"/>
                        </a:rPr>
                        <a:t>Primary Hyperoxaluria Type 1</a:t>
                      </a:r>
                    </a:p>
                  </a:txBody>
                  <a:tcPr anchor="ctr">
                    <a:solidFill>
                      <a:schemeClr val="accent5">
                        <a:lumMod val="20000"/>
                        <a:lumOff val="80000"/>
                      </a:schemeClr>
                    </a:solidFill>
                  </a:tcPr>
                </a:tc>
                <a:tc vMerge="1">
                  <a:txBody>
                    <a:bodyPr/>
                    <a:lstStyle/>
                    <a:p>
                      <a:endParaRPr lang="en-US" sz="1400"/>
                    </a:p>
                  </a:txBody>
                  <a:tcPr/>
                </a:tc>
                <a:extLst>
                  <a:ext uri="{0D108BD9-81ED-4DB2-BD59-A6C34878D82A}">
                    <a16:rowId xmlns:a16="http://schemas.microsoft.com/office/drawing/2014/main" val="36087449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err="1">
                          <a:latin typeface="Arial"/>
                          <a:cs typeface="Arial"/>
                        </a:rPr>
                        <a:t>Givosiran</a:t>
                      </a:r>
                      <a:endParaRPr lang="en-US" sz="1400" dirty="0">
                        <a:latin typeface="Arial"/>
                        <a:cs typeface="Arial"/>
                      </a:endParaRPr>
                    </a:p>
                  </a:txBody>
                  <a:tcPr anchor="ctr">
                    <a:solidFill>
                      <a:schemeClr val="accent5">
                        <a:lumMod val="20000"/>
                        <a:lumOff val="80000"/>
                      </a:schemeClr>
                    </a:solidFill>
                  </a:tcPr>
                </a:tc>
                <a:tc>
                  <a:txBody>
                    <a:bodyPr/>
                    <a:lstStyle/>
                    <a:p>
                      <a:pPr algn="ctr"/>
                      <a:r>
                        <a:rPr lang="en-US" sz="1400">
                          <a:latin typeface="Arial"/>
                          <a:cs typeface="Arial"/>
                        </a:rPr>
                        <a:t>Acute Hepatic Porphyria</a:t>
                      </a:r>
                    </a:p>
                  </a:txBody>
                  <a:tcPr anchor="ctr">
                    <a:solidFill>
                      <a:schemeClr val="accent5">
                        <a:lumMod val="20000"/>
                        <a:lumOff val="80000"/>
                      </a:schemeClr>
                    </a:solidFill>
                  </a:tcPr>
                </a:tc>
                <a:tc vMerge="1">
                  <a:txBody>
                    <a:bodyPr/>
                    <a:lstStyle/>
                    <a:p>
                      <a:endParaRPr lang="en-US" sz="1400"/>
                    </a:p>
                  </a:txBody>
                  <a:tcPr/>
                </a:tc>
                <a:extLst>
                  <a:ext uri="{0D108BD9-81ED-4DB2-BD59-A6C34878D82A}">
                    <a16:rowId xmlns:a16="http://schemas.microsoft.com/office/drawing/2014/main" val="352973707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err="1">
                          <a:latin typeface="Arial" panose="020B0604020202020204" pitchFamily="34" charset="0"/>
                          <a:cs typeface="Arial" panose="020B0604020202020204" pitchFamily="34" charset="0"/>
                        </a:rPr>
                        <a:t>Inclisiran</a:t>
                      </a:r>
                      <a:endParaRPr lang="en-US" sz="1400" dirty="0">
                        <a:latin typeface="Arial" panose="020B0604020202020204" pitchFamily="34" charset="0"/>
                        <a:cs typeface="Arial" panose="020B0604020202020204" pitchFamily="34" charset="0"/>
                      </a:endParaRPr>
                    </a:p>
                  </a:txBody>
                  <a:tcPr anchor="ctr">
                    <a:solidFill>
                      <a:schemeClr val="accent5">
                        <a:lumMod val="20000"/>
                        <a:lumOff val="80000"/>
                      </a:schemeClr>
                    </a:solidFill>
                  </a:tcPr>
                </a:tc>
                <a:tc>
                  <a:txBody>
                    <a:bodyPr/>
                    <a:lstStyle/>
                    <a:p>
                      <a:pPr algn="ctr"/>
                      <a:r>
                        <a:rPr lang="en-US" sz="1400">
                          <a:latin typeface="Arial"/>
                          <a:cs typeface="Arial"/>
                        </a:rPr>
                        <a:t>Heterozygous Familial Hypercholesterolemia</a:t>
                      </a:r>
                    </a:p>
                  </a:txBody>
                  <a:tcPr anchor="ctr">
                    <a:solidFill>
                      <a:schemeClr val="accent5">
                        <a:lumMod val="20000"/>
                        <a:lumOff val="80000"/>
                      </a:schemeClr>
                    </a:solidFill>
                  </a:tcPr>
                </a:tc>
                <a:tc vMerge="1">
                  <a:txBody>
                    <a:bodyPr/>
                    <a:lstStyle/>
                    <a:p>
                      <a:pPr algn="ctr"/>
                      <a:endParaRPr lang="en-US" sz="140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97419825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err="1">
                          <a:latin typeface="Arial" panose="020B0604020202020204" pitchFamily="34" charset="0"/>
                          <a:cs typeface="Arial" panose="020B0604020202020204" pitchFamily="34" charset="0"/>
                        </a:rPr>
                        <a:t>Nedosiran</a:t>
                      </a:r>
                      <a:endParaRPr lang="en-US" sz="1400" dirty="0">
                        <a:latin typeface="Arial" panose="020B0604020202020204" pitchFamily="34" charset="0"/>
                        <a:cs typeface="Arial" panose="020B0604020202020204" pitchFamily="34" charset="0"/>
                      </a:endParaRPr>
                    </a:p>
                  </a:txBody>
                  <a:tcPr anchor="ctr">
                    <a:solidFill>
                      <a:schemeClr val="accent5">
                        <a:lumMod val="20000"/>
                        <a:lumOff val="80000"/>
                      </a:schemeClr>
                    </a:solidFill>
                  </a:tcPr>
                </a:tc>
                <a:tc>
                  <a:txBody>
                    <a:bodyPr/>
                    <a:lstStyle/>
                    <a:p>
                      <a:pPr algn="ctr"/>
                      <a:r>
                        <a:rPr lang="en-US" sz="1400" dirty="0">
                          <a:latin typeface="Arial"/>
                          <a:cs typeface="Arial"/>
                        </a:rPr>
                        <a:t>Primary Hyperoxaluria Type 1</a:t>
                      </a:r>
                    </a:p>
                  </a:txBody>
                  <a:tcPr anchor="ctr">
                    <a:solidFill>
                      <a:schemeClr val="accent5">
                        <a:lumMod val="20000"/>
                        <a:lumOff val="80000"/>
                      </a:schemeClr>
                    </a:solidFill>
                  </a:tcPr>
                </a:tc>
                <a:tc vMerge="1">
                  <a:txBody>
                    <a:bodyPr/>
                    <a:lstStyle/>
                    <a:p>
                      <a:pPr algn="ctr"/>
                      <a:endParaRPr lang="en-US" sz="140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799167918"/>
                  </a:ext>
                </a:extLst>
              </a:tr>
            </a:tbl>
          </a:graphicData>
        </a:graphic>
      </p:graphicFrame>
      <p:sp>
        <p:nvSpPr>
          <p:cNvPr id="9" name="TextBox 8">
            <a:extLst>
              <a:ext uri="{FF2B5EF4-FFF2-40B4-BE49-F238E27FC236}">
                <a16:creationId xmlns:a16="http://schemas.microsoft.com/office/drawing/2014/main" id="{07247589-18F6-D187-43F3-E4F8862C7312}"/>
              </a:ext>
            </a:extLst>
          </p:cNvPr>
          <p:cNvSpPr txBox="1"/>
          <p:nvPr/>
        </p:nvSpPr>
        <p:spPr>
          <a:xfrm>
            <a:off x="6242211" y="5686998"/>
            <a:ext cx="1710246" cy="369332"/>
          </a:xfrm>
          <a:prstGeom prst="rect">
            <a:avLst/>
          </a:prstGeom>
          <a:solidFill>
            <a:schemeClr val="accent5">
              <a:lumMod val="20000"/>
              <a:lumOff val="80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Arial"/>
                <a:cs typeface="Calibri"/>
              </a:rPr>
              <a:t>Subcutaneous</a:t>
            </a:r>
          </a:p>
        </p:txBody>
      </p:sp>
      <p:sp>
        <p:nvSpPr>
          <p:cNvPr id="10" name="TextBox 9">
            <a:extLst>
              <a:ext uri="{FF2B5EF4-FFF2-40B4-BE49-F238E27FC236}">
                <a16:creationId xmlns:a16="http://schemas.microsoft.com/office/drawing/2014/main" id="{336D7DB4-9C43-224D-E77F-0768A6515CDF}"/>
              </a:ext>
            </a:extLst>
          </p:cNvPr>
          <p:cNvSpPr txBox="1"/>
          <p:nvPr/>
        </p:nvSpPr>
        <p:spPr>
          <a:xfrm>
            <a:off x="8176121" y="5686998"/>
            <a:ext cx="1508392" cy="369332"/>
          </a:xfrm>
          <a:prstGeom prst="rect">
            <a:avLst/>
          </a:prstGeom>
          <a:solidFill>
            <a:schemeClr val="accent6">
              <a:lumMod val="20000"/>
              <a:lumOff val="80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Arial"/>
                <a:cs typeface="Calibri"/>
              </a:rPr>
              <a:t>Intrathecal</a:t>
            </a:r>
          </a:p>
        </p:txBody>
      </p:sp>
      <p:sp>
        <p:nvSpPr>
          <p:cNvPr id="11" name="TextBox 10">
            <a:extLst>
              <a:ext uri="{FF2B5EF4-FFF2-40B4-BE49-F238E27FC236}">
                <a16:creationId xmlns:a16="http://schemas.microsoft.com/office/drawing/2014/main" id="{E3D3B4BC-AF21-DB7E-26CB-A5853EE9528C}"/>
              </a:ext>
            </a:extLst>
          </p:cNvPr>
          <p:cNvSpPr txBox="1"/>
          <p:nvPr/>
        </p:nvSpPr>
        <p:spPr>
          <a:xfrm>
            <a:off x="10113253" y="5686998"/>
            <a:ext cx="1508392" cy="369332"/>
          </a:xfrm>
          <a:prstGeom prst="rect">
            <a:avLst/>
          </a:prstGeom>
          <a:solidFill>
            <a:schemeClr val="accent2">
              <a:lumMod val="20000"/>
              <a:lumOff val="80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Arial"/>
                <a:cs typeface="Calibri"/>
              </a:rPr>
              <a:t>IV infusion</a:t>
            </a:r>
          </a:p>
        </p:txBody>
      </p:sp>
      <p:sp>
        <p:nvSpPr>
          <p:cNvPr id="12" name="TextBox 11">
            <a:extLst>
              <a:ext uri="{FF2B5EF4-FFF2-40B4-BE49-F238E27FC236}">
                <a16:creationId xmlns:a16="http://schemas.microsoft.com/office/drawing/2014/main" id="{E1CE0CB7-E108-421A-88F1-A4CCD6908104}"/>
              </a:ext>
            </a:extLst>
          </p:cNvPr>
          <p:cNvSpPr txBox="1"/>
          <p:nvPr/>
        </p:nvSpPr>
        <p:spPr>
          <a:xfrm>
            <a:off x="471488" y="1269290"/>
            <a:ext cx="5551486" cy="369332"/>
          </a:xfrm>
          <a:prstGeom prst="rect">
            <a:avLst/>
          </a:prstGeom>
          <a:noFill/>
        </p:spPr>
        <p:txBody>
          <a:bodyPr wrap="square" lIns="91440" tIns="45720" rIns="91440" bIns="45720" rtlCol="0" anchor="t">
            <a:spAutoFit/>
          </a:bodyPr>
          <a:lstStyle/>
          <a:p>
            <a:pPr algn="ctr"/>
            <a:r>
              <a:rPr lang="en-US"/>
              <a:t>Antisense Oligonucleotide (ASO)</a:t>
            </a:r>
          </a:p>
        </p:txBody>
      </p:sp>
      <p:sp>
        <p:nvSpPr>
          <p:cNvPr id="13" name="TextBox 12">
            <a:extLst>
              <a:ext uri="{FF2B5EF4-FFF2-40B4-BE49-F238E27FC236}">
                <a16:creationId xmlns:a16="http://schemas.microsoft.com/office/drawing/2014/main" id="{54DC3F1C-522F-0FA9-CBDE-7D59B0BB4A2B}"/>
              </a:ext>
            </a:extLst>
          </p:cNvPr>
          <p:cNvSpPr txBox="1"/>
          <p:nvPr/>
        </p:nvSpPr>
        <p:spPr>
          <a:xfrm>
            <a:off x="6240284" y="1269290"/>
            <a:ext cx="5551485" cy="369332"/>
          </a:xfrm>
          <a:prstGeom prst="rect">
            <a:avLst/>
          </a:prstGeom>
          <a:noFill/>
        </p:spPr>
        <p:txBody>
          <a:bodyPr wrap="square" lIns="91440" tIns="45720" rIns="91440" bIns="45720" rtlCol="0" anchor="t">
            <a:spAutoFit/>
          </a:bodyPr>
          <a:lstStyle/>
          <a:p>
            <a:pPr algn="ctr"/>
            <a:r>
              <a:rPr lang="en-US"/>
              <a:t>Small interfering RNA (siRNA)</a:t>
            </a:r>
            <a:endParaRPr lang="en-US">
              <a:cs typeface="Arial"/>
            </a:endParaRPr>
          </a:p>
        </p:txBody>
      </p:sp>
    </p:spTree>
    <p:extLst>
      <p:ext uri="{BB962C8B-B14F-4D97-AF65-F5344CB8AC3E}">
        <p14:creationId xmlns:p14="http://schemas.microsoft.com/office/powerpoint/2010/main" val="3492248776"/>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06E1DBA-92DD-D389-0E00-9520A17473E6}"/>
              </a:ext>
            </a:extLst>
          </p:cNvPr>
          <p:cNvSpPr>
            <a:spLocks noGrp="1"/>
          </p:cNvSpPr>
          <p:nvPr>
            <p:ph type="title"/>
          </p:nvPr>
        </p:nvSpPr>
        <p:spPr/>
        <p:txBody>
          <a:bodyPr/>
          <a:lstStyle/>
          <a:p>
            <a:r>
              <a:rPr lang="en-US" dirty="0"/>
              <a:t>Drug Development Cycle</a:t>
            </a:r>
          </a:p>
        </p:txBody>
      </p:sp>
      <p:grpSp>
        <p:nvGrpSpPr>
          <p:cNvPr id="5" name="Group 4">
            <a:extLst>
              <a:ext uri="{FF2B5EF4-FFF2-40B4-BE49-F238E27FC236}">
                <a16:creationId xmlns:a16="http://schemas.microsoft.com/office/drawing/2014/main" id="{262A6601-AE0E-1878-7B56-6BABB5C4D977}"/>
              </a:ext>
            </a:extLst>
          </p:cNvPr>
          <p:cNvGrpSpPr/>
          <p:nvPr/>
        </p:nvGrpSpPr>
        <p:grpSpPr>
          <a:xfrm>
            <a:off x="1446931" y="1360753"/>
            <a:ext cx="2282858" cy="3980078"/>
            <a:chOff x="1446931" y="1360753"/>
            <a:chExt cx="2282858" cy="3980078"/>
          </a:xfrm>
        </p:grpSpPr>
        <p:grpSp>
          <p:nvGrpSpPr>
            <p:cNvPr id="6" name="Group 5">
              <a:extLst>
                <a:ext uri="{FF2B5EF4-FFF2-40B4-BE49-F238E27FC236}">
                  <a16:creationId xmlns:a16="http://schemas.microsoft.com/office/drawing/2014/main" id="{62D99AE0-0D7C-EBC2-190E-A64F9AEF3F78}"/>
                </a:ext>
              </a:extLst>
            </p:cNvPr>
            <p:cNvGrpSpPr/>
            <p:nvPr/>
          </p:nvGrpSpPr>
          <p:grpSpPr>
            <a:xfrm>
              <a:off x="1446931" y="1360753"/>
              <a:ext cx="2282858" cy="3980078"/>
              <a:chOff x="1446931" y="1360753"/>
              <a:chExt cx="2282858" cy="3980078"/>
            </a:xfrm>
          </p:grpSpPr>
          <p:sp>
            <p:nvSpPr>
              <p:cNvPr id="10" name="Rectangle 9">
                <a:extLst>
                  <a:ext uri="{FF2B5EF4-FFF2-40B4-BE49-F238E27FC236}">
                    <a16:creationId xmlns:a16="http://schemas.microsoft.com/office/drawing/2014/main" id="{CA78162D-9122-C13F-BE56-5DB1CE5F0026}"/>
                  </a:ext>
                </a:extLst>
              </p:cNvPr>
              <p:cNvSpPr/>
              <p:nvPr/>
            </p:nvSpPr>
            <p:spPr>
              <a:xfrm>
                <a:off x="1446931" y="1853960"/>
                <a:ext cx="2282858" cy="348687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2011680" bIns="0" rtlCol="0" anchor="ctr"/>
              <a:lstStyle/>
              <a:p>
                <a:pPr algn="ctr"/>
                <a:r>
                  <a:rPr lang="en-IN" sz="1400">
                    <a:solidFill>
                      <a:schemeClr val="tx1"/>
                    </a:solidFill>
                  </a:rPr>
                  <a:t>Validate target, in silico, in vitro, and in vivo screening for best compounds</a:t>
                </a:r>
              </a:p>
            </p:txBody>
          </p:sp>
          <p:sp>
            <p:nvSpPr>
              <p:cNvPr id="11" name="Rectangle 10">
                <a:extLst>
                  <a:ext uri="{FF2B5EF4-FFF2-40B4-BE49-F238E27FC236}">
                    <a16:creationId xmlns:a16="http://schemas.microsoft.com/office/drawing/2014/main" id="{D24CC147-D6F9-04BD-7267-E3E2D2F1F217}"/>
                  </a:ext>
                </a:extLst>
              </p:cNvPr>
              <p:cNvSpPr/>
              <p:nvPr/>
            </p:nvSpPr>
            <p:spPr>
              <a:xfrm>
                <a:off x="1446931" y="1360753"/>
                <a:ext cx="2282858" cy="448703"/>
              </a:xfrm>
              <a:prstGeom prst="rect">
                <a:avLst/>
              </a:prstGeom>
              <a:gradFill>
                <a:gsLst>
                  <a:gs pos="0">
                    <a:schemeClr val="accent1"/>
                  </a:gs>
                  <a:gs pos="100000">
                    <a:schemeClr val="accent2"/>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a:t>Drug Discovery</a:t>
                </a:r>
              </a:p>
            </p:txBody>
          </p:sp>
        </p:grpSp>
        <p:grpSp>
          <p:nvGrpSpPr>
            <p:cNvPr id="7" name="Group 6">
              <a:extLst>
                <a:ext uri="{FF2B5EF4-FFF2-40B4-BE49-F238E27FC236}">
                  <a16:creationId xmlns:a16="http://schemas.microsoft.com/office/drawing/2014/main" id="{F25241EA-4CDA-B5AB-CE1F-F1A0BA9A121A}"/>
                </a:ext>
              </a:extLst>
            </p:cNvPr>
            <p:cNvGrpSpPr/>
            <p:nvPr/>
          </p:nvGrpSpPr>
          <p:grpSpPr>
            <a:xfrm>
              <a:off x="2465435" y="3075746"/>
              <a:ext cx="279468" cy="252422"/>
              <a:chOff x="2385869" y="2852368"/>
              <a:chExt cx="367031" cy="331513"/>
            </a:xfrm>
          </p:grpSpPr>
          <p:sp>
            <p:nvSpPr>
              <p:cNvPr id="8" name="Isosceles Triangle 51">
                <a:extLst>
                  <a:ext uri="{FF2B5EF4-FFF2-40B4-BE49-F238E27FC236}">
                    <a16:creationId xmlns:a16="http://schemas.microsoft.com/office/drawing/2014/main" id="{D9425E03-3CF9-A4D2-2D04-2EC6EF1CA382}"/>
                  </a:ext>
                </a:extLst>
              </p:cNvPr>
              <p:cNvSpPr/>
              <p:nvPr/>
            </p:nvSpPr>
            <p:spPr>
              <a:xfrm rot="5400000">
                <a:off x="2515261" y="2946240"/>
                <a:ext cx="331512" cy="143767"/>
              </a:xfrm>
              <a:custGeom>
                <a:avLst/>
                <a:gdLst>
                  <a:gd name="connsiteX0" fmla="*/ 0 w 331512"/>
                  <a:gd name="connsiteY0" fmla="*/ 143767 h 143767"/>
                  <a:gd name="connsiteX1" fmla="*/ 165756 w 331512"/>
                  <a:gd name="connsiteY1" fmla="*/ 0 h 143767"/>
                  <a:gd name="connsiteX2" fmla="*/ 331512 w 331512"/>
                  <a:gd name="connsiteY2" fmla="*/ 143767 h 143767"/>
                  <a:gd name="connsiteX3" fmla="*/ 0 w 331512"/>
                  <a:gd name="connsiteY3" fmla="*/ 143767 h 143767"/>
                  <a:gd name="connsiteX0" fmla="*/ 0 w 331512"/>
                  <a:gd name="connsiteY0" fmla="*/ 143767 h 150642"/>
                  <a:gd name="connsiteX1" fmla="*/ 165756 w 331512"/>
                  <a:gd name="connsiteY1" fmla="*/ 0 h 150642"/>
                  <a:gd name="connsiteX2" fmla="*/ 331512 w 331512"/>
                  <a:gd name="connsiteY2" fmla="*/ 143767 h 150642"/>
                  <a:gd name="connsiteX3" fmla="*/ 148653 w 331512"/>
                  <a:gd name="connsiteY3" fmla="*/ 150642 h 150642"/>
                  <a:gd name="connsiteX4" fmla="*/ 0 w 331512"/>
                  <a:gd name="connsiteY4" fmla="*/ 143767 h 150642"/>
                  <a:gd name="connsiteX0" fmla="*/ 148653 w 331512"/>
                  <a:gd name="connsiteY0" fmla="*/ 150642 h 242082"/>
                  <a:gd name="connsiteX1" fmla="*/ 0 w 331512"/>
                  <a:gd name="connsiteY1" fmla="*/ 143767 h 242082"/>
                  <a:gd name="connsiteX2" fmla="*/ 165756 w 331512"/>
                  <a:gd name="connsiteY2" fmla="*/ 0 h 242082"/>
                  <a:gd name="connsiteX3" fmla="*/ 331512 w 331512"/>
                  <a:gd name="connsiteY3" fmla="*/ 143767 h 242082"/>
                  <a:gd name="connsiteX4" fmla="*/ 240093 w 331512"/>
                  <a:gd name="connsiteY4" fmla="*/ 242082 h 242082"/>
                  <a:gd name="connsiteX0" fmla="*/ 148653 w 331512"/>
                  <a:gd name="connsiteY0" fmla="*/ 150642 h 150642"/>
                  <a:gd name="connsiteX1" fmla="*/ 0 w 331512"/>
                  <a:gd name="connsiteY1" fmla="*/ 143767 h 150642"/>
                  <a:gd name="connsiteX2" fmla="*/ 165756 w 331512"/>
                  <a:gd name="connsiteY2" fmla="*/ 0 h 150642"/>
                  <a:gd name="connsiteX3" fmla="*/ 331512 w 331512"/>
                  <a:gd name="connsiteY3" fmla="*/ 143767 h 150642"/>
                  <a:gd name="connsiteX0" fmla="*/ 0 w 331512"/>
                  <a:gd name="connsiteY0" fmla="*/ 143767 h 143767"/>
                  <a:gd name="connsiteX1" fmla="*/ 165756 w 331512"/>
                  <a:gd name="connsiteY1" fmla="*/ 0 h 143767"/>
                  <a:gd name="connsiteX2" fmla="*/ 331512 w 331512"/>
                  <a:gd name="connsiteY2" fmla="*/ 143767 h 143767"/>
                </a:gdLst>
                <a:ahLst/>
                <a:cxnLst>
                  <a:cxn ang="0">
                    <a:pos x="connsiteX0" y="connsiteY0"/>
                  </a:cxn>
                  <a:cxn ang="0">
                    <a:pos x="connsiteX1" y="connsiteY1"/>
                  </a:cxn>
                  <a:cxn ang="0">
                    <a:pos x="connsiteX2" y="connsiteY2"/>
                  </a:cxn>
                </a:cxnLst>
                <a:rect l="l" t="t" r="r" b="b"/>
                <a:pathLst>
                  <a:path w="331512" h="143767">
                    <a:moveTo>
                      <a:pt x="0" y="143767"/>
                    </a:moveTo>
                    <a:lnTo>
                      <a:pt x="165756" y="0"/>
                    </a:lnTo>
                    <a:lnTo>
                      <a:pt x="331512" y="143767"/>
                    </a:lnTo>
                  </a:path>
                </a:pathLst>
              </a:custGeom>
              <a:noFill/>
              <a:ln cap="sq">
                <a:solidFill>
                  <a:schemeClr val="tx1">
                    <a:lumMod val="50000"/>
                    <a:lumOff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Isosceles Triangle 51">
                <a:extLst>
                  <a:ext uri="{FF2B5EF4-FFF2-40B4-BE49-F238E27FC236}">
                    <a16:creationId xmlns:a16="http://schemas.microsoft.com/office/drawing/2014/main" id="{D666F98A-4665-B5CC-E788-AB13609AAC08}"/>
                  </a:ext>
                </a:extLst>
              </p:cNvPr>
              <p:cNvSpPr/>
              <p:nvPr/>
            </p:nvSpPr>
            <p:spPr>
              <a:xfrm rot="5400000">
                <a:off x="2291997" y="2946241"/>
                <a:ext cx="331512" cy="143767"/>
              </a:xfrm>
              <a:custGeom>
                <a:avLst/>
                <a:gdLst>
                  <a:gd name="connsiteX0" fmla="*/ 0 w 331512"/>
                  <a:gd name="connsiteY0" fmla="*/ 143767 h 143767"/>
                  <a:gd name="connsiteX1" fmla="*/ 165756 w 331512"/>
                  <a:gd name="connsiteY1" fmla="*/ 0 h 143767"/>
                  <a:gd name="connsiteX2" fmla="*/ 331512 w 331512"/>
                  <a:gd name="connsiteY2" fmla="*/ 143767 h 143767"/>
                  <a:gd name="connsiteX3" fmla="*/ 0 w 331512"/>
                  <a:gd name="connsiteY3" fmla="*/ 143767 h 143767"/>
                  <a:gd name="connsiteX0" fmla="*/ 0 w 331512"/>
                  <a:gd name="connsiteY0" fmla="*/ 143767 h 150642"/>
                  <a:gd name="connsiteX1" fmla="*/ 165756 w 331512"/>
                  <a:gd name="connsiteY1" fmla="*/ 0 h 150642"/>
                  <a:gd name="connsiteX2" fmla="*/ 331512 w 331512"/>
                  <a:gd name="connsiteY2" fmla="*/ 143767 h 150642"/>
                  <a:gd name="connsiteX3" fmla="*/ 148653 w 331512"/>
                  <a:gd name="connsiteY3" fmla="*/ 150642 h 150642"/>
                  <a:gd name="connsiteX4" fmla="*/ 0 w 331512"/>
                  <a:gd name="connsiteY4" fmla="*/ 143767 h 150642"/>
                  <a:gd name="connsiteX0" fmla="*/ 148653 w 331512"/>
                  <a:gd name="connsiteY0" fmla="*/ 150642 h 242082"/>
                  <a:gd name="connsiteX1" fmla="*/ 0 w 331512"/>
                  <a:gd name="connsiteY1" fmla="*/ 143767 h 242082"/>
                  <a:gd name="connsiteX2" fmla="*/ 165756 w 331512"/>
                  <a:gd name="connsiteY2" fmla="*/ 0 h 242082"/>
                  <a:gd name="connsiteX3" fmla="*/ 331512 w 331512"/>
                  <a:gd name="connsiteY3" fmla="*/ 143767 h 242082"/>
                  <a:gd name="connsiteX4" fmla="*/ 240093 w 331512"/>
                  <a:gd name="connsiteY4" fmla="*/ 242082 h 242082"/>
                  <a:gd name="connsiteX0" fmla="*/ 148653 w 331512"/>
                  <a:gd name="connsiteY0" fmla="*/ 150642 h 150642"/>
                  <a:gd name="connsiteX1" fmla="*/ 0 w 331512"/>
                  <a:gd name="connsiteY1" fmla="*/ 143767 h 150642"/>
                  <a:gd name="connsiteX2" fmla="*/ 165756 w 331512"/>
                  <a:gd name="connsiteY2" fmla="*/ 0 h 150642"/>
                  <a:gd name="connsiteX3" fmla="*/ 331512 w 331512"/>
                  <a:gd name="connsiteY3" fmla="*/ 143767 h 150642"/>
                  <a:gd name="connsiteX0" fmla="*/ 0 w 331512"/>
                  <a:gd name="connsiteY0" fmla="*/ 143767 h 143767"/>
                  <a:gd name="connsiteX1" fmla="*/ 165756 w 331512"/>
                  <a:gd name="connsiteY1" fmla="*/ 0 h 143767"/>
                  <a:gd name="connsiteX2" fmla="*/ 331512 w 331512"/>
                  <a:gd name="connsiteY2" fmla="*/ 143767 h 143767"/>
                </a:gdLst>
                <a:ahLst/>
                <a:cxnLst>
                  <a:cxn ang="0">
                    <a:pos x="connsiteX0" y="connsiteY0"/>
                  </a:cxn>
                  <a:cxn ang="0">
                    <a:pos x="connsiteX1" y="connsiteY1"/>
                  </a:cxn>
                  <a:cxn ang="0">
                    <a:pos x="connsiteX2" y="connsiteY2"/>
                  </a:cxn>
                </a:cxnLst>
                <a:rect l="l" t="t" r="r" b="b"/>
                <a:pathLst>
                  <a:path w="331512" h="143767">
                    <a:moveTo>
                      <a:pt x="0" y="143767"/>
                    </a:moveTo>
                    <a:lnTo>
                      <a:pt x="165756" y="0"/>
                    </a:lnTo>
                    <a:lnTo>
                      <a:pt x="331512" y="143767"/>
                    </a:lnTo>
                  </a:path>
                </a:pathLst>
              </a:custGeom>
              <a:noFill/>
              <a:ln cap="sq">
                <a:solidFill>
                  <a:schemeClr val="tx1">
                    <a:lumMod val="50000"/>
                    <a:lumOff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grpSp>
        <p:nvGrpSpPr>
          <p:cNvPr id="12" name="Group 11">
            <a:extLst>
              <a:ext uri="{FF2B5EF4-FFF2-40B4-BE49-F238E27FC236}">
                <a16:creationId xmlns:a16="http://schemas.microsoft.com/office/drawing/2014/main" id="{631E579E-CAB8-C166-29F6-B8FED8FF87E7}"/>
              </a:ext>
            </a:extLst>
          </p:cNvPr>
          <p:cNvGrpSpPr/>
          <p:nvPr/>
        </p:nvGrpSpPr>
        <p:grpSpPr>
          <a:xfrm>
            <a:off x="3783002" y="1360753"/>
            <a:ext cx="2286273" cy="3980078"/>
            <a:chOff x="3783002" y="1360753"/>
            <a:chExt cx="2286273" cy="3980078"/>
          </a:xfrm>
        </p:grpSpPr>
        <p:grpSp>
          <p:nvGrpSpPr>
            <p:cNvPr id="13" name="Group 12">
              <a:extLst>
                <a:ext uri="{FF2B5EF4-FFF2-40B4-BE49-F238E27FC236}">
                  <a16:creationId xmlns:a16="http://schemas.microsoft.com/office/drawing/2014/main" id="{1D212DAD-6AAA-3027-651C-928CE5930A2D}"/>
                </a:ext>
              </a:extLst>
            </p:cNvPr>
            <p:cNvGrpSpPr/>
            <p:nvPr/>
          </p:nvGrpSpPr>
          <p:grpSpPr>
            <a:xfrm>
              <a:off x="3783002" y="1360753"/>
              <a:ext cx="2286273" cy="3980078"/>
              <a:chOff x="3783002" y="1360753"/>
              <a:chExt cx="2286273" cy="3980078"/>
            </a:xfrm>
          </p:grpSpPr>
          <p:sp>
            <p:nvSpPr>
              <p:cNvPr id="17" name="Rectangle 16">
                <a:extLst>
                  <a:ext uri="{FF2B5EF4-FFF2-40B4-BE49-F238E27FC236}">
                    <a16:creationId xmlns:a16="http://schemas.microsoft.com/office/drawing/2014/main" id="{5A0FE4E8-257A-2B8B-C185-E2EFB4E7586D}"/>
                  </a:ext>
                </a:extLst>
              </p:cNvPr>
              <p:cNvSpPr/>
              <p:nvPr/>
            </p:nvSpPr>
            <p:spPr>
              <a:xfrm>
                <a:off x="3786417" y="1853960"/>
                <a:ext cx="2282858" cy="348687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2011680" bIns="0" rtlCol="0" anchor="ctr"/>
              <a:lstStyle/>
              <a:p>
                <a:pPr algn="ctr"/>
                <a:r>
                  <a:rPr lang="en-IN" sz="1400">
                    <a:solidFill>
                      <a:schemeClr val="tx1"/>
                    </a:solidFill>
                  </a:rPr>
                  <a:t>Drug safety and efficacy in animals</a:t>
                </a:r>
              </a:p>
            </p:txBody>
          </p:sp>
          <p:sp>
            <p:nvSpPr>
              <p:cNvPr id="18" name="Rectangle 17">
                <a:extLst>
                  <a:ext uri="{FF2B5EF4-FFF2-40B4-BE49-F238E27FC236}">
                    <a16:creationId xmlns:a16="http://schemas.microsoft.com/office/drawing/2014/main" id="{871B249E-C3D5-4D6E-F970-405C3F5004C7}"/>
                  </a:ext>
                </a:extLst>
              </p:cNvPr>
              <p:cNvSpPr/>
              <p:nvPr/>
            </p:nvSpPr>
            <p:spPr>
              <a:xfrm>
                <a:off x="3783002" y="1360753"/>
                <a:ext cx="2282858" cy="448703"/>
              </a:xfrm>
              <a:prstGeom prst="rect">
                <a:avLst/>
              </a:prstGeom>
              <a:gradFill>
                <a:gsLst>
                  <a:gs pos="0">
                    <a:schemeClr val="accent2"/>
                  </a:gs>
                  <a:gs pos="100000">
                    <a:schemeClr val="accent3"/>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a:t>Nonclinical</a:t>
                </a:r>
              </a:p>
            </p:txBody>
          </p:sp>
        </p:grpSp>
        <p:grpSp>
          <p:nvGrpSpPr>
            <p:cNvPr id="14" name="Group 13">
              <a:extLst>
                <a:ext uri="{FF2B5EF4-FFF2-40B4-BE49-F238E27FC236}">
                  <a16:creationId xmlns:a16="http://schemas.microsoft.com/office/drawing/2014/main" id="{8CDBAA74-D547-202F-C075-5434DC57AD96}"/>
                </a:ext>
              </a:extLst>
            </p:cNvPr>
            <p:cNvGrpSpPr/>
            <p:nvPr/>
          </p:nvGrpSpPr>
          <p:grpSpPr>
            <a:xfrm>
              <a:off x="4787294" y="3075746"/>
              <a:ext cx="279468" cy="252422"/>
              <a:chOff x="2385869" y="2852368"/>
              <a:chExt cx="367031" cy="331513"/>
            </a:xfrm>
          </p:grpSpPr>
          <p:sp>
            <p:nvSpPr>
              <p:cNvPr id="15" name="Isosceles Triangle 51">
                <a:extLst>
                  <a:ext uri="{FF2B5EF4-FFF2-40B4-BE49-F238E27FC236}">
                    <a16:creationId xmlns:a16="http://schemas.microsoft.com/office/drawing/2014/main" id="{9E9075FC-2305-E510-E7F1-8C23F02B6D45}"/>
                  </a:ext>
                </a:extLst>
              </p:cNvPr>
              <p:cNvSpPr/>
              <p:nvPr/>
            </p:nvSpPr>
            <p:spPr>
              <a:xfrm rot="5400000">
                <a:off x="2515261" y="2946240"/>
                <a:ext cx="331512" cy="143767"/>
              </a:xfrm>
              <a:custGeom>
                <a:avLst/>
                <a:gdLst>
                  <a:gd name="connsiteX0" fmla="*/ 0 w 331512"/>
                  <a:gd name="connsiteY0" fmla="*/ 143767 h 143767"/>
                  <a:gd name="connsiteX1" fmla="*/ 165756 w 331512"/>
                  <a:gd name="connsiteY1" fmla="*/ 0 h 143767"/>
                  <a:gd name="connsiteX2" fmla="*/ 331512 w 331512"/>
                  <a:gd name="connsiteY2" fmla="*/ 143767 h 143767"/>
                  <a:gd name="connsiteX3" fmla="*/ 0 w 331512"/>
                  <a:gd name="connsiteY3" fmla="*/ 143767 h 143767"/>
                  <a:gd name="connsiteX0" fmla="*/ 0 w 331512"/>
                  <a:gd name="connsiteY0" fmla="*/ 143767 h 150642"/>
                  <a:gd name="connsiteX1" fmla="*/ 165756 w 331512"/>
                  <a:gd name="connsiteY1" fmla="*/ 0 h 150642"/>
                  <a:gd name="connsiteX2" fmla="*/ 331512 w 331512"/>
                  <a:gd name="connsiteY2" fmla="*/ 143767 h 150642"/>
                  <a:gd name="connsiteX3" fmla="*/ 148653 w 331512"/>
                  <a:gd name="connsiteY3" fmla="*/ 150642 h 150642"/>
                  <a:gd name="connsiteX4" fmla="*/ 0 w 331512"/>
                  <a:gd name="connsiteY4" fmla="*/ 143767 h 150642"/>
                  <a:gd name="connsiteX0" fmla="*/ 148653 w 331512"/>
                  <a:gd name="connsiteY0" fmla="*/ 150642 h 242082"/>
                  <a:gd name="connsiteX1" fmla="*/ 0 w 331512"/>
                  <a:gd name="connsiteY1" fmla="*/ 143767 h 242082"/>
                  <a:gd name="connsiteX2" fmla="*/ 165756 w 331512"/>
                  <a:gd name="connsiteY2" fmla="*/ 0 h 242082"/>
                  <a:gd name="connsiteX3" fmla="*/ 331512 w 331512"/>
                  <a:gd name="connsiteY3" fmla="*/ 143767 h 242082"/>
                  <a:gd name="connsiteX4" fmla="*/ 240093 w 331512"/>
                  <a:gd name="connsiteY4" fmla="*/ 242082 h 242082"/>
                  <a:gd name="connsiteX0" fmla="*/ 148653 w 331512"/>
                  <a:gd name="connsiteY0" fmla="*/ 150642 h 150642"/>
                  <a:gd name="connsiteX1" fmla="*/ 0 w 331512"/>
                  <a:gd name="connsiteY1" fmla="*/ 143767 h 150642"/>
                  <a:gd name="connsiteX2" fmla="*/ 165756 w 331512"/>
                  <a:gd name="connsiteY2" fmla="*/ 0 h 150642"/>
                  <a:gd name="connsiteX3" fmla="*/ 331512 w 331512"/>
                  <a:gd name="connsiteY3" fmla="*/ 143767 h 150642"/>
                  <a:gd name="connsiteX0" fmla="*/ 0 w 331512"/>
                  <a:gd name="connsiteY0" fmla="*/ 143767 h 143767"/>
                  <a:gd name="connsiteX1" fmla="*/ 165756 w 331512"/>
                  <a:gd name="connsiteY1" fmla="*/ 0 h 143767"/>
                  <a:gd name="connsiteX2" fmla="*/ 331512 w 331512"/>
                  <a:gd name="connsiteY2" fmla="*/ 143767 h 143767"/>
                </a:gdLst>
                <a:ahLst/>
                <a:cxnLst>
                  <a:cxn ang="0">
                    <a:pos x="connsiteX0" y="connsiteY0"/>
                  </a:cxn>
                  <a:cxn ang="0">
                    <a:pos x="connsiteX1" y="connsiteY1"/>
                  </a:cxn>
                  <a:cxn ang="0">
                    <a:pos x="connsiteX2" y="connsiteY2"/>
                  </a:cxn>
                </a:cxnLst>
                <a:rect l="l" t="t" r="r" b="b"/>
                <a:pathLst>
                  <a:path w="331512" h="143767">
                    <a:moveTo>
                      <a:pt x="0" y="143767"/>
                    </a:moveTo>
                    <a:lnTo>
                      <a:pt x="165756" y="0"/>
                    </a:lnTo>
                    <a:lnTo>
                      <a:pt x="331512" y="143767"/>
                    </a:lnTo>
                  </a:path>
                </a:pathLst>
              </a:custGeom>
              <a:noFill/>
              <a:ln cap="sq">
                <a:solidFill>
                  <a:schemeClr val="tx1">
                    <a:lumMod val="50000"/>
                    <a:lumOff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Isosceles Triangle 51">
                <a:extLst>
                  <a:ext uri="{FF2B5EF4-FFF2-40B4-BE49-F238E27FC236}">
                    <a16:creationId xmlns:a16="http://schemas.microsoft.com/office/drawing/2014/main" id="{59B1AB4A-8D84-8202-9CC2-06441E192A3F}"/>
                  </a:ext>
                </a:extLst>
              </p:cNvPr>
              <p:cNvSpPr/>
              <p:nvPr/>
            </p:nvSpPr>
            <p:spPr>
              <a:xfrm rot="5400000">
                <a:off x="2291997" y="2946241"/>
                <a:ext cx="331512" cy="143767"/>
              </a:xfrm>
              <a:custGeom>
                <a:avLst/>
                <a:gdLst>
                  <a:gd name="connsiteX0" fmla="*/ 0 w 331512"/>
                  <a:gd name="connsiteY0" fmla="*/ 143767 h 143767"/>
                  <a:gd name="connsiteX1" fmla="*/ 165756 w 331512"/>
                  <a:gd name="connsiteY1" fmla="*/ 0 h 143767"/>
                  <a:gd name="connsiteX2" fmla="*/ 331512 w 331512"/>
                  <a:gd name="connsiteY2" fmla="*/ 143767 h 143767"/>
                  <a:gd name="connsiteX3" fmla="*/ 0 w 331512"/>
                  <a:gd name="connsiteY3" fmla="*/ 143767 h 143767"/>
                  <a:gd name="connsiteX0" fmla="*/ 0 w 331512"/>
                  <a:gd name="connsiteY0" fmla="*/ 143767 h 150642"/>
                  <a:gd name="connsiteX1" fmla="*/ 165756 w 331512"/>
                  <a:gd name="connsiteY1" fmla="*/ 0 h 150642"/>
                  <a:gd name="connsiteX2" fmla="*/ 331512 w 331512"/>
                  <a:gd name="connsiteY2" fmla="*/ 143767 h 150642"/>
                  <a:gd name="connsiteX3" fmla="*/ 148653 w 331512"/>
                  <a:gd name="connsiteY3" fmla="*/ 150642 h 150642"/>
                  <a:gd name="connsiteX4" fmla="*/ 0 w 331512"/>
                  <a:gd name="connsiteY4" fmla="*/ 143767 h 150642"/>
                  <a:gd name="connsiteX0" fmla="*/ 148653 w 331512"/>
                  <a:gd name="connsiteY0" fmla="*/ 150642 h 242082"/>
                  <a:gd name="connsiteX1" fmla="*/ 0 w 331512"/>
                  <a:gd name="connsiteY1" fmla="*/ 143767 h 242082"/>
                  <a:gd name="connsiteX2" fmla="*/ 165756 w 331512"/>
                  <a:gd name="connsiteY2" fmla="*/ 0 h 242082"/>
                  <a:gd name="connsiteX3" fmla="*/ 331512 w 331512"/>
                  <a:gd name="connsiteY3" fmla="*/ 143767 h 242082"/>
                  <a:gd name="connsiteX4" fmla="*/ 240093 w 331512"/>
                  <a:gd name="connsiteY4" fmla="*/ 242082 h 242082"/>
                  <a:gd name="connsiteX0" fmla="*/ 148653 w 331512"/>
                  <a:gd name="connsiteY0" fmla="*/ 150642 h 150642"/>
                  <a:gd name="connsiteX1" fmla="*/ 0 w 331512"/>
                  <a:gd name="connsiteY1" fmla="*/ 143767 h 150642"/>
                  <a:gd name="connsiteX2" fmla="*/ 165756 w 331512"/>
                  <a:gd name="connsiteY2" fmla="*/ 0 h 150642"/>
                  <a:gd name="connsiteX3" fmla="*/ 331512 w 331512"/>
                  <a:gd name="connsiteY3" fmla="*/ 143767 h 150642"/>
                  <a:gd name="connsiteX0" fmla="*/ 0 w 331512"/>
                  <a:gd name="connsiteY0" fmla="*/ 143767 h 143767"/>
                  <a:gd name="connsiteX1" fmla="*/ 165756 w 331512"/>
                  <a:gd name="connsiteY1" fmla="*/ 0 h 143767"/>
                  <a:gd name="connsiteX2" fmla="*/ 331512 w 331512"/>
                  <a:gd name="connsiteY2" fmla="*/ 143767 h 143767"/>
                </a:gdLst>
                <a:ahLst/>
                <a:cxnLst>
                  <a:cxn ang="0">
                    <a:pos x="connsiteX0" y="connsiteY0"/>
                  </a:cxn>
                  <a:cxn ang="0">
                    <a:pos x="connsiteX1" y="connsiteY1"/>
                  </a:cxn>
                  <a:cxn ang="0">
                    <a:pos x="connsiteX2" y="connsiteY2"/>
                  </a:cxn>
                </a:cxnLst>
                <a:rect l="l" t="t" r="r" b="b"/>
                <a:pathLst>
                  <a:path w="331512" h="143767">
                    <a:moveTo>
                      <a:pt x="0" y="143767"/>
                    </a:moveTo>
                    <a:lnTo>
                      <a:pt x="165756" y="0"/>
                    </a:lnTo>
                    <a:lnTo>
                      <a:pt x="331512" y="143767"/>
                    </a:lnTo>
                  </a:path>
                </a:pathLst>
              </a:custGeom>
              <a:noFill/>
              <a:ln cap="sq">
                <a:solidFill>
                  <a:schemeClr val="tx1">
                    <a:lumMod val="50000"/>
                    <a:lumOff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grpSp>
        <p:nvGrpSpPr>
          <p:cNvPr id="19" name="Group 18">
            <a:extLst>
              <a:ext uri="{FF2B5EF4-FFF2-40B4-BE49-F238E27FC236}">
                <a16:creationId xmlns:a16="http://schemas.microsoft.com/office/drawing/2014/main" id="{3BDE3978-7E64-5579-E51E-20911A68FC57}"/>
              </a:ext>
            </a:extLst>
          </p:cNvPr>
          <p:cNvGrpSpPr/>
          <p:nvPr/>
        </p:nvGrpSpPr>
        <p:grpSpPr>
          <a:xfrm>
            <a:off x="6125903" y="1360753"/>
            <a:ext cx="2286273" cy="3980078"/>
            <a:chOff x="6125903" y="1360753"/>
            <a:chExt cx="2286273" cy="3980078"/>
          </a:xfrm>
        </p:grpSpPr>
        <p:grpSp>
          <p:nvGrpSpPr>
            <p:cNvPr id="20" name="Group 19">
              <a:extLst>
                <a:ext uri="{FF2B5EF4-FFF2-40B4-BE49-F238E27FC236}">
                  <a16:creationId xmlns:a16="http://schemas.microsoft.com/office/drawing/2014/main" id="{49357BCE-400E-7844-3316-EAA46EB65CE2}"/>
                </a:ext>
              </a:extLst>
            </p:cNvPr>
            <p:cNvGrpSpPr/>
            <p:nvPr/>
          </p:nvGrpSpPr>
          <p:grpSpPr>
            <a:xfrm>
              <a:off x="6125903" y="1360753"/>
              <a:ext cx="2286273" cy="3980078"/>
              <a:chOff x="6125903" y="1360753"/>
              <a:chExt cx="2286273" cy="3980078"/>
            </a:xfrm>
          </p:grpSpPr>
          <p:sp>
            <p:nvSpPr>
              <p:cNvPr id="24" name="Rectangle 23">
                <a:extLst>
                  <a:ext uri="{FF2B5EF4-FFF2-40B4-BE49-F238E27FC236}">
                    <a16:creationId xmlns:a16="http://schemas.microsoft.com/office/drawing/2014/main" id="{8600AE37-EF34-0FCE-0B09-AB5F17149C95}"/>
                  </a:ext>
                </a:extLst>
              </p:cNvPr>
              <p:cNvSpPr/>
              <p:nvPr/>
            </p:nvSpPr>
            <p:spPr>
              <a:xfrm>
                <a:off x="6125903" y="1853960"/>
                <a:ext cx="2282858" cy="348687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2011680" bIns="0" rtlCol="0" anchor="ctr"/>
              <a:lstStyle/>
              <a:p>
                <a:pPr algn="ctr"/>
                <a:r>
                  <a:rPr lang="en-IN" sz="1400">
                    <a:solidFill>
                      <a:schemeClr val="tx1"/>
                    </a:solidFill>
                  </a:rPr>
                  <a:t>Drug safety and efficacy in humans</a:t>
                </a:r>
              </a:p>
            </p:txBody>
          </p:sp>
          <p:sp>
            <p:nvSpPr>
              <p:cNvPr id="25" name="Rectangle 24">
                <a:extLst>
                  <a:ext uri="{FF2B5EF4-FFF2-40B4-BE49-F238E27FC236}">
                    <a16:creationId xmlns:a16="http://schemas.microsoft.com/office/drawing/2014/main" id="{AEF31BFF-3D9B-0A1B-A435-E119C89CF5FC}"/>
                  </a:ext>
                </a:extLst>
              </p:cNvPr>
              <p:cNvSpPr/>
              <p:nvPr/>
            </p:nvSpPr>
            <p:spPr>
              <a:xfrm>
                <a:off x="6129318" y="1360753"/>
                <a:ext cx="2282858" cy="448703"/>
              </a:xfrm>
              <a:prstGeom prst="rect">
                <a:avLst/>
              </a:prstGeom>
              <a:gradFill>
                <a:gsLst>
                  <a:gs pos="100000">
                    <a:schemeClr val="accent4">
                      <a:lumMod val="75000"/>
                    </a:schemeClr>
                  </a:gs>
                  <a:gs pos="0">
                    <a:schemeClr val="accent3"/>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a:t>Clinical</a:t>
                </a:r>
              </a:p>
            </p:txBody>
          </p:sp>
        </p:grpSp>
        <p:grpSp>
          <p:nvGrpSpPr>
            <p:cNvPr id="21" name="Group 20">
              <a:extLst>
                <a:ext uri="{FF2B5EF4-FFF2-40B4-BE49-F238E27FC236}">
                  <a16:creationId xmlns:a16="http://schemas.microsoft.com/office/drawing/2014/main" id="{E7D7892C-F4F9-3469-EB31-5A18D27AD760}"/>
                </a:ext>
              </a:extLst>
            </p:cNvPr>
            <p:cNvGrpSpPr/>
            <p:nvPr/>
          </p:nvGrpSpPr>
          <p:grpSpPr>
            <a:xfrm>
              <a:off x="7145012" y="3075746"/>
              <a:ext cx="279468" cy="252422"/>
              <a:chOff x="2385869" y="2852368"/>
              <a:chExt cx="367031" cy="331513"/>
            </a:xfrm>
          </p:grpSpPr>
          <p:sp>
            <p:nvSpPr>
              <p:cNvPr id="22" name="Isosceles Triangle 51">
                <a:extLst>
                  <a:ext uri="{FF2B5EF4-FFF2-40B4-BE49-F238E27FC236}">
                    <a16:creationId xmlns:a16="http://schemas.microsoft.com/office/drawing/2014/main" id="{16B553BA-AEA2-44B7-3CEE-A1D5114CFA88}"/>
                  </a:ext>
                </a:extLst>
              </p:cNvPr>
              <p:cNvSpPr/>
              <p:nvPr/>
            </p:nvSpPr>
            <p:spPr>
              <a:xfrm rot="5400000">
                <a:off x="2515261" y="2946240"/>
                <a:ext cx="331512" cy="143767"/>
              </a:xfrm>
              <a:custGeom>
                <a:avLst/>
                <a:gdLst>
                  <a:gd name="connsiteX0" fmla="*/ 0 w 331512"/>
                  <a:gd name="connsiteY0" fmla="*/ 143767 h 143767"/>
                  <a:gd name="connsiteX1" fmla="*/ 165756 w 331512"/>
                  <a:gd name="connsiteY1" fmla="*/ 0 h 143767"/>
                  <a:gd name="connsiteX2" fmla="*/ 331512 w 331512"/>
                  <a:gd name="connsiteY2" fmla="*/ 143767 h 143767"/>
                  <a:gd name="connsiteX3" fmla="*/ 0 w 331512"/>
                  <a:gd name="connsiteY3" fmla="*/ 143767 h 143767"/>
                  <a:gd name="connsiteX0" fmla="*/ 0 w 331512"/>
                  <a:gd name="connsiteY0" fmla="*/ 143767 h 150642"/>
                  <a:gd name="connsiteX1" fmla="*/ 165756 w 331512"/>
                  <a:gd name="connsiteY1" fmla="*/ 0 h 150642"/>
                  <a:gd name="connsiteX2" fmla="*/ 331512 w 331512"/>
                  <a:gd name="connsiteY2" fmla="*/ 143767 h 150642"/>
                  <a:gd name="connsiteX3" fmla="*/ 148653 w 331512"/>
                  <a:gd name="connsiteY3" fmla="*/ 150642 h 150642"/>
                  <a:gd name="connsiteX4" fmla="*/ 0 w 331512"/>
                  <a:gd name="connsiteY4" fmla="*/ 143767 h 150642"/>
                  <a:gd name="connsiteX0" fmla="*/ 148653 w 331512"/>
                  <a:gd name="connsiteY0" fmla="*/ 150642 h 242082"/>
                  <a:gd name="connsiteX1" fmla="*/ 0 w 331512"/>
                  <a:gd name="connsiteY1" fmla="*/ 143767 h 242082"/>
                  <a:gd name="connsiteX2" fmla="*/ 165756 w 331512"/>
                  <a:gd name="connsiteY2" fmla="*/ 0 h 242082"/>
                  <a:gd name="connsiteX3" fmla="*/ 331512 w 331512"/>
                  <a:gd name="connsiteY3" fmla="*/ 143767 h 242082"/>
                  <a:gd name="connsiteX4" fmla="*/ 240093 w 331512"/>
                  <a:gd name="connsiteY4" fmla="*/ 242082 h 242082"/>
                  <a:gd name="connsiteX0" fmla="*/ 148653 w 331512"/>
                  <a:gd name="connsiteY0" fmla="*/ 150642 h 150642"/>
                  <a:gd name="connsiteX1" fmla="*/ 0 w 331512"/>
                  <a:gd name="connsiteY1" fmla="*/ 143767 h 150642"/>
                  <a:gd name="connsiteX2" fmla="*/ 165756 w 331512"/>
                  <a:gd name="connsiteY2" fmla="*/ 0 h 150642"/>
                  <a:gd name="connsiteX3" fmla="*/ 331512 w 331512"/>
                  <a:gd name="connsiteY3" fmla="*/ 143767 h 150642"/>
                  <a:gd name="connsiteX0" fmla="*/ 0 w 331512"/>
                  <a:gd name="connsiteY0" fmla="*/ 143767 h 143767"/>
                  <a:gd name="connsiteX1" fmla="*/ 165756 w 331512"/>
                  <a:gd name="connsiteY1" fmla="*/ 0 h 143767"/>
                  <a:gd name="connsiteX2" fmla="*/ 331512 w 331512"/>
                  <a:gd name="connsiteY2" fmla="*/ 143767 h 143767"/>
                </a:gdLst>
                <a:ahLst/>
                <a:cxnLst>
                  <a:cxn ang="0">
                    <a:pos x="connsiteX0" y="connsiteY0"/>
                  </a:cxn>
                  <a:cxn ang="0">
                    <a:pos x="connsiteX1" y="connsiteY1"/>
                  </a:cxn>
                  <a:cxn ang="0">
                    <a:pos x="connsiteX2" y="connsiteY2"/>
                  </a:cxn>
                </a:cxnLst>
                <a:rect l="l" t="t" r="r" b="b"/>
                <a:pathLst>
                  <a:path w="331512" h="143767">
                    <a:moveTo>
                      <a:pt x="0" y="143767"/>
                    </a:moveTo>
                    <a:lnTo>
                      <a:pt x="165756" y="0"/>
                    </a:lnTo>
                    <a:lnTo>
                      <a:pt x="331512" y="143767"/>
                    </a:lnTo>
                  </a:path>
                </a:pathLst>
              </a:custGeom>
              <a:noFill/>
              <a:ln cap="sq">
                <a:solidFill>
                  <a:schemeClr val="tx1">
                    <a:lumMod val="50000"/>
                    <a:lumOff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Isosceles Triangle 51">
                <a:extLst>
                  <a:ext uri="{FF2B5EF4-FFF2-40B4-BE49-F238E27FC236}">
                    <a16:creationId xmlns:a16="http://schemas.microsoft.com/office/drawing/2014/main" id="{74B00981-1A00-9F26-EC5D-8356F89696C8}"/>
                  </a:ext>
                </a:extLst>
              </p:cNvPr>
              <p:cNvSpPr/>
              <p:nvPr/>
            </p:nvSpPr>
            <p:spPr>
              <a:xfrm rot="5400000">
                <a:off x="2291997" y="2946241"/>
                <a:ext cx="331512" cy="143767"/>
              </a:xfrm>
              <a:custGeom>
                <a:avLst/>
                <a:gdLst>
                  <a:gd name="connsiteX0" fmla="*/ 0 w 331512"/>
                  <a:gd name="connsiteY0" fmla="*/ 143767 h 143767"/>
                  <a:gd name="connsiteX1" fmla="*/ 165756 w 331512"/>
                  <a:gd name="connsiteY1" fmla="*/ 0 h 143767"/>
                  <a:gd name="connsiteX2" fmla="*/ 331512 w 331512"/>
                  <a:gd name="connsiteY2" fmla="*/ 143767 h 143767"/>
                  <a:gd name="connsiteX3" fmla="*/ 0 w 331512"/>
                  <a:gd name="connsiteY3" fmla="*/ 143767 h 143767"/>
                  <a:gd name="connsiteX0" fmla="*/ 0 w 331512"/>
                  <a:gd name="connsiteY0" fmla="*/ 143767 h 150642"/>
                  <a:gd name="connsiteX1" fmla="*/ 165756 w 331512"/>
                  <a:gd name="connsiteY1" fmla="*/ 0 h 150642"/>
                  <a:gd name="connsiteX2" fmla="*/ 331512 w 331512"/>
                  <a:gd name="connsiteY2" fmla="*/ 143767 h 150642"/>
                  <a:gd name="connsiteX3" fmla="*/ 148653 w 331512"/>
                  <a:gd name="connsiteY3" fmla="*/ 150642 h 150642"/>
                  <a:gd name="connsiteX4" fmla="*/ 0 w 331512"/>
                  <a:gd name="connsiteY4" fmla="*/ 143767 h 150642"/>
                  <a:gd name="connsiteX0" fmla="*/ 148653 w 331512"/>
                  <a:gd name="connsiteY0" fmla="*/ 150642 h 242082"/>
                  <a:gd name="connsiteX1" fmla="*/ 0 w 331512"/>
                  <a:gd name="connsiteY1" fmla="*/ 143767 h 242082"/>
                  <a:gd name="connsiteX2" fmla="*/ 165756 w 331512"/>
                  <a:gd name="connsiteY2" fmla="*/ 0 h 242082"/>
                  <a:gd name="connsiteX3" fmla="*/ 331512 w 331512"/>
                  <a:gd name="connsiteY3" fmla="*/ 143767 h 242082"/>
                  <a:gd name="connsiteX4" fmla="*/ 240093 w 331512"/>
                  <a:gd name="connsiteY4" fmla="*/ 242082 h 242082"/>
                  <a:gd name="connsiteX0" fmla="*/ 148653 w 331512"/>
                  <a:gd name="connsiteY0" fmla="*/ 150642 h 150642"/>
                  <a:gd name="connsiteX1" fmla="*/ 0 w 331512"/>
                  <a:gd name="connsiteY1" fmla="*/ 143767 h 150642"/>
                  <a:gd name="connsiteX2" fmla="*/ 165756 w 331512"/>
                  <a:gd name="connsiteY2" fmla="*/ 0 h 150642"/>
                  <a:gd name="connsiteX3" fmla="*/ 331512 w 331512"/>
                  <a:gd name="connsiteY3" fmla="*/ 143767 h 150642"/>
                  <a:gd name="connsiteX0" fmla="*/ 0 w 331512"/>
                  <a:gd name="connsiteY0" fmla="*/ 143767 h 143767"/>
                  <a:gd name="connsiteX1" fmla="*/ 165756 w 331512"/>
                  <a:gd name="connsiteY1" fmla="*/ 0 h 143767"/>
                  <a:gd name="connsiteX2" fmla="*/ 331512 w 331512"/>
                  <a:gd name="connsiteY2" fmla="*/ 143767 h 143767"/>
                </a:gdLst>
                <a:ahLst/>
                <a:cxnLst>
                  <a:cxn ang="0">
                    <a:pos x="connsiteX0" y="connsiteY0"/>
                  </a:cxn>
                  <a:cxn ang="0">
                    <a:pos x="connsiteX1" y="connsiteY1"/>
                  </a:cxn>
                  <a:cxn ang="0">
                    <a:pos x="connsiteX2" y="connsiteY2"/>
                  </a:cxn>
                </a:cxnLst>
                <a:rect l="l" t="t" r="r" b="b"/>
                <a:pathLst>
                  <a:path w="331512" h="143767">
                    <a:moveTo>
                      <a:pt x="0" y="143767"/>
                    </a:moveTo>
                    <a:lnTo>
                      <a:pt x="165756" y="0"/>
                    </a:lnTo>
                    <a:lnTo>
                      <a:pt x="331512" y="143767"/>
                    </a:lnTo>
                  </a:path>
                </a:pathLst>
              </a:custGeom>
              <a:noFill/>
              <a:ln cap="sq">
                <a:solidFill>
                  <a:schemeClr val="tx1">
                    <a:lumMod val="50000"/>
                    <a:lumOff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grpSp>
        <p:nvGrpSpPr>
          <p:cNvPr id="26" name="Group 25">
            <a:extLst>
              <a:ext uri="{FF2B5EF4-FFF2-40B4-BE49-F238E27FC236}">
                <a16:creationId xmlns:a16="http://schemas.microsoft.com/office/drawing/2014/main" id="{7B514C8C-489A-04F2-6005-5C1A329A1B56}"/>
              </a:ext>
            </a:extLst>
          </p:cNvPr>
          <p:cNvGrpSpPr/>
          <p:nvPr/>
        </p:nvGrpSpPr>
        <p:grpSpPr>
          <a:xfrm>
            <a:off x="8465389" y="1360753"/>
            <a:ext cx="2282858" cy="3980078"/>
            <a:chOff x="8465389" y="1360753"/>
            <a:chExt cx="2282858" cy="3980078"/>
          </a:xfrm>
        </p:grpSpPr>
        <p:grpSp>
          <p:nvGrpSpPr>
            <p:cNvPr id="27" name="Group 26">
              <a:extLst>
                <a:ext uri="{FF2B5EF4-FFF2-40B4-BE49-F238E27FC236}">
                  <a16:creationId xmlns:a16="http://schemas.microsoft.com/office/drawing/2014/main" id="{27DBC309-BB3B-D755-8741-CEC1E5C51663}"/>
                </a:ext>
              </a:extLst>
            </p:cNvPr>
            <p:cNvGrpSpPr/>
            <p:nvPr/>
          </p:nvGrpSpPr>
          <p:grpSpPr>
            <a:xfrm>
              <a:off x="8465389" y="1360753"/>
              <a:ext cx="2282858" cy="3980078"/>
              <a:chOff x="8465389" y="1360753"/>
              <a:chExt cx="2282858" cy="3980078"/>
            </a:xfrm>
          </p:grpSpPr>
          <p:sp>
            <p:nvSpPr>
              <p:cNvPr id="31" name="Rectangle 30">
                <a:extLst>
                  <a:ext uri="{FF2B5EF4-FFF2-40B4-BE49-F238E27FC236}">
                    <a16:creationId xmlns:a16="http://schemas.microsoft.com/office/drawing/2014/main" id="{3E78E760-D82C-6560-9A67-E12D11B07C14}"/>
                  </a:ext>
                </a:extLst>
              </p:cNvPr>
              <p:cNvSpPr/>
              <p:nvPr/>
            </p:nvSpPr>
            <p:spPr>
              <a:xfrm>
                <a:off x="8465389" y="1853960"/>
                <a:ext cx="2282858" cy="348687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2011680" bIns="0" rtlCol="0" anchor="ctr"/>
              <a:lstStyle/>
              <a:p>
                <a:pPr algn="ctr"/>
                <a:r>
                  <a:rPr lang="en-IN" sz="1400">
                    <a:solidFill>
                      <a:schemeClr val="tx1"/>
                    </a:solidFill>
                  </a:rPr>
                  <a:t>Commercialization, life cycle management, post marketing </a:t>
                </a:r>
                <a:r>
                  <a:rPr lang="en-IN" sz="1400" err="1">
                    <a:solidFill>
                      <a:schemeClr val="tx1"/>
                    </a:solidFill>
                  </a:rPr>
                  <a:t>committments</a:t>
                </a:r>
                <a:endParaRPr lang="en-IN" sz="1400">
                  <a:solidFill>
                    <a:schemeClr val="tx1"/>
                  </a:solidFill>
                </a:endParaRPr>
              </a:p>
            </p:txBody>
          </p:sp>
          <p:sp>
            <p:nvSpPr>
              <p:cNvPr id="32" name="Rectangle 31">
                <a:extLst>
                  <a:ext uri="{FF2B5EF4-FFF2-40B4-BE49-F238E27FC236}">
                    <a16:creationId xmlns:a16="http://schemas.microsoft.com/office/drawing/2014/main" id="{EDE2BC06-44C3-3701-A3AC-53463D5D2F83}"/>
                  </a:ext>
                </a:extLst>
              </p:cNvPr>
              <p:cNvSpPr/>
              <p:nvPr/>
            </p:nvSpPr>
            <p:spPr>
              <a:xfrm>
                <a:off x="8465389" y="1360753"/>
                <a:ext cx="2282858" cy="448703"/>
              </a:xfrm>
              <a:prstGeom prst="rect">
                <a:avLst/>
              </a:prstGeom>
              <a:gradFill>
                <a:gsLst>
                  <a:gs pos="100000">
                    <a:schemeClr val="bg2"/>
                  </a:gs>
                  <a:gs pos="0">
                    <a:schemeClr val="accent4">
                      <a:lumMod val="75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a:t>Regulatory</a:t>
                </a:r>
              </a:p>
            </p:txBody>
          </p:sp>
        </p:grpSp>
        <p:grpSp>
          <p:nvGrpSpPr>
            <p:cNvPr id="28" name="Group 27">
              <a:extLst>
                <a:ext uri="{FF2B5EF4-FFF2-40B4-BE49-F238E27FC236}">
                  <a16:creationId xmlns:a16="http://schemas.microsoft.com/office/drawing/2014/main" id="{BB72770E-D84B-10DB-81C9-F3E66180ABC7}"/>
                </a:ext>
              </a:extLst>
            </p:cNvPr>
            <p:cNvGrpSpPr/>
            <p:nvPr/>
          </p:nvGrpSpPr>
          <p:grpSpPr>
            <a:xfrm>
              <a:off x="9448941" y="3075746"/>
              <a:ext cx="279468" cy="252422"/>
              <a:chOff x="2385869" y="2852368"/>
              <a:chExt cx="367031" cy="331513"/>
            </a:xfrm>
          </p:grpSpPr>
          <p:sp>
            <p:nvSpPr>
              <p:cNvPr id="29" name="Isosceles Triangle 51">
                <a:extLst>
                  <a:ext uri="{FF2B5EF4-FFF2-40B4-BE49-F238E27FC236}">
                    <a16:creationId xmlns:a16="http://schemas.microsoft.com/office/drawing/2014/main" id="{F014036C-28E7-6272-CEB6-587BB2841961}"/>
                  </a:ext>
                </a:extLst>
              </p:cNvPr>
              <p:cNvSpPr/>
              <p:nvPr/>
            </p:nvSpPr>
            <p:spPr>
              <a:xfrm rot="5400000">
                <a:off x="2515261" y="2946240"/>
                <a:ext cx="331512" cy="143767"/>
              </a:xfrm>
              <a:custGeom>
                <a:avLst/>
                <a:gdLst>
                  <a:gd name="connsiteX0" fmla="*/ 0 w 331512"/>
                  <a:gd name="connsiteY0" fmla="*/ 143767 h 143767"/>
                  <a:gd name="connsiteX1" fmla="*/ 165756 w 331512"/>
                  <a:gd name="connsiteY1" fmla="*/ 0 h 143767"/>
                  <a:gd name="connsiteX2" fmla="*/ 331512 w 331512"/>
                  <a:gd name="connsiteY2" fmla="*/ 143767 h 143767"/>
                  <a:gd name="connsiteX3" fmla="*/ 0 w 331512"/>
                  <a:gd name="connsiteY3" fmla="*/ 143767 h 143767"/>
                  <a:gd name="connsiteX0" fmla="*/ 0 w 331512"/>
                  <a:gd name="connsiteY0" fmla="*/ 143767 h 150642"/>
                  <a:gd name="connsiteX1" fmla="*/ 165756 w 331512"/>
                  <a:gd name="connsiteY1" fmla="*/ 0 h 150642"/>
                  <a:gd name="connsiteX2" fmla="*/ 331512 w 331512"/>
                  <a:gd name="connsiteY2" fmla="*/ 143767 h 150642"/>
                  <a:gd name="connsiteX3" fmla="*/ 148653 w 331512"/>
                  <a:gd name="connsiteY3" fmla="*/ 150642 h 150642"/>
                  <a:gd name="connsiteX4" fmla="*/ 0 w 331512"/>
                  <a:gd name="connsiteY4" fmla="*/ 143767 h 150642"/>
                  <a:gd name="connsiteX0" fmla="*/ 148653 w 331512"/>
                  <a:gd name="connsiteY0" fmla="*/ 150642 h 242082"/>
                  <a:gd name="connsiteX1" fmla="*/ 0 w 331512"/>
                  <a:gd name="connsiteY1" fmla="*/ 143767 h 242082"/>
                  <a:gd name="connsiteX2" fmla="*/ 165756 w 331512"/>
                  <a:gd name="connsiteY2" fmla="*/ 0 h 242082"/>
                  <a:gd name="connsiteX3" fmla="*/ 331512 w 331512"/>
                  <a:gd name="connsiteY3" fmla="*/ 143767 h 242082"/>
                  <a:gd name="connsiteX4" fmla="*/ 240093 w 331512"/>
                  <a:gd name="connsiteY4" fmla="*/ 242082 h 242082"/>
                  <a:gd name="connsiteX0" fmla="*/ 148653 w 331512"/>
                  <a:gd name="connsiteY0" fmla="*/ 150642 h 150642"/>
                  <a:gd name="connsiteX1" fmla="*/ 0 w 331512"/>
                  <a:gd name="connsiteY1" fmla="*/ 143767 h 150642"/>
                  <a:gd name="connsiteX2" fmla="*/ 165756 w 331512"/>
                  <a:gd name="connsiteY2" fmla="*/ 0 h 150642"/>
                  <a:gd name="connsiteX3" fmla="*/ 331512 w 331512"/>
                  <a:gd name="connsiteY3" fmla="*/ 143767 h 150642"/>
                  <a:gd name="connsiteX0" fmla="*/ 0 w 331512"/>
                  <a:gd name="connsiteY0" fmla="*/ 143767 h 143767"/>
                  <a:gd name="connsiteX1" fmla="*/ 165756 w 331512"/>
                  <a:gd name="connsiteY1" fmla="*/ 0 h 143767"/>
                  <a:gd name="connsiteX2" fmla="*/ 331512 w 331512"/>
                  <a:gd name="connsiteY2" fmla="*/ 143767 h 143767"/>
                </a:gdLst>
                <a:ahLst/>
                <a:cxnLst>
                  <a:cxn ang="0">
                    <a:pos x="connsiteX0" y="connsiteY0"/>
                  </a:cxn>
                  <a:cxn ang="0">
                    <a:pos x="connsiteX1" y="connsiteY1"/>
                  </a:cxn>
                  <a:cxn ang="0">
                    <a:pos x="connsiteX2" y="connsiteY2"/>
                  </a:cxn>
                </a:cxnLst>
                <a:rect l="l" t="t" r="r" b="b"/>
                <a:pathLst>
                  <a:path w="331512" h="143767">
                    <a:moveTo>
                      <a:pt x="0" y="143767"/>
                    </a:moveTo>
                    <a:lnTo>
                      <a:pt x="165756" y="0"/>
                    </a:lnTo>
                    <a:lnTo>
                      <a:pt x="331512" y="143767"/>
                    </a:lnTo>
                  </a:path>
                </a:pathLst>
              </a:custGeom>
              <a:noFill/>
              <a:ln cap="sq">
                <a:solidFill>
                  <a:schemeClr val="tx1">
                    <a:lumMod val="50000"/>
                    <a:lumOff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Isosceles Triangle 51">
                <a:extLst>
                  <a:ext uri="{FF2B5EF4-FFF2-40B4-BE49-F238E27FC236}">
                    <a16:creationId xmlns:a16="http://schemas.microsoft.com/office/drawing/2014/main" id="{22B32DF5-610F-DF62-2E68-25DCFE67BC0B}"/>
                  </a:ext>
                </a:extLst>
              </p:cNvPr>
              <p:cNvSpPr/>
              <p:nvPr/>
            </p:nvSpPr>
            <p:spPr>
              <a:xfrm rot="5400000">
                <a:off x="2291997" y="2946241"/>
                <a:ext cx="331512" cy="143767"/>
              </a:xfrm>
              <a:custGeom>
                <a:avLst/>
                <a:gdLst>
                  <a:gd name="connsiteX0" fmla="*/ 0 w 331512"/>
                  <a:gd name="connsiteY0" fmla="*/ 143767 h 143767"/>
                  <a:gd name="connsiteX1" fmla="*/ 165756 w 331512"/>
                  <a:gd name="connsiteY1" fmla="*/ 0 h 143767"/>
                  <a:gd name="connsiteX2" fmla="*/ 331512 w 331512"/>
                  <a:gd name="connsiteY2" fmla="*/ 143767 h 143767"/>
                  <a:gd name="connsiteX3" fmla="*/ 0 w 331512"/>
                  <a:gd name="connsiteY3" fmla="*/ 143767 h 143767"/>
                  <a:gd name="connsiteX0" fmla="*/ 0 w 331512"/>
                  <a:gd name="connsiteY0" fmla="*/ 143767 h 150642"/>
                  <a:gd name="connsiteX1" fmla="*/ 165756 w 331512"/>
                  <a:gd name="connsiteY1" fmla="*/ 0 h 150642"/>
                  <a:gd name="connsiteX2" fmla="*/ 331512 w 331512"/>
                  <a:gd name="connsiteY2" fmla="*/ 143767 h 150642"/>
                  <a:gd name="connsiteX3" fmla="*/ 148653 w 331512"/>
                  <a:gd name="connsiteY3" fmla="*/ 150642 h 150642"/>
                  <a:gd name="connsiteX4" fmla="*/ 0 w 331512"/>
                  <a:gd name="connsiteY4" fmla="*/ 143767 h 150642"/>
                  <a:gd name="connsiteX0" fmla="*/ 148653 w 331512"/>
                  <a:gd name="connsiteY0" fmla="*/ 150642 h 242082"/>
                  <a:gd name="connsiteX1" fmla="*/ 0 w 331512"/>
                  <a:gd name="connsiteY1" fmla="*/ 143767 h 242082"/>
                  <a:gd name="connsiteX2" fmla="*/ 165756 w 331512"/>
                  <a:gd name="connsiteY2" fmla="*/ 0 h 242082"/>
                  <a:gd name="connsiteX3" fmla="*/ 331512 w 331512"/>
                  <a:gd name="connsiteY3" fmla="*/ 143767 h 242082"/>
                  <a:gd name="connsiteX4" fmla="*/ 240093 w 331512"/>
                  <a:gd name="connsiteY4" fmla="*/ 242082 h 242082"/>
                  <a:gd name="connsiteX0" fmla="*/ 148653 w 331512"/>
                  <a:gd name="connsiteY0" fmla="*/ 150642 h 150642"/>
                  <a:gd name="connsiteX1" fmla="*/ 0 w 331512"/>
                  <a:gd name="connsiteY1" fmla="*/ 143767 h 150642"/>
                  <a:gd name="connsiteX2" fmla="*/ 165756 w 331512"/>
                  <a:gd name="connsiteY2" fmla="*/ 0 h 150642"/>
                  <a:gd name="connsiteX3" fmla="*/ 331512 w 331512"/>
                  <a:gd name="connsiteY3" fmla="*/ 143767 h 150642"/>
                  <a:gd name="connsiteX0" fmla="*/ 0 w 331512"/>
                  <a:gd name="connsiteY0" fmla="*/ 143767 h 143767"/>
                  <a:gd name="connsiteX1" fmla="*/ 165756 w 331512"/>
                  <a:gd name="connsiteY1" fmla="*/ 0 h 143767"/>
                  <a:gd name="connsiteX2" fmla="*/ 331512 w 331512"/>
                  <a:gd name="connsiteY2" fmla="*/ 143767 h 143767"/>
                </a:gdLst>
                <a:ahLst/>
                <a:cxnLst>
                  <a:cxn ang="0">
                    <a:pos x="connsiteX0" y="connsiteY0"/>
                  </a:cxn>
                  <a:cxn ang="0">
                    <a:pos x="connsiteX1" y="connsiteY1"/>
                  </a:cxn>
                  <a:cxn ang="0">
                    <a:pos x="connsiteX2" y="connsiteY2"/>
                  </a:cxn>
                </a:cxnLst>
                <a:rect l="l" t="t" r="r" b="b"/>
                <a:pathLst>
                  <a:path w="331512" h="143767">
                    <a:moveTo>
                      <a:pt x="0" y="143767"/>
                    </a:moveTo>
                    <a:lnTo>
                      <a:pt x="165756" y="0"/>
                    </a:lnTo>
                    <a:lnTo>
                      <a:pt x="331512" y="143767"/>
                    </a:lnTo>
                  </a:path>
                </a:pathLst>
              </a:custGeom>
              <a:noFill/>
              <a:ln cap="sq">
                <a:solidFill>
                  <a:schemeClr val="tx1">
                    <a:lumMod val="50000"/>
                    <a:lumOff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grpSp>
        <p:nvGrpSpPr>
          <p:cNvPr id="38" name="Group 37">
            <a:extLst>
              <a:ext uri="{FF2B5EF4-FFF2-40B4-BE49-F238E27FC236}">
                <a16:creationId xmlns:a16="http://schemas.microsoft.com/office/drawing/2014/main" id="{33917129-5DEB-702F-24B2-BC61D0DD6C2F}"/>
              </a:ext>
            </a:extLst>
          </p:cNvPr>
          <p:cNvGrpSpPr/>
          <p:nvPr/>
        </p:nvGrpSpPr>
        <p:grpSpPr>
          <a:xfrm>
            <a:off x="632323" y="2367080"/>
            <a:ext cx="10923957" cy="1623842"/>
            <a:chOff x="632323" y="2367080"/>
            <a:chExt cx="10923957" cy="1623842"/>
          </a:xfrm>
        </p:grpSpPr>
        <p:sp>
          <p:nvSpPr>
            <p:cNvPr id="39" name="Oval 38">
              <a:extLst>
                <a:ext uri="{FF2B5EF4-FFF2-40B4-BE49-F238E27FC236}">
                  <a16:creationId xmlns:a16="http://schemas.microsoft.com/office/drawing/2014/main" id="{B0427570-224C-971E-4136-4A89DFA0BF1C}"/>
                </a:ext>
              </a:extLst>
            </p:cNvPr>
            <p:cNvSpPr/>
            <p:nvPr/>
          </p:nvSpPr>
          <p:spPr>
            <a:xfrm>
              <a:off x="632323" y="2367080"/>
              <a:ext cx="1623844" cy="1623842"/>
            </a:xfrm>
            <a:prstGeom prst="ellipse">
              <a:avLst/>
            </a:prstGeom>
            <a:solidFill>
              <a:schemeClr val="bg1"/>
            </a:solid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IN" sz="1600">
                  <a:solidFill>
                    <a:schemeClr val="tx1"/>
                  </a:solidFill>
                </a:rPr>
                <a:t>Target ID</a:t>
              </a:r>
            </a:p>
          </p:txBody>
        </p:sp>
        <p:sp>
          <p:nvSpPr>
            <p:cNvPr id="40" name="Oval 39">
              <a:extLst>
                <a:ext uri="{FF2B5EF4-FFF2-40B4-BE49-F238E27FC236}">
                  <a16:creationId xmlns:a16="http://schemas.microsoft.com/office/drawing/2014/main" id="{DB7CE58A-97E8-4327-1BD3-0FE1322788F2}"/>
                </a:ext>
              </a:extLst>
            </p:cNvPr>
            <p:cNvSpPr/>
            <p:nvPr/>
          </p:nvSpPr>
          <p:spPr>
            <a:xfrm>
              <a:off x="2951528" y="2367080"/>
              <a:ext cx="1623844" cy="1623842"/>
            </a:xfrm>
            <a:prstGeom prst="ellipse">
              <a:avLst/>
            </a:prstGeom>
            <a:solidFill>
              <a:schemeClr val="bg1"/>
            </a:solid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a:solidFill>
                    <a:schemeClr val="tx1"/>
                  </a:solidFill>
                </a:rPr>
                <a:t>Drug Screening &amp; PD</a:t>
              </a:r>
            </a:p>
          </p:txBody>
        </p:sp>
        <p:sp>
          <p:nvSpPr>
            <p:cNvPr id="41" name="Oval 40">
              <a:extLst>
                <a:ext uri="{FF2B5EF4-FFF2-40B4-BE49-F238E27FC236}">
                  <a16:creationId xmlns:a16="http://schemas.microsoft.com/office/drawing/2014/main" id="{D80B3BB3-7054-943B-98B0-C8D1A7A45606}"/>
                </a:ext>
              </a:extLst>
            </p:cNvPr>
            <p:cNvSpPr/>
            <p:nvPr/>
          </p:nvSpPr>
          <p:spPr>
            <a:xfrm>
              <a:off x="5288829" y="2367080"/>
              <a:ext cx="1623844" cy="1623842"/>
            </a:xfrm>
            <a:prstGeom prst="ellipse">
              <a:avLst/>
            </a:prstGeom>
            <a:solidFill>
              <a:schemeClr val="bg1"/>
            </a:solidFill>
            <a:ln w="635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IN" sz="1600" spc="-20">
                  <a:solidFill>
                    <a:schemeClr val="tx1"/>
                  </a:solidFill>
                </a:rPr>
                <a:t>Toxicology, ADME</a:t>
              </a:r>
            </a:p>
          </p:txBody>
        </p:sp>
        <p:sp>
          <p:nvSpPr>
            <p:cNvPr id="42" name="Oval 41">
              <a:extLst>
                <a:ext uri="{FF2B5EF4-FFF2-40B4-BE49-F238E27FC236}">
                  <a16:creationId xmlns:a16="http://schemas.microsoft.com/office/drawing/2014/main" id="{3F1554E6-FD51-7CD1-7592-61CFF6F0C045}"/>
                </a:ext>
              </a:extLst>
            </p:cNvPr>
            <p:cNvSpPr/>
            <p:nvPr/>
          </p:nvSpPr>
          <p:spPr>
            <a:xfrm>
              <a:off x="7616205" y="2367080"/>
              <a:ext cx="1623844" cy="1623842"/>
            </a:xfrm>
            <a:prstGeom prst="ellipse">
              <a:avLst/>
            </a:prstGeom>
            <a:solidFill>
              <a:schemeClr val="bg1"/>
            </a:solidFill>
            <a:ln w="635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rIns="0" rtlCol="0" anchor="ctr"/>
            <a:lstStyle/>
            <a:p>
              <a:pPr algn="ctr"/>
              <a:r>
                <a:rPr lang="en-IN" sz="1500" spc="-30">
                  <a:solidFill>
                    <a:schemeClr val="tx1"/>
                  </a:solidFill>
                </a:rPr>
                <a:t>Phase I, II, and III</a:t>
              </a:r>
            </a:p>
          </p:txBody>
        </p:sp>
        <p:sp>
          <p:nvSpPr>
            <p:cNvPr id="43" name="Oval 42">
              <a:extLst>
                <a:ext uri="{FF2B5EF4-FFF2-40B4-BE49-F238E27FC236}">
                  <a16:creationId xmlns:a16="http://schemas.microsoft.com/office/drawing/2014/main" id="{4EC86CA0-DF78-A315-445F-9B44858DBEC4}"/>
                </a:ext>
              </a:extLst>
            </p:cNvPr>
            <p:cNvSpPr/>
            <p:nvPr/>
          </p:nvSpPr>
          <p:spPr>
            <a:xfrm>
              <a:off x="9932436" y="2367080"/>
              <a:ext cx="1623844" cy="1623842"/>
            </a:xfrm>
            <a:prstGeom prst="ellipse">
              <a:avLst/>
            </a:prstGeom>
            <a:solidFill>
              <a:schemeClr val="bg1"/>
            </a:solidFill>
            <a:ln w="635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wrap="none" lIns="0" rIns="0" rtlCol="0" anchor="ctr"/>
            <a:lstStyle/>
            <a:p>
              <a:pPr algn="ctr"/>
              <a:r>
                <a:rPr lang="en-IN" sz="1600">
                  <a:solidFill>
                    <a:schemeClr val="tx1"/>
                  </a:solidFill>
                </a:rPr>
                <a:t>Post Marketing</a:t>
              </a:r>
            </a:p>
          </p:txBody>
        </p:sp>
      </p:grpSp>
    </p:spTree>
    <p:extLst>
      <p:ext uri="{BB962C8B-B14F-4D97-AF65-F5344CB8AC3E}">
        <p14:creationId xmlns:p14="http://schemas.microsoft.com/office/powerpoint/2010/main" val="3645148544"/>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69531170-D305-8907-D628-05B072C386D8}"/>
              </a:ext>
            </a:extLst>
          </p:cNvPr>
          <p:cNvSpPr>
            <a:spLocks noGrp="1"/>
          </p:cNvSpPr>
          <p:nvPr>
            <p:ph type="sldNum" sz="quarter" idx="15"/>
          </p:nvPr>
        </p:nvSpPr>
        <p:spPr/>
        <p:txBody>
          <a:bodyPr/>
          <a:lstStyle/>
          <a:p>
            <a:fld id="{57E68A81-A63B-7E42-A4BA-DED9126C48E6}" type="slidenum">
              <a:rPr lang="en-US" smtClean="0"/>
              <a:pPr/>
              <a:t>89</a:t>
            </a:fld>
            <a:endParaRPr lang="en-US"/>
          </a:p>
        </p:txBody>
      </p:sp>
      <p:sp>
        <p:nvSpPr>
          <p:cNvPr id="6" name="Title 5">
            <a:extLst>
              <a:ext uri="{FF2B5EF4-FFF2-40B4-BE49-F238E27FC236}">
                <a16:creationId xmlns:a16="http://schemas.microsoft.com/office/drawing/2014/main" id="{1D4EBCC7-A70F-3D16-B7D9-890E5D8CA3DA}"/>
              </a:ext>
            </a:extLst>
          </p:cNvPr>
          <p:cNvSpPr>
            <a:spLocks noGrp="1"/>
          </p:cNvSpPr>
          <p:nvPr>
            <p:ph type="title"/>
          </p:nvPr>
        </p:nvSpPr>
        <p:spPr/>
        <p:txBody>
          <a:bodyPr/>
          <a:lstStyle/>
          <a:p>
            <a:r>
              <a:rPr lang="en-US" u="sng" dirty="0">
                <a:solidFill>
                  <a:schemeClr val="accent1"/>
                </a:solidFill>
              </a:rPr>
              <a:t>Rigorous</a:t>
            </a:r>
            <a:r>
              <a:rPr lang="en-US" dirty="0">
                <a:solidFill>
                  <a:schemeClr val="accent1"/>
                </a:solidFill>
              </a:rPr>
              <a:t> screening to identify the best clinical candidate</a:t>
            </a:r>
          </a:p>
        </p:txBody>
      </p:sp>
      <p:sp>
        <p:nvSpPr>
          <p:cNvPr id="8" name="Oval 7">
            <a:extLst>
              <a:ext uri="{FF2B5EF4-FFF2-40B4-BE49-F238E27FC236}">
                <a16:creationId xmlns:a16="http://schemas.microsoft.com/office/drawing/2014/main" id="{527C001B-34A8-9829-0FD4-C2AB61B5E4C4}"/>
              </a:ext>
            </a:extLst>
          </p:cNvPr>
          <p:cNvSpPr/>
          <p:nvPr/>
        </p:nvSpPr>
        <p:spPr>
          <a:xfrm>
            <a:off x="3847760" y="5009870"/>
            <a:ext cx="875314" cy="264886"/>
          </a:xfrm>
          <a:prstGeom prst="ellipse">
            <a:avLst/>
          </a:prstGeom>
          <a:solidFill>
            <a:schemeClr val="bg1">
              <a:lumMod val="75000"/>
              <a:alpha val="54000"/>
            </a:schemeClr>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 name="Oval 8">
            <a:extLst>
              <a:ext uri="{FF2B5EF4-FFF2-40B4-BE49-F238E27FC236}">
                <a16:creationId xmlns:a16="http://schemas.microsoft.com/office/drawing/2014/main" id="{9525ECEE-3451-AF04-121F-E3CE05EB357E}"/>
              </a:ext>
            </a:extLst>
          </p:cNvPr>
          <p:cNvSpPr/>
          <p:nvPr/>
        </p:nvSpPr>
        <p:spPr>
          <a:xfrm>
            <a:off x="2058627" y="2118022"/>
            <a:ext cx="4450080" cy="472614"/>
          </a:xfrm>
          <a:prstGeom prst="ellipse">
            <a:avLst/>
          </a:prstGeom>
          <a:gradFill flip="none" rotWithShape="1">
            <a:gsLst>
              <a:gs pos="0">
                <a:schemeClr val="bg1">
                  <a:alpha val="75000"/>
                </a:schemeClr>
              </a:gs>
              <a:gs pos="100000">
                <a:schemeClr val="bg1">
                  <a:lumMod val="75000"/>
                  <a:alpha val="75000"/>
                </a:schemeClr>
              </a:gs>
            </a:gsLst>
            <a:lin ang="5400000" scaled="1"/>
            <a:tileRect/>
          </a:gra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 name="Oval 9">
            <a:extLst>
              <a:ext uri="{FF2B5EF4-FFF2-40B4-BE49-F238E27FC236}">
                <a16:creationId xmlns:a16="http://schemas.microsoft.com/office/drawing/2014/main" id="{751B34C7-DF65-79E6-33A3-E1C5B0A49DB3}"/>
              </a:ext>
            </a:extLst>
          </p:cNvPr>
          <p:cNvSpPr/>
          <p:nvPr/>
        </p:nvSpPr>
        <p:spPr>
          <a:xfrm>
            <a:off x="2310980" y="2544623"/>
            <a:ext cx="3948325" cy="365760"/>
          </a:xfrm>
          <a:prstGeom prst="ellipse">
            <a:avLst/>
          </a:prstGeom>
          <a:solidFill>
            <a:schemeClr val="tx1">
              <a:lumMod val="65000"/>
              <a:lumOff val="35000"/>
              <a:alpha val="54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48B96C28-2366-F7B7-5D5E-5215E3131255}"/>
              </a:ext>
            </a:extLst>
          </p:cNvPr>
          <p:cNvSpPr>
            <a:spLocks/>
          </p:cNvSpPr>
          <p:nvPr/>
        </p:nvSpPr>
        <p:spPr>
          <a:xfrm>
            <a:off x="2924568" y="3521662"/>
            <a:ext cx="2712090" cy="365760"/>
          </a:xfrm>
          <a:prstGeom prst="ellipse">
            <a:avLst/>
          </a:prstGeom>
          <a:solidFill>
            <a:schemeClr val="tx1">
              <a:lumMod val="65000"/>
              <a:lumOff val="35000"/>
              <a:alpha val="54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1333D75E-45CC-371B-30AD-603ED6E61633}"/>
              </a:ext>
            </a:extLst>
          </p:cNvPr>
          <p:cNvSpPr>
            <a:spLocks noChangeAspect="1"/>
          </p:cNvSpPr>
          <p:nvPr/>
        </p:nvSpPr>
        <p:spPr>
          <a:xfrm>
            <a:off x="3513136" y="4480532"/>
            <a:ext cx="1550689" cy="242182"/>
          </a:xfrm>
          <a:prstGeom prst="ellipse">
            <a:avLst/>
          </a:prstGeom>
          <a:solidFill>
            <a:schemeClr val="tx1">
              <a:lumMod val="65000"/>
              <a:lumOff val="35000"/>
              <a:alpha val="54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20BA7128-7EAD-014C-8B46-77678607724F}"/>
              </a:ext>
            </a:extLst>
          </p:cNvPr>
          <p:cNvGrpSpPr/>
          <p:nvPr/>
        </p:nvGrpSpPr>
        <p:grpSpPr>
          <a:xfrm>
            <a:off x="6346725" y="1874487"/>
            <a:ext cx="3855901" cy="859188"/>
            <a:chOff x="4822724" y="1579212"/>
            <a:chExt cx="3855901" cy="859188"/>
          </a:xfrm>
        </p:grpSpPr>
        <p:cxnSp>
          <p:nvCxnSpPr>
            <p:cNvPr id="14" name="Straight Connector 13">
              <a:extLst>
                <a:ext uri="{FF2B5EF4-FFF2-40B4-BE49-F238E27FC236}">
                  <a16:creationId xmlns:a16="http://schemas.microsoft.com/office/drawing/2014/main" id="{F995D3D3-6E6C-BA76-8C78-66AACF9A84B5}"/>
                </a:ext>
              </a:extLst>
            </p:cNvPr>
            <p:cNvCxnSpPr>
              <a:cxnSpLocks/>
            </p:cNvCxnSpPr>
            <p:nvPr/>
          </p:nvCxnSpPr>
          <p:spPr>
            <a:xfrm>
              <a:off x="5256997" y="1579212"/>
              <a:ext cx="319024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592B2E01-301A-6244-7461-E94BF25BC779}"/>
                </a:ext>
              </a:extLst>
            </p:cNvPr>
            <p:cNvSpPr txBox="1"/>
            <p:nvPr/>
          </p:nvSpPr>
          <p:spPr>
            <a:xfrm>
              <a:off x="5151587" y="1839557"/>
              <a:ext cx="3527038" cy="338554"/>
            </a:xfrm>
            <a:prstGeom prst="rect">
              <a:avLst/>
            </a:prstGeom>
            <a:noFill/>
          </p:spPr>
          <p:txBody>
            <a:bodyPr wrap="square" rtlCol="0">
              <a:spAutoFit/>
            </a:bodyPr>
            <a:lstStyle/>
            <a:p>
              <a:r>
                <a:rPr lang="en-US" sz="1600" b="1">
                  <a:solidFill>
                    <a:schemeClr val="tx1">
                      <a:lumMod val="75000"/>
                      <a:lumOff val="25000"/>
                    </a:schemeClr>
                  </a:solidFill>
                  <a:latin typeface="Arial" pitchFamily="34" charset="0"/>
                  <a:cs typeface="Arial" pitchFamily="34" charset="0"/>
                </a:rPr>
                <a:t>ASOs that bind to the target RNA </a:t>
              </a:r>
            </a:p>
          </p:txBody>
        </p:sp>
        <p:cxnSp>
          <p:nvCxnSpPr>
            <p:cNvPr id="16" name="Straight Connector 15">
              <a:extLst>
                <a:ext uri="{FF2B5EF4-FFF2-40B4-BE49-F238E27FC236}">
                  <a16:creationId xmlns:a16="http://schemas.microsoft.com/office/drawing/2014/main" id="{C9CE1B06-E0B9-149B-8076-ADD0584C34E3}"/>
                </a:ext>
              </a:extLst>
            </p:cNvPr>
            <p:cNvCxnSpPr>
              <a:cxnSpLocks/>
            </p:cNvCxnSpPr>
            <p:nvPr/>
          </p:nvCxnSpPr>
          <p:spPr>
            <a:xfrm>
              <a:off x="4822724" y="2438400"/>
              <a:ext cx="3624513"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grpSp>
        <p:nvGrpSpPr>
          <p:cNvPr id="17" name="Group 16">
            <a:extLst>
              <a:ext uri="{FF2B5EF4-FFF2-40B4-BE49-F238E27FC236}">
                <a16:creationId xmlns:a16="http://schemas.microsoft.com/office/drawing/2014/main" id="{B2350572-6731-C4BD-3D68-CFC3FB053123}"/>
              </a:ext>
            </a:extLst>
          </p:cNvPr>
          <p:cNvGrpSpPr/>
          <p:nvPr/>
        </p:nvGrpSpPr>
        <p:grpSpPr>
          <a:xfrm>
            <a:off x="5130605" y="4003963"/>
            <a:ext cx="4840632" cy="610181"/>
            <a:chOff x="3606605" y="3708687"/>
            <a:chExt cx="4840632" cy="610181"/>
          </a:xfrm>
        </p:grpSpPr>
        <p:sp>
          <p:nvSpPr>
            <p:cNvPr id="18" name="TextBox 17">
              <a:extLst>
                <a:ext uri="{FF2B5EF4-FFF2-40B4-BE49-F238E27FC236}">
                  <a16:creationId xmlns:a16="http://schemas.microsoft.com/office/drawing/2014/main" id="{3744E6BF-E3C1-3043-F28A-8FEE178BF4D1}"/>
                </a:ext>
              </a:extLst>
            </p:cNvPr>
            <p:cNvSpPr txBox="1"/>
            <p:nvPr/>
          </p:nvSpPr>
          <p:spPr>
            <a:xfrm>
              <a:off x="4241757" y="3708687"/>
              <a:ext cx="4134465" cy="338554"/>
            </a:xfrm>
            <a:prstGeom prst="rect">
              <a:avLst/>
            </a:prstGeom>
            <a:noFill/>
          </p:spPr>
          <p:txBody>
            <a:bodyPr wrap="none" rtlCol="0">
              <a:spAutoFit/>
            </a:bodyPr>
            <a:lstStyle/>
            <a:p>
              <a:r>
                <a:rPr lang="en-US" sz="1600" b="1">
                  <a:solidFill>
                    <a:schemeClr val="tx1">
                      <a:lumMod val="75000"/>
                      <a:lumOff val="25000"/>
                    </a:schemeClr>
                  </a:solidFill>
                  <a:latin typeface="Arial" pitchFamily="34" charset="0"/>
                  <a:cs typeface="Arial" pitchFamily="34" charset="0"/>
                </a:rPr>
                <a:t>ASOs that are active and safe in animals</a:t>
              </a:r>
            </a:p>
          </p:txBody>
        </p:sp>
        <p:cxnSp>
          <p:nvCxnSpPr>
            <p:cNvPr id="19" name="Straight Connector 18">
              <a:extLst>
                <a:ext uri="{FF2B5EF4-FFF2-40B4-BE49-F238E27FC236}">
                  <a16:creationId xmlns:a16="http://schemas.microsoft.com/office/drawing/2014/main" id="{83EE6599-9BFA-7DD5-1492-6741F84578CD}"/>
                </a:ext>
              </a:extLst>
            </p:cNvPr>
            <p:cNvCxnSpPr>
              <a:cxnSpLocks/>
            </p:cNvCxnSpPr>
            <p:nvPr/>
          </p:nvCxnSpPr>
          <p:spPr>
            <a:xfrm>
              <a:off x="3606605" y="4318868"/>
              <a:ext cx="4840632"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grpSp>
        <p:nvGrpSpPr>
          <p:cNvPr id="20" name="Group 19">
            <a:extLst>
              <a:ext uri="{FF2B5EF4-FFF2-40B4-BE49-F238E27FC236}">
                <a16:creationId xmlns:a16="http://schemas.microsoft.com/office/drawing/2014/main" id="{7C030FEA-6E4A-C899-D070-EDEF437E7DAF}"/>
              </a:ext>
            </a:extLst>
          </p:cNvPr>
          <p:cNvGrpSpPr/>
          <p:nvPr/>
        </p:nvGrpSpPr>
        <p:grpSpPr>
          <a:xfrm>
            <a:off x="5722759" y="3066954"/>
            <a:ext cx="4248478" cy="664693"/>
            <a:chOff x="4198759" y="2771678"/>
            <a:chExt cx="4248478" cy="664693"/>
          </a:xfrm>
        </p:grpSpPr>
        <p:cxnSp>
          <p:nvCxnSpPr>
            <p:cNvPr id="21" name="Straight Connector 20">
              <a:extLst>
                <a:ext uri="{FF2B5EF4-FFF2-40B4-BE49-F238E27FC236}">
                  <a16:creationId xmlns:a16="http://schemas.microsoft.com/office/drawing/2014/main" id="{F96D6F77-06D4-A884-CF60-7A8B15DAC7BE}"/>
                </a:ext>
              </a:extLst>
            </p:cNvPr>
            <p:cNvCxnSpPr>
              <a:cxnSpLocks/>
            </p:cNvCxnSpPr>
            <p:nvPr/>
          </p:nvCxnSpPr>
          <p:spPr>
            <a:xfrm>
              <a:off x="4198759" y="3436371"/>
              <a:ext cx="4248478"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CDC87158-00FC-4819-41F4-B7A27268670A}"/>
                </a:ext>
              </a:extLst>
            </p:cNvPr>
            <p:cNvSpPr txBox="1"/>
            <p:nvPr/>
          </p:nvSpPr>
          <p:spPr>
            <a:xfrm>
              <a:off x="4770587" y="2771678"/>
              <a:ext cx="2937022" cy="338554"/>
            </a:xfrm>
            <a:prstGeom prst="rect">
              <a:avLst/>
            </a:prstGeom>
            <a:noFill/>
          </p:spPr>
          <p:txBody>
            <a:bodyPr wrap="none" rtlCol="0">
              <a:spAutoFit/>
            </a:bodyPr>
            <a:lstStyle/>
            <a:p>
              <a:r>
                <a:rPr lang="en-US" sz="1600" b="1">
                  <a:solidFill>
                    <a:schemeClr val="tx1">
                      <a:lumMod val="75000"/>
                      <a:lumOff val="25000"/>
                    </a:schemeClr>
                  </a:solidFill>
                  <a:latin typeface="Arial" pitchFamily="34" charset="0"/>
                  <a:cs typeface="Arial" pitchFamily="34" charset="0"/>
                </a:rPr>
                <a:t>ASOs that are active in cells</a:t>
              </a:r>
            </a:p>
          </p:txBody>
        </p:sp>
      </p:grpSp>
      <p:cxnSp>
        <p:nvCxnSpPr>
          <p:cNvPr id="23" name="Connector: Curved 20">
            <a:extLst>
              <a:ext uri="{FF2B5EF4-FFF2-40B4-BE49-F238E27FC236}">
                <a16:creationId xmlns:a16="http://schemas.microsoft.com/office/drawing/2014/main" id="{CE434933-DE3F-15DA-B437-52F298BB64D2}"/>
              </a:ext>
            </a:extLst>
          </p:cNvPr>
          <p:cNvCxnSpPr/>
          <p:nvPr/>
        </p:nvCxnSpPr>
        <p:spPr>
          <a:xfrm rot="10800000" flipV="1">
            <a:off x="3723029" y="3328167"/>
            <a:ext cx="754809" cy="381201"/>
          </a:xfrm>
          <a:prstGeom prst="curvedConnector3">
            <a:avLst>
              <a:gd name="adj1" fmla="val 50000"/>
            </a:avLst>
          </a:prstGeom>
          <a:ln w="149225" cap="sq">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p:spPr>
        <p:style>
          <a:lnRef idx="2">
            <a:schemeClr val="accent1"/>
          </a:lnRef>
          <a:fillRef idx="0">
            <a:schemeClr val="accent1"/>
          </a:fillRef>
          <a:effectRef idx="1">
            <a:schemeClr val="accent1"/>
          </a:effectRef>
          <a:fontRef idx="minor">
            <a:schemeClr val="tx1"/>
          </a:fontRef>
        </p:style>
      </p:cxnSp>
      <p:cxnSp>
        <p:nvCxnSpPr>
          <p:cNvPr id="24" name="Connector: Curved 21">
            <a:extLst>
              <a:ext uri="{FF2B5EF4-FFF2-40B4-BE49-F238E27FC236}">
                <a16:creationId xmlns:a16="http://schemas.microsoft.com/office/drawing/2014/main" id="{10A058A4-A0D9-5AFE-30E9-7FA38FBE454C}"/>
              </a:ext>
            </a:extLst>
          </p:cNvPr>
          <p:cNvCxnSpPr/>
          <p:nvPr/>
        </p:nvCxnSpPr>
        <p:spPr>
          <a:xfrm>
            <a:off x="4394783" y="3542978"/>
            <a:ext cx="877000" cy="56091"/>
          </a:xfrm>
          <a:prstGeom prst="curvedConnector3">
            <a:avLst>
              <a:gd name="adj1" fmla="val 50000"/>
            </a:avLst>
          </a:prstGeom>
          <a:ln w="149225" cap="sq">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p:spPr>
        <p:style>
          <a:lnRef idx="2">
            <a:schemeClr val="accent1"/>
          </a:lnRef>
          <a:fillRef idx="0">
            <a:schemeClr val="accent1"/>
          </a:fillRef>
          <a:effectRef idx="1">
            <a:schemeClr val="accent1"/>
          </a:effectRef>
          <a:fontRef idx="minor">
            <a:schemeClr val="tx1"/>
          </a:fontRef>
        </p:style>
      </p:cxnSp>
      <p:cxnSp>
        <p:nvCxnSpPr>
          <p:cNvPr id="25" name="Connector: Curved 22">
            <a:extLst>
              <a:ext uri="{FF2B5EF4-FFF2-40B4-BE49-F238E27FC236}">
                <a16:creationId xmlns:a16="http://schemas.microsoft.com/office/drawing/2014/main" id="{A1CD401F-6793-EE4C-3BB8-E98D4EF41E41}"/>
              </a:ext>
            </a:extLst>
          </p:cNvPr>
          <p:cNvCxnSpPr/>
          <p:nvPr/>
        </p:nvCxnSpPr>
        <p:spPr>
          <a:xfrm>
            <a:off x="3704212" y="4396722"/>
            <a:ext cx="850849" cy="212301"/>
          </a:xfrm>
          <a:prstGeom prst="curvedConnector3">
            <a:avLst>
              <a:gd name="adj1" fmla="val 50000"/>
            </a:avLst>
          </a:prstGeom>
          <a:ln w="149225" cap="sq">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p:spPr>
        <p:style>
          <a:lnRef idx="2">
            <a:schemeClr val="accent1"/>
          </a:lnRef>
          <a:fillRef idx="0">
            <a:schemeClr val="accent1"/>
          </a:fillRef>
          <a:effectRef idx="1">
            <a:schemeClr val="accent1"/>
          </a:effectRef>
          <a:fontRef idx="minor">
            <a:schemeClr val="tx1"/>
          </a:fontRef>
        </p:style>
      </p:cxnSp>
      <p:cxnSp>
        <p:nvCxnSpPr>
          <p:cNvPr id="26" name="Connector: Curved 23">
            <a:extLst>
              <a:ext uri="{FF2B5EF4-FFF2-40B4-BE49-F238E27FC236}">
                <a16:creationId xmlns:a16="http://schemas.microsoft.com/office/drawing/2014/main" id="{590F4801-8959-DB6B-6403-F4644A3D89FC}"/>
              </a:ext>
            </a:extLst>
          </p:cNvPr>
          <p:cNvCxnSpPr/>
          <p:nvPr/>
        </p:nvCxnSpPr>
        <p:spPr>
          <a:xfrm rot="16200000" flipH="1">
            <a:off x="2905115" y="1788489"/>
            <a:ext cx="576634" cy="537729"/>
          </a:xfrm>
          <a:prstGeom prst="curvedConnector3">
            <a:avLst>
              <a:gd name="adj1" fmla="val 50000"/>
            </a:avLst>
          </a:prstGeom>
          <a:ln w="149225" cap="sq">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p:spPr>
        <p:style>
          <a:lnRef idx="2">
            <a:schemeClr val="accent1"/>
          </a:lnRef>
          <a:fillRef idx="0">
            <a:schemeClr val="accent1"/>
          </a:fillRef>
          <a:effectRef idx="1">
            <a:schemeClr val="accent1"/>
          </a:effectRef>
          <a:fontRef idx="minor">
            <a:schemeClr val="tx1"/>
          </a:fontRef>
        </p:style>
      </p:cxnSp>
      <p:cxnSp>
        <p:nvCxnSpPr>
          <p:cNvPr id="27" name="Connector: Curved 25">
            <a:extLst>
              <a:ext uri="{FF2B5EF4-FFF2-40B4-BE49-F238E27FC236}">
                <a16:creationId xmlns:a16="http://schemas.microsoft.com/office/drawing/2014/main" id="{30C387F7-AC22-9AAF-C9CA-F27A9F2E4A45}"/>
              </a:ext>
            </a:extLst>
          </p:cNvPr>
          <p:cNvCxnSpPr/>
          <p:nvPr/>
        </p:nvCxnSpPr>
        <p:spPr>
          <a:xfrm rot="10800000" flipV="1">
            <a:off x="3873814" y="4253257"/>
            <a:ext cx="819708" cy="290615"/>
          </a:xfrm>
          <a:prstGeom prst="curvedConnector3">
            <a:avLst>
              <a:gd name="adj1" fmla="val 50000"/>
            </a:avLst>
          </a:prstGeom>
          <a:ln w="149225" cap="sq">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p:spPr>
        <p:style>
          <a:lnRef idx="2">
            <a:schemeClr val="accent1"/>
          </a:lnRef>
          <a:fillRef idx="0">
            <a:schemeClr val="accent1"/>
          </a:fillRef>
          <a:effectRef idx="1">
            <a:schemeClr val="accent1"/>
          </a:effectRef>
          <a:fontRef idx="minor">
            <a:schemeClr val="tx1"/>
          </a:fontRef>
        </p:style>
      </p:cxnSp>
      <p:cxnSp>
        <p:nvCxnSpPr>
          <p:cNvPr id="28" name="Connector: Curved 27">
            <a:extLst>
              <a:ext uri="{FF2B5EF4-FFF2-40B4-BE49-F238E27FC236}">
                <a16:creationId xmlns:a16="http://schemas.microsoft.com/office/drawing/2014/main" id="{0AF1CB39-9E03-073F-923D-999FFF7B3B78}"/>
              </a:ext>
            </a:extLst>
          </p:cNvPr>
          <p:cNvCxnSpPr/>
          <p:nvPr/>
        </p:nvCxnSpPr>
        <p:spPr>
          <a:xfrm>
            <a:off x="4207483" y="3310708"/>
            <a:ext cx="625800" cy="433251"/>
          </a:xfrm>
          <a:prstGeom prst="curvedConnector3">
            <a:avLst>
              <a:gd name="adj1" fmla="val 50000"/>
            </a:avLst>
          </a:prstGeom>
          <a:ln w="149225" cap="sq">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p:spPr>
        <p:style>
          <a:lnRef idx="2">
            <a:schemeClr val="accent1"/>
          </a:lnRef>
          <a:fillRef idx="0">
            <a:schemeClr val="accent1"/>
          </a:fillRef>
          <a:effectRef idx="1">
            <a:schemeClr val="accent1"/>
          </a:effectRef>
          <a:fontRef idx="minor">
            <a:schemeClr val="tx1"/>
          </a:fontRef>
        </p:style>
      </p:cxnSp>
      <p:cxnSp>
        <p:nvCxnSpPr>
          <p:cNvPr id="29" name="Connector: Curved 28">
            <a:extLst>
              <a:ext uri="{FF2B5EF4-FFF2-40B4-BE49-F238E27FC236}">
                <a16:creationId xmlns:a16="http://schemas.microsoft.com/office/drawing/2014/main" id="{A2CA99FB-00D4-FFD9-EC22-46A65E776AA4}"/>
              </a:ext>
            </a:extLst>
          </p:cNvPr>
          <p:cNvCxnSpPr/>
          <p:nvPr/>
        </p:nvCxnSpPr>
        <p:spPr>
          <a:xfrm rot="16200000" flipH="1">
            <a:off x="2569632" y="2079125"/>
            <a:ext cx="576634" cy="537729"/>
          </a:xfrm>
          <a:prstGeom prst="curvedConnector3">
            <a:avLst>
              <a:gd name="adj1" fmla="val 108423"/>
            </a:avLst>
          </a:prstGeom>
          <a:ln w="149225" cap="sq">
            <a:gradFill flip="none" rotWithShape="1">
              <a:gsLst>
                <a:gs pos="0">
                  <a:schemeClr val="accent5">
                    <a:lumMod val="89000"/>
                  </a:schemeClr>
                </a:gs>
                <a:gs pos="23000">
                  <a:schemeClr val="accent5">
                    <a:lumMod val="89000"/>
                  </a:schemeClr>
                </a:gs>
                <a:gs pos="69000">
                  <a:schemeClr val="accent5">
                    <a:lumMod val="75000"/>
                  </a:schemeClr>
                </a:gs>
                <a:gs pos="97000">
                  <a:schemeClr val="accent5">
                    <a:lumMod val="70000"/>
                  </a:schemeClr>
                </a:gs>
              </a:gsLst>
              <a:path path="circle">
                <a:fillToRect l="50000" t="50000" r="50000" b="50000"/>
              </a:path>
              <a:tileRect/>
            </a:gradFill>
          </a:ln>
        </p:spPr>
        <p:style>
          <a:lnRef idx="2">
            <a:schemeClr val="accent1"/>
          </a:lnRef>
          <a:fillRef idx="0">
            <a:schemeClr val="accent1"/>
          </a:fillRef>
          <a:effectRef idx="1">
            <a:schemeClr val="accent1"/>
          </a:effectRef>
          <a:fontRef idx="minor">
            <a:schemeClr val="tx1"/>
          </a:fontRef>
        </p:style>
      </p:cxnSp>
      <p:cxnSp>
        <p:nvCxnSpPr>
          <p:cNvPr id="30" name="Connector: Curved 29">
            <a:extLst>
              <a:ext uri="{FF2B5EF4-FFF2-40B4-BE49-F238E27FC236}">
                <a16:creationId xmlns:a16="http://schemas.microsoft.com/office/drawing/2014/main" id="{27A5EA59-C233-D1EE-466D-40BB45F659F6}"/>
              </a:ext>
            </a:extLst>
          </p:cNvPr>
          <p:cNvCxnSpPr/>
          <p:nvPr/>
        </p:nvCxnSpPr>
        <p:spPr>
          <a:xfrm rot="10800000" flipV="1">
            <a:off x="4325638" y="4265530"/>
            <a:ext cx="712173" cy="321739"/>
          </a:xfrm>
          <a:prstGeom prst="curvedConnector3">
            <a:avLst>
              <a:gd name="adj1" fmla="val 50000"/>
            </a:avLst>
          </a:prstGeom>
          <a:ln w="149225" cap="sq">
            <a:gradFill flip="none" rotWithShape="1">
              <a:gsLst>
                <a:gs pos="23000">
                  <a:srgbClr val="7030A0"/>
                </a:gs>
                <a:gs pos="97000">
                  <a:schemeClr val="accent5">
                    <a:lumMod val="70000"/>
                  </a:schemeClr>
                </a:gs>
              </a:gsLst>
              <a:path path="circle">
                <a:fillToRect l="50000" t="50000" r="50000" b="50000"/>
              </a:path>
              <a:tileRect/>
            </a:gradFill>
          </a:ln>
        </p:spPr>
        <p:style>
          <a:lnRef idx="2">
            <a:schemeClr val="accent1"/>
          </a:lnRef>
          <a:fillRef idx="0">
            <a:schemeClr val="accent1"/>
          </a:fillRef>
          <a:effectRef idx="1">
            <a:schemeClr val="accent1"/>
          </a:effectRef>
          <a:fontRef idx="minor">
            <a:schemeClr val="tx1"/>
          </a:fontRef>
        </p:style>
      </p:cxnSp>
      <p:cxnSp>
        <p:nvCxnSpPr>
          <p:cNvPr id="31" name="Connector: Curved 30">
            <a:extLst>
              <a:ext uri="{FF2B5EF4-FFF2-40B4-BE49-F238E27FC236}">
                <a16:creationId xmlns:a16="http://schemas.microsoft.com/office/drawing/2014/main" id="{653545FC-8DB8-8DC3-D473-B7C1A7BC8DA9}"/>
              </a:ext>
            </a:extLst>
          </p:cNvPr>
          <p:cNvCxnSpPr/>
          <p:nvPr/>
        </p:nvCxnSpPr>
        <p:spPr>
          <a:xfrm flipV="1">
            <a:off x="3235871" y="3450462"/>
            <a:ext cx="1030672" cy="38289"/>
          </a:xfrm>
          <a:prstGeom prst="curvedConnector3">
            <a:avLst>
              <a:gd name="adj1" fmla="val 50000"/>
            </a:avLst>
          </a:prstGeom>
          <a:ln w="149225" cap="sq">
            <a:gradFill flip="none" rotWithShape="1">
              <a:gsLst>
                <a:gs pos="0">
                  <a:schemeClr val="accent6">
                    <a:lumMod val="40000"/>
                    <a:lumOff val="60000"/>
                  </a:schemeClr>
                </a:gs>
                <a:gs pos="46000">
                  <a:schemeClr val="accent6">
                    <a:lumMod val="95000"/>
                    <a:lumOff val="5000"/>
                  </a:schemeClr>
                </a:gs>
                <a:gs pos="100000">
                  <a:schemeClr val="accent6">
                    <a:lumMod val="60000"/>
                  </a:schemeClr>
                </a:gs>
              </a:gsLst>
              <a:path path="circle">
                <a:fillToRect l="50000" t="130000" r="50000" b="-30000"/>
              </a:path>
              <a:tileRect/>
            </a:gradFill>
          </a:ln>
        </p:spPr>
        <p:style>
          <a:lnRef idx="2">
            <a:schemeClr val="accent1"/>
          </a:lnRef>
          <a:fillRef idx="0">
            <a:schemeClr val="accent1"/>
          </a:fillRef>
          <a:effectRef idx="1">
            <a:schemeClr val="accent1"/>
          </a:effectRef>
          <a:fontRef idx="minor">
            <a:schemeClr val="tx1"/>
          </a:fontRef>
        </p:style>
      </p:cxnSp>
      <p:cxnSp>
        <p:nvCxnSpPr>
          <p:cNvPr id="32" name="Connector: Curved 31">
            <a:extLst>
              <a:ext uri="{FF2B5EF4-FFF2-40B4-BE49-F238E27FC236}">
                <a16:creationId xmlns:a16="http://schemas.microsoft.com/office/drawing/2014/main" id="{06874A78-531D-0A29-2054-D8A2E33756A3}"/>
              </a:ext>
            </a:extLst>
          </p:cNvPr>
          <p:cNvCxnSpPr/>
          <p:nvPr/>
        </p:nvCxnSpPr>
        <p:spPr>
          <a:xfrm rot="16200000" flipH="1">
            <a:off x="3241733" y="3210329"/>
            <a:ext cx="576634" cy="537729"/>
          </a:xfrm>
          <a:prstGeom prst="curvedConnector3">
            <a:avLst>
              <a:gd name="adj1" fmla="val 81298"/>
            </a:avLst>
          </a:prstGeom>
          <a:ln w="149225" cap="sq">
            <a:gradFill flip="none" rotWithShape="1">
              <a:gsLst>
                <a:gs pos="0">
                  <a:schemeClr val="accent6">
                    <a:lumMod val="0"/>
                    <a:lumOff val="100000"/>
                  </a:schemeClr>
                </a:gs>
                <a:gs pos="35000">
                  <a:schemeClr val="accent6">
                    <a:lumMod val="0"/>
                    <a:lumOff val="100000"/>
                  </a:schemeClr>
                </a:gs>
                <a:gs pos="100000">
                  <a:schemeClr val="accent6">
                    <a:lumMod val="100000"/>
                  </a:schemeClr>
                </a:gs>
              </a:gsLst>
              <a:path path="circle">
                <a:fillToRect l="50000" t="-80000" r="50000" b="180000"/>
              </a:path>
              <a:tileRect/>
            </a:gradFill>
          </a:ln>
        </p:spPr>
        <p:style>
          <a:lnRef idx="2">
            <a:schemeClr val="accent1"/>
          </a:lnRef>
          <a:fillRef idx="0">
            <a:schemeClr val="accent1"/>
          </a:fillRef>
          <a:effectRef idx="1">
            <a:schemeClr val="accent1"/>
          </a:effectRef>
          <a:fontRef idx="minor">
            <a:schemeClr val="tx1"/>
          </a:fontRef>
        </p:style>
      </p:cxnSp>
      <p:cxnSp>
        <p:nvCxnSpPr>
          <p:cNvPr id="33" name="Connector: Curved 32">
            <a:extLst>
              <a:ext uri="{FF2B5EF4-FFF2-40B4-BE49-F238E27FC236}">
                <a16:creationId xmlns:a16="http://schemas.microsoft.com/office/drawing/2014/main" id="{619A84C1-FF29-3EEC-E232-20F795162148}"/>
              </a:ext>
            </a:extLst>
          </p:cNvPr>
          <p:cNvCxnSpPr/>
          <p:nvPr/>
        </p:nvCxnSpPr>
        <p:spPr>
          <a:xfrm rot="5400000">
            <a:off x="4274576" y="2305172"/>
            <a:ext cx="802077" cy="125965"/>
          </a:xfrm>
          <a:prstGeom prst="curvedConnector3">
            <a:avLst>
              <a:gd name="adj1" fmla="val 63501"/>
            </a:avLst>
          </a:prstGeom>
          <a:ln w="149225" cap="sq">
            <a:gradFill flip="none" rotWithShape="1">
              <a:gsLst>
                <a:gs pos="23000">
                  <a:srgbClr val="BD4A03"/>
                </a:gs>
                <a:gs pos="97000">
                  <a:srgbClr val="E3874F"/>
                </a:gs>
              </a:gsLst>
              <a:path path="circle">
                <a:fillToRect l="50000" t="50000" r="50000" b="50000"/>
              </a:path>
              <a:tileRect/>
            </a:gradFill>
          </a:ln>
        </p:spPr>
        <p:style>
          <a:lnRef idx="2">
            <a:schemeClr val="accent1"/>
          </a:lnRef>
          <a:fillRef idx="0">
            <a:schemeClr val="accent1"/>
          </a:fillRef>
          <a:effectRef idx="1">
            <a:schemeClr val="accent1"/>
          </a:effectRef>
          <a:fontRef idx="minor">
            <a:schemeClr val="tx1"/>
          </a:fontRef>
        </p:style>
      </p:cxnSp>
      <p:cxnSp>
        <p:nvCxnSpPr>
          <p:cNvPr id="34" name="Connector: Curved 33">
            <a:extLst>
              <a:ext uri="{FF2B5EF4-FFF2-40B4-BE49-F238E27FC236}">
                <a16:creationId xmlns:a16="http://schemas.microsoft.com/office/drawing/2014/main" id="{EF7BF7C1-76C8-0320-B2A4-DADF4A34F38B}"/>
              </a:ext>
            </a:extLst>
          </p:cNvPr>
          <p:cNvCxnSpPr/>
          <p:nvPr/>
        </p:nvCxnSpPr>
        <p:spPr>
          <a:xfrm rot="16200000" flipH="1">
            <a:off x="3826504" y="2192359"/>
            <a:ext cx="576634" cy="537729"/>
          </a:xfrm>
          <a:prstGeom prst="curvedConnector3">
            <a:avLst>
              <a:gd name="adj1" fmla="val 50000"/>
            </a:avLst>
          </a:prstGeom>
          <a:ln w="149225" cap="sq">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p:spPr>
        <p:style>
          <a:lnRef idx="2">
            <a:schemeClr val="accent1"/>
          </a:lnRef>
          <a:fillRef idx="0">
            <a:schemeClr val="accent1"/>
          </a:fillRef>
          <a:effectRef idx="1">
            <a:schemeClr val="accent1"/>
          </a:effectRef>
          <a:fontRef idx="minor">
            <a:schemeClr val="tx1"/>
          </a:fontRef>
        </p:style>
      </p:cxnSp>
      <p:cxnSp>
        <p:nvCxnSpPr>
          <p:cNvPr id="35" name="Connector: Curved 34">
            <a:extLst>
              <a:ext uri="{FF2B5EF4-FFF2-40B4-BE49-F238E27FC236}">
                <a16:creationId xmlns:a16="http://schemas.microsoft.com/office/drawing/2014/main" id="{B6870AAB-B663-89E3-332F-B71CA033DB36}"/>
              </a:ext>
            </a:extLst>
          </p:cNvPr>
          <p:cNvCxnSpPr/>
          <p:nvPr/>
        </p:nvCxnSpPr>
        <p:spPr>
          <a:xfrm rot="16200000" flipH="1">
            <a:off x="4776340" y="1935660"/>
            <a:ext cx="576634" cy="537729"/>
          </a:xfrm>
          <a:prstGeom prst="curvedConnector3">
            <a:avLst>
              <a:gd name="adj1" fmla="val -76"/>
            </a:avLst>
          </a:prstGeom>
          <a:ln w="149225" cap="sq">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p:spPr>
        <p:style>
          <a:lnRef idx="2">
            <a:schemeClr val="accent1"/>
          </a:lnRef>
          <a:fillRef idx="0">
            <a:schemeClr val="accent1"/>
          </a:fillRef>
          <a:effectRef idx="1">
            <a:schemeClr val="accent1"/>
          </a:effectRef>
          <a:fontRef idx="minor">
            <a:schemeClr val="tx1"/>
          </a:fontRef>
        </p:style>
      </p:cxnSp>
      <p:cxnSp>
        <p:nvCxnSpPr>
          <p:cNvPr id="36" name="Connector: Curved 35">
            <a:extLst>
              <a:ext uri="{FF2B5EF4-FFF2-40B4-BE49-F238E27FC236}">
                <a16:creationId xmlns:a16="http://schemas.microsoft.com/office/drawing/2014/main" id="{4B4857EE-C91F-6105-378C-BB02A8D3D92A}"/>
              </a:ext>
            </a:extLst>
          </p:cNvPr>
          <p:cNvCxnSpPr/>
          <p:nvPr/>
        </p:nvCxnSpPr>
        <p:spPr>
          <a:xfrm rot="16200000" flipH="1">
            <a:off x="2460254" y="2023450"/>
            <a:ext cx="576634" cy="537729"/>
          </a:xfrm>
          <a:prstGeom prst="curvedConnector3">
            <a:avLst>
              <a:gd name="adj1" fmla="val 10356"/>
            </a:avLst>
          </a:prstGeom>
          <a:ln w="149225" cap="sq">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p:spPr>
        <p:style>
          <a:lnRef idx="2">
            <a:schemeClr val="accent1"/>
          </a:lnRef>
          <a:fillRef idx="0">
            <a:schemeClr val="accent1"/>
          </a:fillRef>
          <a:effectRef idx="1">
            <a:schemeClr val="accent1"/>
          </a:effectRef>
          <a:fontRef idx="minor">
            <a:schemeClr val="tx1"/>
          </a:fontRef>
        </p:style>
      </p:cxnSp>
      <p:cxnSp>
        <p:nvCxnSpPr>
          <p:cNvPr id="37" name="Connector: Curved 37">
            <a:extLst>
              <a:ext uri="{FF2B5EF4-FFF2-40B4-BE49-F238E27FC236}">
                <a16:creationId xmlns:a16="http://schemas.microsoft.com/office/drawing/2014/main" id="{7DE81E7D-93D7-E2C9-6845-211C9DF863A2}"/>
              </a:ext>
            </a:extLst>
          </p:cNvPr>
          <p:cNvCxnSpPr/>
          <p:nvPr/>
        </p:nvCxnSpPr>
        <p:spPr>
          <a:xfrm rot="10800000" flipV="1">
            <a:off x="5365379" y="2553719"/>
            <a:ext cx="666635" cy="183221"/>
          </a:xfrm>
          <a:prstGeom prst="curvedConnector3">
            <a:avLst>
              <a:gd name="adj1" fmla="val 50000"/>
            </a:avLst>
          </a:prstGeom>
          <a:ln w="149225" cap="sq">
            <a:gradFill flip="none" rotWithShape="1">
              <a:gsLst>
                <a:gs pos="0">
                  <a:schemeClr val="accent3">
                    <a:lumMod val="89000"/>
                  </a:schemeClr>
                </a:gs>
                <a:gs pos="23000">
                  <a:schemeClr val="accent3">
                    <a:lumMod val="89000"/>
                  </a:schemeClr>
                </a:gs>
                <a:gs pos="69000">
                  <a:schemeClr val="accent3">
                    <a:lumMod val="75000"/>
                  </a:schemeClr>
                </a:gs>
                <a:gs pos="97000">
                  <a:schemeClr val="accent3">
                    <a:lumMod val="70000"/>
                  </a:schemeClr>
                </a:gs>
              </a:gsLst>
              <a:path path="circle">
                <a:fillToRect l="50000" t="50000" r="50000" b="50000"/>
              </a:path>
              <a:tileRect/>
            </a:gradFill>
          </a:ln>
        </p:spPr>
        <p:style>
          <a:lnRef idx="2">
            <a:schemeClr val="accent1"/>
          </a:lnRef>
          <a:fillRef idx="0">
            <a:schemeClr val="accent1"/>
          </a:fillRef>
          <a:effectRef idx="1">
            <a:schemeClr val="accent1"/>
          </a:effectRef>
          <a:fontRef idx="minor">
            <a:schemeClr val="tx1"/>
          </a:fontRef>
        </p:style>
      </p:cxnSp>
      <p:cxnSp>
        <p:nvCxnSpPr>
          <p:cNvPr id="38" name="Connector: Curved 38">
            <a:extLst>
              <a:ext uri="{FF2B5EF4-FFF2-40B4-BE49-F238E27FC236}">
                <a16:creationId xmlns:a16="http://schemas.microsoft.com/office/drawing/2014/main" id="{C53FD27F-7791-C278-BC22-A33CFCB46EE7}"/>
              </a:ext>
            </a:extLst>
          </p:cNvPr>
          <p:cNvCxnSpPr/>
          <p:nvPr/>
        </p:nvCxnSpPr>
        <p:spPr>
          <a:xfrm rot="10800000" flipV="1">
            <a:off x="4056474" y="2147702"/>
            <a:ext cx="726985" cy="449373"/>
          </a:xfrm>
          <a:prstGeom prst="curvedConnector3">
            <a:avLst>
              <a:gd name="adj1" fmla="val 18555"/>
            </a:avLst>
          </a:prstGeom>
          <a:ln w="149225" cap="sq">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p:spPr>
        <p:style>
          <a:lnRef idx="2">
            <a:schemeClr val="accent1"/>
          </a:lnRef>
          <a:fillRef idx="0">
            <a:schemeClr val="accent1"/>
          </a:fillRef>
          <a:effectRef idx="1">
            <a:schemeClr val="accent1"/>
          </a:effectRef>
          <a:fontRef idx="minor">
            <a:schemeClr val="tx1"/>
          </a:fontRef>
        </p:style>
      </p:cxnSp>
      <p:cxnSp>
        <p:nvCxnSpPr>
          <p:cNvPr id="39" name="Connector: Curved 39">
            <a:extLst>
              <a:ext uri="{FF2B5EF4-FFF2-40B4-BE49-F238E27FC236}">
                <a16:creationId xmlns:a16="http://schemas.microsoft.com/office/drawing/2014/main" id="{26A44F73-C44D-7140-30ED-16AEE189EB2E}"/>
              </a:ext>
            </a:extLst>
          </p:cNvPr>
          <p:cNvCxnSpPr/>
          <p:nvPr/>
        </p:nvCxnSpPr>
        <p:spPr>
          <a:xfrm rot="5400000">
            <a:off x="3376793" y="2233917"/>
            <a:ext cx="654836" cy="286656"/>
          </a:xfrm>
          <a:prstGeom prst="curvedConnector3">
            <a:avLst>
              <a:gd name="adj1" fmla="val 50000"/>
            </a:avLst>
          </a:prstGeom>
          <a:ln w="149225" cap="sq">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p:spPr>
        <p:style>
          <a:lnRef idx="2">
            <a:schemeClr val="accent1"/>
          </a:lnRef>
          <a:fillRef idx="0">
            <a:schemeClr val="accent1"/>
          </a:fillRef>
          <a:effectRef idx="1">
            <a:schemeClr val="accent1"/>
          </a:effectRef>
          <a:fontRef idx="minor">
            <a:schemeClr val="tx1"/>
          </a:fontRef>
        </p:style>
      </p:cxnSp>
      <p:cxnSp>
        <p:nvCxnSpPr>
          <p:cNvPr id="40" name="Connector: Curved 40">
            <a:extLst>
              <a:ext uri="{FF2B5EF4-FFF2-40B4-BE49-F238E27FC236}">
                <a16:creationId xmlns:a16="http://schemas.microsoft.com/office/drawing/2014/main" id="{1789DBD7-313B-0790-857F-A7DF5FA9D3B9}"/>
              </a:ext>
            </a:extLst>
          </p:cNvPr>
          <p:cNvCxnSpPr/>
          <p:nvPr/>
        </p:nvCxnSpPr>
        <p:spPr>
          <a:xfrm rot="10800000" flipV="1">
            <a:off x="3465123" y="1662772"/>
            <a:ext cx="662796" cy="473944"/>
          </a:xfrm>
          <a:prstGeom prst="curvedConnector3">
            <a:avLst>
              <a:gd name="adj1" fmla="val 50000"/>
            </a:avLst>
          </a:prstGeom>
          <a:ln w="149225" cap="sq">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p:spPr>
        <p:style>
          <a:lnRef idx="2">
            <a:schemeClr val="accent1"/>
          </a:lnRef>
          <a:fillRef idx="0">
            <a:schemeClr val="accent1"/>
          </a:fillRef>
          <a:effectRef idx="1">
            <a:schemeClr val="accent1"/>
          </a:effectRef>
          <a:fontRef idx="minor">
            <a:schemeClr val="tx1"/>
          </a:fontRef>
        </p:style>
      </p:cxnSp>
      <p:cxnSp>
        <p:nvCxnSpPr>
          <p:cNvPr id="41" name="Connector: Curved 42">
            <a:extLst>
              <a:ext uri="{FF2B5EF4-FFF2-40B4-BE49-F238E27FC236}">
                <a16:creationId xmlns:a16="http://schemas.microsoft.com/office/drawing/2014/main" id="{CEE60F25-3126-6CBB-0A34-8D43044AC62E}"/>
              </a:ext>
            </a:extLst>
          </p:cNvPr>
          <p:cNvCxnSpPr/>
          <p:nvPr/>
        </p:nvCxnSpPr>
        <p:spPr>
          <a:xfrm rot="16200000" flipH="1">
            <a:off x="4330426" y="2003022"/>
            <a:ext cx="576634" cy="537729"/>
          </a:xfrm>
          <a:prstGeom prst="curvedConnector3">
            <a:avLst>
              <a:gd name="adj1" fmla="val 50000"/>
            </a:avLst>
          </a:prstGeom>
          <a:ln w="149225" cap="sq">
            <a:gradFill flip="none" rotWithShape="1">
              <a:gsLst>
                <a:gs pos="23000">
                  <a:srgbClr val="7030A0"/>
                </a:gs>
                <a:gs pos="97000">
                  <a:schemeClr val="accent5">
                    <a:lumMod val="70000"/>
                  </a:schemeClr>
                </a:gs>
              </a:gsLst>
              <a:path path="circle">
                <a:fillToRect l="50000" t="50000" r="50000" b="50000"/>
              </a:path>
              <a:tileRect/>
            </a:gradFill>
          </a:ln>
        </p:spPr>
        <p:style>
          <a:lnRef idx="2">
            <a:schemeClr val="accent1"/>
          </a:lnRef>
          <a:fillRef idx="0">
            <a:schemeClr val="accent1"/>
          </a:fillRef>
          <a:effectRef idx="1">
            <a:schemeClr val="accent1"/>
          </a:effectRef>
          <a:fontRef idx="minor">
            <a:schemeClr val="tx1"/>
          </a:fontRef>
        </p:style>
      </p:cxnSp>
      <p:cxnSp>
        <p:nvCxnSpPr>
          <p:cNvPr id="42" name="Connector: Curved 43">
            <a:extLst>
              <a:ext uri="{FF2B5EF4-FFF2-40B4-BE49-F238E27FC236}">
                <a16:creationId xmlns:a16="http://schemas.microsoft.com/office/drawing/2014/main" id="{E8AC419A-BAD8-A31E-965E-235119DAB12B}"/>
              </a:ext>
            </a:extLst>
          </p:cNvPr>
          <p:cNvCxnSpPr/>
          <p:nvPr/>
        </p:nvCxnSpPr>
        <p:spPr>
          <a:xfrm rot="16200000" flipH="1">
            <a:off x="2679082" y="1780087"/>
            <a:ext cx="576634" cy="537729"/>
          </a:xfrm>
          <a:prstGeom prst="curvedConnector3">
            <a:avLst>
              <a:gd name="adj1" fmla="val 50000"/>
            </a:avLst>
          </a:prstGeom>
          <a:ln w="149225" cap="sq">
            <a:gradFill flip="none" rotWithShape="1">
              <a:gsLst>
                <a:gs pos="0">
                  <a:schemeClr val="accent6">
                    <a:lumMod val="40000"/>
                    <a:lumOff val="60000"/>
                  </a:schemeClr>
                </a:gs>
                <a:gs pos="46000">
                  <a:schemeClr val="accent6">
                    <a:lumMod val="95000"/>
                    <a:lumOff val="5000"/>
                  </a:schemeClr>
                </a:gs>
                <a:gs pos="100000">
                  <a:schemeClr val="accent6">
                    <a:lumMod val="60000"/>
                  </a:schemeClr>
                </a:gs>
              </a:gsLst>
              <a:path path="circle">
                <a:fillToRect l="50000" t="130000" r="50000" b="-30000"/>
              </a:path>
              <a:tileRect/>
            </a:gradFill>
          </a:ln>
        </p:spPr>
        <p:style>
          <a:lnRef idx="2">
            <a:schemeClr val="accent1"/>
          </a:lnRef>
          <a:fillRef idx="0">
            <a:schemeClr val="accent1"/>
          </a:fillRef>
          <a:effectRef idx="1">
            <a:schemeClr val="accent1"/>
          </a:effectRef>
          <a:fontRef idx="minor">
            <a:schemeClr val="tx1"/>
          </a:fontRef>
        </p:style>
      </p:cxnSp>
      <p:cxnSp>
        <p:nvCxnSpPr>
          <p:cNvPr id="43" name="Connector: Curved 44">
            <a:extLst>
              <a:ext uri="{FF2B5EF4-FFF2-40B4-BE49-F238E27FC236}">
                <a16:creationId xmlns:a16="http://schemas.microsoft.com/office/drawing/2014/main" id="{B441B3FC-8597-E2B5-B79F-B7B53A09B73C}"/>
              </a:ext>
            </a:extLst>
          </p:cNvPr>
          <p:cNvCxnSpPr/>
          <p:nvPr/>
        </p:nvCxnSpPr>
        <p:spPr>
          <a:xfrm>
            <a:off x="3065196" y="1637561"/>
            <a:ext cx="489551" cy="473852"/>
          </a:xfrm>
          <a:prstGeom prst="curvedConnector3">
            <a:avLst>
              <a:gd name="adj1" fmla="val 50000"/>
            </a:avLst>
          </a:prstGeom>
          <a:ln w="149225" cap="sq">
            <a:gradFill flip="none" rotWithShape="1">
              <a:gsLst>
                <a:gs pos="0">
                  <a:schemeClr val="accent6">
                    <a:lumMod val="0"/>
                    <a:lumOff val="100000"/>
                  </a:schemeClr>
                </a:gs>
                <a:gs pos="35000">
                  <a:schemeClr val="accent6">
                    <a:lumMod val="0"/>
                    <a:lumOff val="100000"/>
                  </a:schemeClr>
                </a:gs>
                <a:gs pos="100000">
                  <a:schemeClr val="accent6">
                    <a:lumMod val="100000"/>
                  </a:schemeClr>
                </a:gs>
              </a:gsLst>
              <a:path path="circle">
                <a:fillToRect l="50000" t="-80000" r="50000" b="180000"/>
              </a:path>
              <a:tileRect/>
            </a:gradFill>
          </a:ln>
        </p:spPr>
        <p:style>
          <a:lnRef idx="2">
            <a:schemeClr val="accent1"/>
          </a:lnRef>
          <a:fillRef idx="0">
            <a:schemeClr val="accent1"/>
          </a:fillRef>
          <a:effectRef idx="1">
            <a:schemeClr val="accent1"/>
          </a:effectRef>
          <a:fontRef idx="minor">
            <a:schemeClr val="tx1"/>
          </a:fontRef>
        </p:style>
      </p:cxnSp>
      <p:cxnSp>
        <p:nvCxnSpPr>
          <p:cNvPr id="44" name="Connector: Curved 45">
            <a:extLst>
              <a:ext uri="{FF2B5EF4-FFF2-40B4-BE49-F238E27FC236}">
                <a16:creationId xmlns:a16="http://schemas.microsoft.com/office/drawing/2014/main" id="{EEF9296C-A090-BAF5-E0D0-1AE64502C24D}"/>
              </a:ext>
            </a:extLst>
          </p:cNvPr>
          <p:cNvCxnSpPr/>
          <p:nvPr/>
        </p:nvCxnSpPr>
        <p:spPr>
          <a:xfrm rot="16200000" flipH="1">
            <a:off x="3311243" y="2021406"/>
            <a:ext cx="576634" cy="537729"/>
          </a:xfrm>
          <a:prstGeom prst="curvedConnector3">
            <a:avLst>
              <a:gd name="adj1" fmla="val 45827"/>
            </a:avLst>
          </a:prstGeom>
          <a:ln w="149225" cap="sq">
            <a:gradFill flip="none" rotWithShape="1">
              <a:gsLst>
                <a:gs pos="0">
                  <a:schemeClr val="accent5">
                    <a:lumMod val="0"/>
                    <a:lumOff val="100000"/>
                  </a:schemeClr>
                </a:gs>
                <a:gs pos="35000">
                  <a:schemeClr val="accent5">
                    <a:lumMod val="0"/>
                    <a:lumOff val="100000"/>
                  </a:schemeClr>
                </a:gs>
                <a:gs pos="100000">
                  <a:schemeClr val="accent5">
                    <a:lumMod val="100000"/>
                  </a:schemeClr>
                </a:gs>
              </a:gsLst>
              <a:path path="circle">
                <a:fillToRect l="50000" t="-80000" r="50000" b="180000"/>
              </a:path>
              <a:tileRect/>
            </a:gradFill>
          </a:ln>
        </p:spPr>
        <p:style>
          <a:lnRef idx="2">
            <a:schemeClr val="accent1"/>
          </a:lnRef>
          <a:fillRef idx="0">
            <a:schemeClr val="accent1"/>
          </a:fillRef>
          <a:effectRef idx="1">
            <a:schemeClr val="accent1"/>
          </a:effectRef>
          <a:fontRef idx="minor">
            <a:schemeClr val="tx1"/>
          </a:fontRef>
        </p:style>
      </p:cxnSp>
      <p:cxnSp>
        <p:nvCxnSpPr>
          <p:cNvPr id="45" name="Connector: Curved 46">
            <a:extLst>
              <a:ext uri="{FF2B5EF4-FFF2-40B4-BE49-F238E27FC236}">
                <a16:creationId xmlns:a16="http://schemas.microsoft.com/office/drawing/2014/main" id="{71D894CE-3FB1-C974-CFC5-FA0A471619B5}"/>
              </a:ext>
            </a:extLst>
          </p:cNvPr>
          <p:cNvCxnSpPr/>
          <p:nvPr/>
        </p:nvCxnSpPr>
        <p:spPr>
          <a:xfrm rot="5400000" flipH="1" flipV="1">
            <a:off x="5325810" y="2057944"/>
            <a:ext cx="606808" cy="467645"/>
          </a:xfrm>
          <a:prstGeom prst="curvedConnector3">
            <a:avLst>
              <a:gd name="adj1" fmla="val 50000"/>
            </a:avLst>
          </a:prstGeom>
          <a:ln w="149225" cap="sq">
            <a:gradFill flip="none" rotWithShape="1">
              <a:gsLst>
                <a:gs pos="23000">
                  <a:srgbClr val="BD4A03"/>
                </a:gs>
                <a:gs pos="97000">
                  <a:srgbClr val="E3874F"/>
                </a:gs>
              </a:gsLst>
              <a:path path="circle">
                <a:fillToRect l="50000" t="50000" r="50000" b="50000"/>
              </a:path>
              <a:tileRect/>
            </a:gradFill>
          </a:ln>
        </p:spPr>
        <p:style>
          <a:lnRef idx="2">
            <a:schemeClr val="accent1"/>
          </a:lnRef>
          <a:fillRef idx="0">
            <a:schemeClr val="accent1"/>
          </a:fillRef>
          <a:effectRef idx="1">
            <a:schemeClr val="accent1"/>
          </a:effectRef>
          <a:fontRef idx="minor">
            <a:schemeClr val="tx1"/>
          </a:fontRef>
        </p:style>
      </p:cxnSp>
      <p:cxnSp>
        <p:nvCxnSpPr>
          <p:cNvPr id="46" name="Connector: Curved 47">
            <a:extLst>
              <a:ext uri="{FF2B5EF4-FFF2-40B4-BE49-F238E27FC236}">
                <a16:creationId xmlns:a16="http://schemas.microsoft.com/office/drawing/2014/main" id="{6E07BA0F-093F-78FB-5CE2-4932E67450DC}"/>
              </a:ext>
            </a:extLst>
          </p:cNvPr>
          <p:cNvCxnSpPr/>
          <p:nvPr/>
        </p:nvCxnSpPr>
        <p:spPr>
          <a:xfrm rot="16200000" flipH="1">
            <a:off x="5656730" y="1675738"/>
            <a:ext cx="576634" cy="537729"/>
          </a:xfrm>
          <a:prstGeom prst="curvedConnector3">
            <a:avLst>
              <a:gd name="adj1" fmla="val -77"/>
            </a:avLst>
          </a:prstGeom>
          <a:ln w="149225" cap="sq">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p:spPr>
        <p:style>
          <a:lnRef idx="2">
            <a:schemeClr val="accent1"/>
          </a:lnRef>
          <a:fillRef idx="0">
            <a:schemeClr val="accent1"/>
          </a:fillRef>
          <a:effectRef idx="1">
            <a:schemeClr val="accent1"/>
          </a:effectRef>
          <a:fontRef idx="minor">
            <a:schemeClr val="tx1"/>
          </a:fontRef>
        </p:style>
      </p:cxnSp>
      <p:cxnSp>
        <p:nvCxnSpPr>
          <p:cNvPr id="47" name="Connector: Curved 50">
            <a:extLst>
              <a:ext uri="{FF2B5EF4-FFF2-40B4-BE49-F238E27FC236}">
                <a16:creationId xmlns:a16="http://schemas.microsoft.com/office/drawing/2014/main" id="{36BEB0EA-4A51-ADEA-9B03-C77932055BB2}"/>
              </a:ext>
            </a:extLst>
          </p:cNvPr>
          <p:cNvCxnSpPr/>
          <p:nvPr/>
        </p:nvCxnSpPr>
        <p:spPr>
          <a:xfrm rot="16200000" flipH="1">
            <a:off x="4531520" y="1857116"/>
            <a:ext cx="576634" cy="537729"/>
          </a:xfrm>
          <a:prstGeom prst="curvedConnector3">
            <a:avLst>
              <a:gd name="adj1" fmla="val 50000"/>
            </a:avLst>
          </a:prstGeom>
          <a:ln w="149225" cap="sq">
            <a:gradFill flip="none" rotWithShape="1">
              <a:gsLst>
                <a:gs pos="0">
                  <a:schemeClr val="accent5">
                    <a:lumMod val="89000"/>
                  </a:schemeClr>
                </a:gs>
                <a:gs pos="23000">
                  <a:schemeClr val="accent5">
                    <a:lumMod val="89000"/>
                  </a:schemeClr>
                </a:gs>
                <a:gs pos="69000">
                  <a:schemeClr val="accent5">
                    <a:lumMod val="75000"/>
                  </a:schemeClr>
                </a:gs>
                <a:gs pos="97000">
                  <a:schemeClr val="accent5">
                    <a:lumMod val="70000"/>
                  </a:schemeClr>
                </a:gs>
              </a:gsLst>
              <a:path path="circle">
                <a:fillToRect l="50000" t="50000" r="50000" b="50000"/>
              </a:path>
              <a:tileRect/>
            </a:gradFill>
          </a:ln>
        </p:spPr>
        <p:style>
          <a:lnRef idx="2">
            <a:schemeClr val="accent1"/>
          </a:lnRef>
          <a:fillRef idx="0">
            <a:schemeClr val="accent1"/>
          </a:fillRef>
          <a:effectRef idx="1">
            <a:schemeClr val="accent1"/>
          </a:effectRef>
          <a:fontRef idx="minor">
            <a:schemeClr val="tx1"/>
          </a:fontRef>
        </p:style>
      </p:cxnSp>
      <p:cxnSp>
        <p:nvCxnSpPr>
          <p:cNvPr id="48" name="Connector: Curved 52">
            <a:extLst>
              <a:ext uri="{FF2B5EF4-FFF2-40B4-BE49-F238E27FC236}">
                <a16:creationId xmlns:a16="http://schemas.microsoft.com/office/drawing/2014/main" id="{44C4937C-B929-E111-C3E5-C73E489784DC}"/>
              </a:ext>
            </a:extLst>
          </p:cNvPr>
          <p:cNvCxnSpPr/>
          <p:nvPr/>
        </p:nvCxnSpPr>
        <p:spPr>
          <a:xfrm>
            <a:off x="2125768" y="2271843"/>
            <a:ext cx="592791" cy="403086"/>
          </a:xfrm>
          <a:prstGeom prst="curvedConnector3">
            <a:avLst>
              <a:gd name="adj1" fmla="val 50000"/>
            </a:avLst>
          </a:prstGeom>
          <a:ln w="149225" cap="sq">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p:spPr>
        <p:style>
          <a:lnRef idx="2">
            <a:schemeClr val="accent1"/>
          </a:lnRef>
          <a:fillRef idx="0">
            <a:schemeClr val="accent1"/>
          </a:fillRef>
          <a:effectRef idx="1">
            <a:schemeClr val="accent1"/>
          </a:effectRef>
          <a:fontRef idx="minor">
            <a:schemeClr val="tx1"/>
          </a:fontRef>
        </p:style>
      </p:cxnSp>
      <p:cxnSp>
        <p:nvCxnSpPr>
          <p:cNvPr id="49" name="Connector: Curved 53">
            <a:extLst>
              <a:ext uri="{FF2B5EF4-FFF2-40B4-BE49-F238E27FC236}">
                <a16:creationId xmlns:a16="http://schemas.microsoft.com/office/drawing/2014/main" id="{1AC669D0-9A1E-0582-282B-B52888CA1ED7}"/>
              </a:ext>
            </a:extLst>
          </p:cNvPr>
          <p:cNvCxnSpPr/>
          <p:nvPr/>
        </p:nvCxnSpPr>
        <p:spPr>
          <a:xfrm rot="16200000" flipH="1">
            <a:off x="5401237" y="1899077"/>
            <a:ext cx="576634" cy="537729"/>
          </a:xfrm>
          <a:prstGeom prst="curvedConnector3">
            <a:avLst>
              <a:gd name="adj1" fmla="val 50000"/>
            </a:avLst>
          </a:prstGeom>
          <a:ln w="149225" cap="sq">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p:spPr>
        <p:style>
          <a:lnRef idx="2">
            <a:schemeClr val="accent1"/>
          </a:lnRef>
          <a:fillRef idx="0">
            <a:schemeClr val="accent1"/>
          </a:fillRef>
          <a:effectRef idx="1">
            <a:schemeClr val="accent1"/>
          </a:effectRef>
          <a:fontRef idx="minor">
            <a:schemeClr val="tx1"/>
          </a:fontRef>
        </p:style>
      </p:cxnSp>
      <p:cxnSp>
        <p:nvCxnSpPr>
          <p:cNvPr id="50" name="Connector: Curved 54">
            <a:extLst>
              <a:ext uri="{FF2B5EF4-FFF2-40B4-BE49-F238E27FC236}">
                <a16:creationId xmlns:a16="http://schemas.microsoft.com/office/drawing/2014/main" id="{68EDEF57-3A5A-6E0C-7773-64379778CE3B}"/>
              </a:ext>
            </a:extLst>
          </p:cNvPr>
          <p:cNvCxnSpPr/>
          <p:nvPr/>
        </p:nvCxnSpPr>
        <p:spPr>
          <a:xfrm rot="16200000" flipH="1">
            <a:off x="4338351" y="1780086"/>
            <a:ext cx="576634" cy="537729"/>
          </a:xfrm>
          <a:prstGeom prst="curvedConnector3">
            <a:avLst>
              <a:gd name="adj1" fmla="val 50000"/>
            </a:avLst>
          </a:prstGeom>
          <a:ln w="149225" cap="sq">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p:spPr>
        <p:style>
          <a:lnRef idx="2">
            <a:schemeClr val="accent1"/>
          </a:lnRef>
          <a:fillRef idx="0">
            <a:schemeClr val="accent1"/>
          </a:fillRef>
          <a:effectRef idx="1">
            <a:schemeClr val="accent1"/>
          </a:effectRef>
          <a:fontRef idx="minor">
            <a:schemeClr val="tx1"/>
          </a:fontRef>
        </p:style>
      </p:cxnSp>
      <p:cxnSp>
        <p:nvCxnSpPr>
          <p:cNvPr id="51" name="Connector: Curved 55">
            <a:extLst>
              <a:ext uri="{FF2B5EF4-FFF2-40B4-BE49-F238E27FC236}">
                <a16:creationId xmlns:a16="http://schemas.microsoft.com/office/drawing/2014/main" id="{14B72221-F71E-8B50-A11C-2008935E1347}"/>
              </a:ext>
            </a:extLst>
          </p:cNvPr>
          <p:cNvCxnSpPr/>
          <p:nvPr/>
        </p:nvCxnSpPr>
        <p:spPr>
          <a:xfrm rot="16200000" flipH="1">
            <a:off x="4250966" y="2142245"/>
            <a:ext cx="576634" cy="537729"/>
          </a:xfrm>
          <a:prstGeom prst="curvedConnector3">
            <a:avLst>
              <a:gd name="adj1" fmla="val 89644"/>
            </a:avLst>
          </a:prstGeom>
          <a:ln w="149225" cap="sq">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p:spPr>
        <p:style>
          <a:lnRef idx="2">
            <a:schemeClr val="accent1"/>
          </a:lnRef>
          <a:fillRef idx="0">
            <a:schemeClr val="accent1"/>
          </a:fillRef>
          <a:effectRef idx="1">
            <a:schemeClr val="accent1"/>
          </a:effectRef>
          <a:fontRef idx="minor">
            <a:schemeClr val="tx1"/>
          </a:fontRef>
        </p:style>
      </p:cxnSp>
      <p:cxnSp>
        <p:nvCxnSpPr>
          <p:cNvPr id="52" name="Connector: Curved 56">
            <a:extLst>
              <a:ext uri="{FF2B5EF4-FFF2-40B4-BE49-F238E27FC236}">
                <a16:creationId xmlns:a16="http://schemas.microsoft.com/office/drawing/2014/main" id="{E510ED8D-E867-021E-042D-87D1D8BE5CB5}"/>
              </a:ext>
            </a:extLst>
          </p:cNvPr>
          <p:cNvCxnSpPr/>
          <p:nvPr/>
        </p:nvCxnSpPr>
        <p:spPr>
          <a:xfrm rot="16200000" flipH="1">
            <a:off x="4869909" y="1758765"/>
            <a:ext cx="576634" cy="537729"/>
          </a:xfrm>
          <a:prstGeom prst="curvedConnector3">
            <a:avLst>
              <a:gd name="adj1" fmla="val 20789"/>
            </a:avLst>
          </a:prstGeom>
          <a:ln w="149225" cap="sq">
            <a:gradFill flip="none" rotWithShape="1">
              <a:gsLst>
                <a:gs pos="0">
                  <a:schemeClr val="accent3">
                    <a:lumMod val="89000"/>
                  </a:schemeClr>
                </a:gs>
                <a:gs pos="23000">
                  <a:schemeClr val="accent3">
                    <a:lumMod val="89000"/>
                  </a:schemeClr>
                </a:gs>
                <a:gs pos="69000">
                  <a:schemeClr val="accent3">
                    <a:lumMod val="75000"/>
                  </a:schemeClr>
                </a:gs>
                <a:gs pos="97000">
                  <a:schemeClr val="accent3">
                    <a:lumMod val="70000"/>
                  </a:schemeClr>
                </a:gs>
              </a:gsLst>
              <a:path path="circle">
                <a:fillToRect l="50000" t="50000" r="50000" b="50000"/>
              </a:path>
              <a:tileRect/>
            </a:gradFill>
          </a:ln>
        </p:spPr>
        <p:style>
          <a:lnRef idx="2">
            <a:schemeClr val="accent1"/>
          </a:lnRef>
          <a:fillRef idx="0">
            <a:schemeClr val="accent1"/>
          </a:fillRef>
          <a:effectRef idx="1">
            <a:schemeClr val="accent1"/>
          </a:effectRef>
          <a:fontRef idx="minor">
            <a:schemeClr val="tx1"/>
          </a:fontRef>
        </p:style>
      </p:cxnSp>
      <p:cxnSp>
        <p:nvCxnSpPr>
          <p:cNvPr id="53" name="Connector: Curved 57">
            <a:extLst>
              <a:ext uri="{FF2B5EF4-FFF2-40B4-BE49-F238E27FC236}">
                <a16:creationId xmlns:a16="http://schemas.microsoft.com/office/drawing/2014/main" id="{A745F3F5-CAF7-D11B-C63C-FB227480D97B}"/>
              </a:ext>
            </a:extLst>
          </p:cNvPr>
          <p:cNvCxnSpPr/>
          <p:nvPr/>
        </p:nvCxnSpPr>
        <p:spPr>
          <a:xfrm flipV="1">
            <a:off x="3246255" y="1809185"/>
            <a:ext cx="586392" cy="364677"/>
          </a:xfrm>
          <a:prstGeom prst="curvedConnector3">
            <a:avLst>
              <a:gd name="adj1" fmla="val 50000"/>
            </a:avLst>
          </a:prstGeom>
          <a:ln w="149225" cap="sq">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p:spPr>
        <p:style>
          <a:lnRef idx="2">
            <a:schemeClr val="accent1"/>
          </a:lnRef>
          <a:fillRef idx="0">
            <a:schemeClr val="accent1"/>
          </a:fillRef>
          <a:effectRef idx="1">
            <a:schemeClr val="accent1"/>
          </a:effectRef>
          <a:fontRef idx="minor">
            <a:schemeClr val="tx1"/>
          </a:fontRef>
        </p:style>
      </p:cxnSp>
      <p:cxnSp>
        <p:nvCxnSpPr>
          <p:cNvPr id="54" name="Connector: Curved 58">
            <a:extLst>
              <a:ext uri="{FF2B5EF4-FFF2-40B4-BE49-F238E27FC236}">
                <a16:creationId xmlns:a16="http://schemas.microsoft.com/office/drawing/2014/main" id="{94B206EE-3912-BFD1-1D8B-737DF1819CE7}"/>
              </a:ext>
            </a:extLst>
          </p:cNvPr>
          <p:cNvCxnSpPr/>
          <p:nvPr/>
        </p:nvCxnSpPr>
        <p:spPr>
          <a:xfrm flipV="1">
            <a:off x="5037810" y="2377328"/>
            <a:ext cx="651745" cy="320213"/>
          </a:xfrm>
          <a:prstGeom prst="curvedConnector3">
            <a:avLst>
              <a:gd name="adj1" fmla="val 50000"/>
            </a:avLst>
          </a:prstGeom>
          <a:ln w="149225" cap="sq">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p:spPr>
        <p:style>
          <a:lnRef idx="2">
            <a:schemeClr val="accent1"/>
          </a:lnRef>
          <a:fillRef idx="0">
            <a:schemeClr val="accent1"/>
          </a:fillRef>
          <a:effectRef idx="1">
            <a:schemeClr val="accent1"/>
          </a:effectRef>
          <a:fontRef idx="minor">
            <a:schemeClr val="tx1"/>
          </a:fontRef>
        </p:style>
      </p:cxnSp>
      <p:cxnSp>
        <p:nvCxnSpPr>
          <p:cNvPr id="55" name="Connector: Curved 59">
            <a:extLst>
              <a:ext uri="{FF2B5EF4-FFF2-40B4-BE49-F238E27FC236}">
                <a16:creationId xmlns:a16="http://schemas.microsoft.com/office/drawing/2014/main" id="{151FB922-F44F-7323-3712-CF4FEFC4A799}"/>
              </a:ext>
            </a:extLst>
          </p:cNvPr>
          <p:cNvCxnSpPr/>
          <p:nvPr/>
        </p:nvCxnSpPr>
        <p:spPr>
          <a:xfrm>
            <a:off x="4170570" y="1906538"/>
            <a:ext cx="767109" cy="166580"/>
          </a:xfrm>
          <a:prstGeom prst="curvedConnector3">
            <a:avLst>
              <a:gd name="adj1" fmla="val 50000"/>
            </a:avLst>
          </a:prstGeom>
          <a:ln w="149225" cap="sq">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p:spPr>
        <p:style>
          <a:lnRef idx="2">
            <a:schemeClr val="accent1"/>
          </a:lnRef>
          <a:fillRef idx="0">
            <a:schemeClr val="accent1"/>
          </a:fillRef>
          <a:effectRef idx="1">
            <a:schemeClr val="accent1"/>
          </a:effectRef>
          <a:fontRef idx="minor">
            <a:schemeClr val="tx1"/>
          </a:fontRef>
        </p:style>
      </p:cxnSp>
      <p:cxnSp>
        <p:nvCxnSpPr>
          <p:cNvPr id="56" name="Connector: Curved 60">
            <a:extLst>
              <a:ext uri="{FF2B5EF4-FFF2-40B4-BE49-F238E27FC236}">
                <a16:creationId xmlns:a16="http://schemas.microsoft.com/office/drawing/2014/main" id="{3727ED63-F6E9-B84D-B669-1C1FA7CD7246}"/>
              </a:ext>
            </a:extLst>
          </p:cNvPr>
          <p:cNvCxnSpPr/>
          <p:nvPr/>
        </p:nvCxnSpPr>
        <p:spPr>
          <a:xfrm rot="5400000">
            <a:off x="5927576" y="2224625"/>
            <a:ext cx="618052" cy="309675"/>
          </a:xfrm>
          <a:prstGeom prst="curvedConnector3">
            <a:avLst>
              <a:gd name="adj1" fmla="val 50000"/>
            </a:avLst>
          </a:prstGeom>
          <a:ln w="149225" cap="sq">
            <a:gradFill flip="none" rotWithShape="1">
              <a:gsLst>
                <a:gs pos="0">
                  <a:schemeClr val="accent5">
                    <a:lumMod val="89000"/>
                  </a:schemeClr>
                </a:gs>
                <a:gs pos="23000">
                  <a:schemeClr val="accent5">
                    <a:lumMod val="89000"/>
                  </a:schemeClr>
                </a:gs>
                <a:gs pos="69000">
                  <a:schemeClr val="accent5">
                    <a:lumMod val="75000"/>
                  </a:schemeClr>
                </a:gs>
                <a:gs pos="97000">
                  <a:schemeClr val="accent5">
                    <a:lumMod val="70000"/>
                  </a:schemeClr>
                </a:gs>
              </a:gsLst>
              <a:path path="circle">
                <a:fillToRect l="50000" t="50000" r="50000" b="50000"/>
              </a:path>
              <a:tileRect/>
            </a:gradFill>
          </a:ln>
        </p:spPr>
        <p:style>
          <a:lnRef idx="2">
            <a:schemeClr val="accent1"/>
          </a:lnRef>
          <a:fillRef idx="0">
            <a:schemeClr val="accent1"/>
          </a:fillRef>
          <a:effectRef idx="1">
            <a:schemeClr val="accent1"/>
          </a:effectRef>
          <a:fontRef idx="minor">
            <a:schemeClr val="tx1"/>
          </a:fontRef>
        </p:style>
      </p:cxnSp>
      <p:cxnSp>
        <p:nvCxnSpPr>
          <p:cNvPr id="57" name="Connector: Curved 61">
            <a:extLst>
              <a:ext uri="{FF2B5EF4-FFF2-40B4-BE49-F238E27FC236}">
                <a16:creationId xmlns:a16="http://schemas.microsoft.com/office/drawing/2014/main" id="{89800B02-00D8-A91B-279E-715120AB7318}"/>
              </a:ext>
            </a:extLst>
          </p:cNvPr>
          <p:cNvCxnSpPr/>
          <p:nvPr/>
        </p:nvCxnSpPr>
        <p:spPr>
          <a:xfrm rot="16200000" flipH="1">
            <a:off x="2617936" y="2170586"/>
            <a:ext cx="576634" cy="537729"/>
          </a:xfrm>
          <a:prstGeom prst="curvedConnector3">
            <a:avLst>
              <a:gd name="adj1" fmla="val 50000"/>
            </a:avLst>
          </a:prstGeom>
          <a:ln w="149225" cap="sq">
            <a:gradFill flip="none" rotWithShape="1">
              <a:gsLst>
                <a:gs pos="23000">
                  <a:srgbClr val="7030A0"/>
                </a:gs>
                <a:gs pos="97000">
                  <a:schemeClr val="accent5">
                    <a:lumMod val="70000"/>
                  </a:schemeClr>
                </a:gs>
              </a:gsLst>
              <a:path path="circle">
                <a:fillToRect l="50000" t="50000" r="50000" b="50000"/>
              </a:path>
              <a:tileRect/>
            </a:gradFill>
          </a:ln>
        </p:spPr>
        <p:style>
          <a:lnRef idx="2">
            <a:schemeClr val="accent1"/>
          </a:lnRef>
          <a:fillRef idx="0">
            <a:schemeClr val="accent1"/>
          </a:fillRef>
          <a:effectRef idx="1">
            <a:schemeClr val="accent1"/>
          </a:effectRef>
          <a:fontRef idx="minor">
            <a:schemeClr val="tx1"/>
          </a:fontRef>
        </p:style>
      </p:cxnSp>
      <p:cxnSp>
        <p:nvCxnSpPr>
          <p:cNvPr id="58" name="Connector: Curved 62">
            <a:extLst>
              <a:ext uri="{FF2B5EF4-FFF2-40B4-BE49-F238E27FC236}">
                <a16:creationId xmlns:a16="http://schemas.microsoft.com/office/drawing/2014/main" id="{24E64AC6-2239-E36A-7DDB-4FBA8A48DC51}"/>
              </a:ext>
            </a:extLst>
          </p:cNvPr>
          <p:cNvCxnSpPr/>
          <p:nvPr/>
        </p:nvCxnSpPr>
        <p:spPr>
          <a:xfrm>
            <a:off x="3124304" y="2408556"/>
            <a:ext cx="631797" cy="359304"/>
          </a:xfrm>
          <a:prstGeom prst="curvedConnector3">
            <a:avLst>
              <a:gd name="adj1" fmla="val 50000"/>
            </a:avLst>
          </a:prstGeom>
          <a:ln w="149225" cap="sq">
            <a:gradFill flip="none" rotWithShape="1">
              <a:gsLst>
                <a:gs pos="0">
                  <a:schemeClr val="accent6">
                    <a:lumMod val="40000"/>
                    <a:lumOff val="60000"/>
                  </a:schemeClr>
                </a:gs>
                <a:gs pos="46000">
                  <a:schemeClr val="accent6">
                    <a:lumMod val="95000"/>
                    <a:lumOff val="5000"/>
                  </a:schemeClr>
                </a:gs>
                <a:gs pos="100000">
                  <a:schemeClr val="accent6">
                    <a:lumMod val="60000"/>
                  </a:schemeClr>
                </a:gs>
              </a:gsLst>
              <a:path path="circle">
                <a:fillToRect l="50000" t="130000" r="50000" b="-30000"/>
              </a:path>
              <a:tileRect/>
            </a:gradFill>
          </a:ln>
        </p:spPr>
        <p:style>
          <a:lnRef idx="2">
            <a:schemeClr val="accent1"/>
          </a:lnRef>
          <a:fillRef idx="0">
            <a:schemeClr val="accent1"/>
          </a:fillRef>
          <a:effectRef idx="1">
            <a:schemeClr val="accent1"/>
          </a:effectRef>
          <a:fontRef idx="minor">
            <a:schemeClr val="tx1"/>
          </a:fontRef>
        </p:style>
      </p:cxnSp>
      <p:cxnSp>
        <p:nvCxnSpPr>
          <p:cNvPr id="59" name="Connector: Curved 63">
            <a:extLst>
              <a:ext uri="{FF2B5EF4-FFF2-40B4-BE49-F238E27FC236}">
                <a16:creationId xmlns:a16="http://schemas.microsoft.com/office/drawing/2014/main" id="{BA38BCDB-4EF2-C94F-2507-94649DCA64C8}"/>
              </a:ext>
            </a:extLst>
          </p:cNvPr>
          <p:cNvCxnSpPr/>
          <p:nvPr/>
        </p:nvCxnSpPr>
        <p:spPr>
          <a:xfrm rot="16200000" flipH="1">
            <a:off x="3801124" y="2069606"/>
            <a:ext cx="529907" cy="221329"/>
          </a:xfrm>
          <a:prstGeom prst="curvedConnector3">
            <a:avLst>
              <a:gd name="adj1" fmla="val 50000"/>
            </a:avLst>
          </a:prstGeom>
          <a:ln w="149225" cap="sq">
            <a:gradFill flip="none" rotWithShape="1">
              <a:gsLst>
                <a:gs pos="0">
                  <a:schemeClr val="accent6">
                    <a:lumMod val="0"/>
                    <a:lumOff val="100000"/>
                  </a:schemeClr>
                </a:gs>
                <a:gs pos="35000">
                  <a:schemeClr val="accent6">
                    <a:lumMod val="0"/>
                    <a:lumOff val="100000"/>
                  </a:schemeClr>
                </a:gs>
                <a:gs pos="100000">
                  <a:schemeClr val="accent6">
                    <a:lumMod val="100000"/>
                  </a:schemeClr>
                </a:gs>
              </a:gsLst>
              <a:path path="circle">
                <a:fillToRect l="50000" t="-80000" r="50000" b="180000"/>
              </a:path>
              <a:tileRect/>
            </a:gradFill>
          </a:ln>
        </p:spPr>
        <p:style>
          <a:lnRef idx="2">
            <a:schemeClr val="accent1"/>
          </a:lnRef>
          <a:fillRef idx="0">
            <a:schemeClr val="accent1"/>
          </a:fillRef>
          <a:effectRef idx="1">
            <a:schemeClr val="accent1"/>
          </a:effectRef>
          <a:fontRef idx="minor">
            <a:schemeClr val="tx1"/>
          </a:fontRef>
        </p:style>
      </p:cxnSp>
      <p:cxnSp>
        <p:nvCxnSpPr>
          <p:cNvPr id="60" name="Connector: Curved 64">
            <a:extLst>
              <a:ext uri="{FF2B5EF4-FFF2-40B4-BE49-F238E27FC236}">
                <a16:creationId xmlns:a16="http://schemas.microsoft.com/office/drawing/2014/main" id="{04445219-D92F-0C70-94F4-D95AE0C13A2A}"/>
              </a:ext>
            </a:extLst>
          </p:cNvPr>
          <p:cNvCxnSpPr/>
          <p:nvPr/>
        </p:nvCxnSpPr>
        <p:spPr>
          <a:xfrm rot="5400000">
            <a:off x="4889036" y="2165833"/>
            <a:ext cx="561304" cy="547847"/>
          </a:xfrm>
          <a:prstGeom prst="curvedConnector3">
            <a:avLst>
              <a:gd name="adj1" fmla="val 50000"/>
            </a:avLst>
          </a:prstGeom>
          <a:ln w="149225" cap="sq">
            <a:gradFill flip="none" rotWithShape="1">
              <a:gsLst>
                <a:gs pos="0">
                  <a:schemeClr val="accent5">
                    <a:lumMod val="0"/>
                    <a:lumOff val="100000"/>
                  </a:schemeClr>
                </a:gs>
                <a:gs pos="35000">
                  <a:schemeClr val="accent5">
                    <a:lumMod val="0"/>
                    <a:lumOff val="100000"/>
                  </a:schemeClr>
                </a:gs>
                <a:gs pos="100000">
                  <a:schemeClr val="accent5">
                    <a:lumMod val="100000"/>
                  </a:schemeClr>
                </a:gs>
              </a:gsLst>
              <a:path path="circle">
                <a:fillToRect l="50000" t="-80000" r="50000" b="180000"/>
              </a:path>
              <a:tileRect/>
            </a:gradFill>
          </a:ln>
        </p:spPr>
        <p:style>
          <a:lnRef idx="2">
            <a:schemeClr val="accent1"/>
          </a:lnRef>
          <a:fillRef idx="0">
            <a:schemeClr val="accent1"/>
          </a:fillRef>
          <a:effectRef idx="1">
            <a:schemeClr val="accent1"/>
          </a:effectRef>
          <a:fontRef idx="minor">
            <a:schemeClr val="tx1"/>
          </a:fontRef>
        </p:style>
      </p:cxnSp>
      <p:cxnSp>
        <p:nvCxnSpPr>
          <p:cNvPr id="61" name="Connector: Curved 65">
            <a:extLst>
              <a:ext uri="{FF2B5EF4-FFF2-40B4-BE49-F238E27FC236}">
                <a16:creationId xmlns:a16="http://schemas.microsoft.com/office/drawing/2014/main" id="{045983A5-3965-178D-CD1E-B655FBD85FA5}"/>
              </a:ext>
            </a:extLst>
          </p:cNvPr>
          <p:cNvCxnSpPr/>
          <p:nvPr/>
        </p:nvCxnSpPr>
        <p:spPr>
          <a:xfrm>
            <a:off x="5562388" y="1737907"/>
            <a:ext cx="526773" cy="490582"/>
          </a:xfrm>
          <a:prstGeom prst="curvedConnector3">
            <a:avLst>
              <a:gd name="adj1" fmla="val 97964"/>
            </a:avLst>
          </a:prstGeom>
          <a:ln w="149225" cap="sq">
            <a:gradFill flip="none" rotWithShape="1">
              <a:gsLst>
                <a:gs pos="23000">
                  <a:srgbClr val="BD4A03"/>
                </a:gs>
                <a:gs pos="97000">
                  <a:srgbClr val="E3874F"/>
                </a:gs>
              </a:gsLst>
              <a:path path="circle">
                <a:fillToRect l="50000" t="50000" r="50000" b="50000"/>
              </a:path>
              <a:tileRect/>
            </a:gradFill>
          </a:ln>
        </p:spPr>
        <p:style>
          <a:lnRef idx="2">
            <a:schemeClr val="accent1"/>
          </a:lnRef>
          <a:fillRef idx="0">
            <a:schemeClr val="accent1"/>
          </a:fillRef>
          <a:effectRef idx="1">
            <a:schemeClr val="accent1"/>
          </a:effectRef>
          <a:fontRef idx="minor">
            <a:schemeClr val="tx1"/>
          </a:fontRef>
        </p:style>
      </p:cxnSp>
      <p:cxnSp>
        <p:nvCxnSpPr>
          <p:cNvPr id="62" name="Connector: Curved 66">
            <a:extLst>
              <a:ext uri="{FF2B5EF4-FFF2-40B4-BE49-F238E27FC236}">
                <a16:creationId xmlns:a16="http://schemas.microsoft.com/office/drawing/2014/main" id="{E828B3D4-7A9F-CF82-A1EA-EF23D33C99EA}"/>
              </a:ext>
            </a:extLst>
          </p:cNvPr>
          <p:cNvCxnSpPr/>
          <p:nvPr/>
        </p:nvCxnSpPr>
        <p:spPr>
          <a:xfrm rot="10800000" flipV="1">
            <a:off x="3974441" y="5863993"/>
            <a:ext cx="574423" cy="533376"/>
          </a:xfrm>
          <a:prstGeom prst="curvedConnector3">
            <a:avLst>
              <a:gd name="adj1" fmla="val 50000"/>
            </a:avLst>
          </a:prstGeom>
          <a:ln w="149225" cap="sq">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p:spPr>
        <p:style>
          <a:lnRef idx="2">
            <a:schemeClr val="accent1"/>
          </a:lnRef>
          <a:fillRef idx="0">
            <a:schemeClr val="accent1"/>
          </a:fillRef>
          <a:effectRef idx="1">
            <a:schemeClr val="accent1"/>
          </a:effectRef>
          <a:fontRef idx="minor">
            <a:schemeClr val="tx1"/>
          </a:fontRef>
        </p:style>
      </p:cxnSp>
      <p:cxnSp>
        <p:nvCxnSpPr>
          <p:cNvPr id="63" name="Connector: Curved 67">
            <a:extLst>
              <a:ext uri="{FF2B5EF4-FFF2-40B4-BE49-F238E27FC236}">
                <a16:creationId xmlns:a16="http://schemas.microsoft.com/office/drawing/2014/main" id="{91B07658-5399-129D-E0D4-86F315D293AB}"/>
              </a:ext>
            </a:extLst>
          </p:cNvPr>
          <p:cNvCxnSpPr/>
          <p:nvPr/>
        </p:nvCxnSpPr>
        <p:spPr>
          <a:xfrm rot="10800000" flipV="1">
            <a:off x="4751919" y="3203466"/>
            <a:ext cx="644094" cy="428514"/>
          </a:xfrm>
          <a:prstGeom prst="curvedConnector3">
            <a:avLst>
              <a:gd name="adj1" fmla="val 50000"/>
            </a:avLst>
          </a:prstGeom>
          <a:ln w="149225" cap="sq">
            <a:gradFill flip="none" rotWithShape="1">
              <a:gsLst>
                <a:gs pos="0">
                  <a:schemeClr val="accent6">
                    <a:lumMod val="40000"/>
                    <a:lumOff val="60000"/>
                  </a:schemeClr>
                </a:gs>
                <a:gs pos="46000">
                  <a:schemeClr val="accent6">
                    <a:lumMod val="95000"/>
                    <a:lumOff val="5000"/>
                  </a:schemeClr>
                </a:gs>
                <a:gs pos="100000">
                  <a:schemeClr val="accent6">
                    <a:lumMod val="60000"/>
                  </a:schemeClr>
                </a:gs>
              </a:gsLst>
              <a:path path="circle">
                <a:fillToRect l="50000" t="130000" r="50000" b="-30000"/>
              </a:path>
              <a:tileRect/>
            </a:gradFill>
          </a:ln>
        </p:spPr>
        <p:style>
          <a:lnRef idx="2">
            <a:schemeClr val="accent1"/>
          </a:lnRef>
          <a:fillRef idx="0">
            <a:schemeClr val="accent1"/>
          </a:fillRef>
          <a:effectRef idx="1">
            <a:schemeClr val="accent1"/>
          </a:effectRef>
          <a:fontRef idx="minor">
            <a:schemeClr val="tx1"/>
          </a:fontRef>
        </p:style>
      </p:cxnSp>
      <p:cxnSp>
        <p:nvCxnSpPr>
          <p:cNvPr id="64" name="Connector: Curved 68">
            <a:extLst>
              <a:ext uri="{FF2B5EF4-FFF2-40B4-BE49-F238E27FC236}">
                <a16:creationId xmlns:a16="http://schemas.microsoft.com/office/drawing/2014/main" id="{E1299881-0FC8-636E-C9AF-49161A4060E5}"/>
              </a:ext>
            </a:extLst>
          </p:cNvPr>
          <p:cNvCxnSpPr/>
          <p:nvPr/>
        </p:nvCxnSpPr>
        <p:spPr>
          <a:xfrm flipV="1">
            <a:off x="4300728" y="3279655"/>
            <a:ext cx="586392" cy="364677"/>
          </a:xfrm>
          <a:prstGeom prst="curvedConnector3">
            <a:avLst>
              <a:gd name="adj1" fmla="val 107450"/>
            </a:avLst>
          </a:prstGeom>
          <a:ln w="149225" cap="sq">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p:spPr>
        <p:style>
          <a:lnRef idx="2">
            <a:schemeClr val="accent1"/>
          </a:lnRef>
          <a:fillRef idx="0">
            <a:schemeClr val="accent1"/>
          </a:fillRef>
          <a:effectRef idx="1">
            <a:schemeClr val="accent1"/>
          </a:effectRef>
          <a:fontRef idx="minor">
            <a:schemeClr val="tx1"/>
          </a:fontRef>
        </p:style>
      </p:cxnSp>
      <p:cxnSp>
        <p:nvCxnSpPr>
          <p:cNvPr id="65" name="Connector: Curved 69">
            <a:extLst>
              <a:ext uri="{FF2B5EF4-FFF2-40B4-BE49-F238E27FC236}">
                <a16:creationId xmlns:a16="http://schemas.microsoft.com/office/drawing/2014/main" id="{7255495B-72A8-E4BC-2F3F-80DA3F04414A}"/>
              </a:ext>
            </a:extLst>
          </p:cNvPr>
          <p:cNvCxnSpPr/>
          <p:nvPr/>
        </p:nvCxnSpPr>
        <p:spPr>
          <a:xfrm rot="10800000" flipV="1">
            <a:off x="3236764" y="3293119"/>
            <a:ext cx="819708" cy="290615"/>
          </a:xfrm>
          <a:prstGeom prst="curvedConnector3">
            <a:avLst>
              <a:gd name="adj1" fmla="val 58807"/>
            </a:avLst>
          </a:prstGeom>
          <a:ln w="149225" cap="sq">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p:spPr>
        <p:style>
          <a:lnRef idx="2">
            <a:schemeClr val="accent1"/>
          </a:lnRef>
          <a:fillRef idx="0">
            <a:schemeClr val="accent1"/>
          </a:fillRef>
          <a:effectRef idx="1">
            <a:schemeClr val="accent1"/>
          </a:effectRef>
          <a:fontRef idx="minor">
            <a:schemeClr val="tx1"/>
          </a:fontRef>
        </p:style>
      </p:cxnSp>
      <p:cxnSp>
        <p:nvCxnSpPr>
          <p:cNvPr id="66" name="Connector: Curved 70">
            <a:extLst>
              <a:ext uri="{FF2B5EF4-FFF2-40B4-BE49-F238E27FC236}">
                <a16:creationId xmlns:a16="http://schemas.microsoft.com/office/drawing/2014/main" id="{ED860E4E-8576-5DD6-9496-24DD3E1D7867}"/>
              </a:ext>
            </a:extLst>
          </p:cNvPr>
          <p:cNvCxnSpPr/>
          <p:nvPr/>
        </p:nvCxnSpPr>
        <p:spPr>
          <a:xfrm rot="10800000" flipV="1">
            <a:off x="4500560" y="3375766"/>
            <a:ext cx="712173" cy="321739"/>
          </a:xfrm>
          <a:prstGeom prst="curvedConnector3">
            <a:avLst>
              <a:gd name="adj1" fmla="val 92236"/>
            </a:avLst>
          </a:prstGeom>
          <a:ln w="149225" cap="sq">
            <a:gradFill flip="none" rotWithShape="1">
              <a:gsLst>
                <a:gs pos="23000">
                  <a:srgbClr val="7030A0"/>
                </a:gs>
                <a:gs pos="97000">
                  <a:schemeClr val="accent5">
                    <a:lumMod val="70000"/>
                  </a:schemeClr>
                </a:gs>
              </a:gsLst>
              <a:path path="circle">
                <a:fillToRect l="50000" t="50000" r="50000" b="50000"/>
              </a:path>
              <a:tileRect/>
            </a:gradFill>
          </a:ln>
        </p:spPr>
        <p:style>
          <a:lnRef idx="2">
            <a:schemeClr val="accent1"/>
          </a:lnRef>
          <a:fillRef idx="0">
            <a:schemeClr val="accent1"/>
          </a:fillRef>
          <a:effectRef idx="1">
            <a:schemeClr val="accent1"/>
          </a:effectRef>
          <a:fontRef idx="minor">
            <a:schemeClr val="tx1"/>
          </a:fontRef>
        </p:style>
      </p:cxnSp>
      <p:cxnSp>
        <p:nvCxnSpPr>
          <p:cNvPr id="67" name="Connector: Curved 71">
            <a:extLst>
              <a:ext uri="{FF2B5EF4-FFF2-40B4-BE49-F238E27FC236}">
                <a16:creationId xmlns:a16="http://schemas.microsoft.com/office/drawing/2014/main" id="{3AE3FA62-D058-2F6A-66F0-CFA8E8082B68}"/>
              </a:ext>
            </a:extLst>
          </p:cNvPr>
          <p:cNvCxnSpPr/>
          <p:nvPr/>
        </p:nvCxnSpPr>
        <p:spPr>
          <a:xfrm rot="16200000" flipH="1">
            <a:off x="3648989" y="4149588"/>
            <a:ext cx="521057" cy="410610"/>
          </a:xfrm>
          <a:prstGeom prst="curvedConnector3">
            <a:avLst>
              <a:gd name="adj1" fmla="val 29218"/>
            </a:avLst>
          </a:prstGeom>
          <a:ln w="149225" cap="sq">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p:spPr>
        <p:style>
          <a:lnRef idx="2">
            <a:schemeClr val="accent1"/>
          </a:lnRef>
          <a:fillRef idx="0">
            <a:schemeClr val="accent1"/>
          </a:fillRef>
          <a:effectRef idx="1">
            <a:schemeClr val="accent1"/>
          </a:effectRef>
          <a:fontRef idx="minor">
            <a:schemeClr val="tx1"/>
          </a:fontRef>
        </p:style>
      </p:cxnSp>
      <p:cxnSp>
        <p:nvCxnSpPr>
          <p:cNvPr id="68" name="Connector: Curved 72">
            <a:extLst>
              <a:ext uri="{FF2B5EF4-FFF2-40B4-BE49-F238E27FC236}">
                <a16:creationId xmlns:a16="http://schemas.microsoft.com/office/drawing/2014/main" id="{5476371E-4937-14CE-BF41-20B04BC5E323}"/>
              </a:ext>
            </a:extLst>
          </p:cNvPr>
          <p:cNvCxnSpPr/>
          <p:nvPr/>
        </p:nvCxnSpPr>
        <p:spPr>
          <a:xfrm>
            <a:off x="4273911" y="3119756"/>
            <a:ext cx="489551" cy="473852"/>
          </a:xfrm>
          <a:prstGeom prst="curvedConnector3">
            <a:avLst>
              <a:gd name="adj1" fmla="val 127624"/>
            </a:avLst>
          </a:prstGeom>
          <a:ln w="149225" cap="sq">
            <a:gradFill flip="none" rotWithShape="1">
              <a:gsLst>
                <a:gs pos="0">
                  <a:schemeClr val="accent6">
                    <a:lumMod val="0"/>
                    <a:lumOff val="100000"/>
                  </a:schemeClr>
                </a:gs>
                <a:gs pos="35000">
                  <a:schemeClr val="accent6">
                    <a:lumMod val="0"/>
                    <a:lumOff val="100000"/>
                  </a:schemeClr>
                </a:gs>
                <a:gs pos="100000">
                  <a:schemeClr val="accent6">
                    <a:lumMod val="100000"/>
                  </a:schemeClr>
                </a:gs>
              </a:gsLst>
              <a:path path="circle">
                <a:fillToRect l="50000" t="-80000" r="50000" b="180000"/>
              </a:path>
              <a:tileRect/>
            </a:gradFill>
          </a:ln>
        </p:spPr>
        <p:style>
          <a:lnRef idx="2">
            <a:schemeClr val="accent1"/>
          </a:lnRef>
          <a:fillRef idx="0">
            <a:schemeClr val="accent1"/>
          </a:fillRef>
          <a:effectRef idx="1">
            <a:schemeClr val="accent1"/>
          </a:effectRef>
          <a:fontRef idx="minor">
            <a:schemeClr val="tx1"/>
          </a:fontRef>
        </p:style>
      </p:cxnSp>
      <p:cxnSp>
        <p:nvCxnSpPr>
          <p:cNvPr id="69" name="Connector: Curved 73">
            <a:extLst>
              <a:ext uri="{FF2B5EF4-FFF2-40B4-BE49-F238E27FC236}">
                <a16:creationId xmlns:a16="http://schemas.microsoft.com/office/drawing/2014/main" id="{3F6FE00C-906F-6D38-AC12-4CF805642361}"/>
              </a:ext>
            </a:extLst>
          </p:cNvPr>
          <p:cNvCxnSpPr/>
          <p:nvPr/>
        </p:nvCxnSpPr>
        <p:spPr>
          <a:xfrm rot="16200000" flipH="1">
            <a:off x="4855553" y="3114161"/>
            <a:ext cx="576634" cy="537729"/>
          </a:xfrm>
          <a:prstGeom prst="curvedConnector3">
            <a:avLst>
              <a:gd name="adj1" fmla="val 20789"/>
            </a:avLst>
          </a:prstGeom>
          <a:ln w="149225" cap="sq">
            <a:gradFill flip="none" rotWithShape="1">
              <a:gsLst>
                <a:gs pos="0">
                  <a:schemeClr val="accent3">
                    <a:lumMod val="89000"/>
                  </a:schemeClr>
                </a:gs>
                <a:gs pos="23000">
                  <a:schemeClr val="accent3">
                    <a:lumMod val="89000"/>
                  </a:schemeClr>
                </a:gs>
                <a:gs pos="69000">
                  <a:schemeClr val="accent3">
                    <a:lumMod val="75000"/>
                  </a:schemeClr>
                </a:gs>
                <a:gs pos="97000">
                  <a:schemeClr val="accent3">
                    <a:lumMod val="70000"/>
                  </a:schemeClr>
                </a:gs>
              </a:gsLst>
              <a:path path="circle">
                <a:fillToRect l="50000" t="50000" r="50000" b="50000"/>
              </a:path>
              <a:tileRect/>
            </a:gradFill>
          </a:ln>
        </p:spPr>
        <p:style>
          <a:lnRef idx="2">
            <a:schemeClr val="accent1"/>
          </a:lnRef>
          <a:fillRef idx="0">
            <a:schemeClr val="accent1"/>
          </a:fillRef>
          <a:effectRef idx="1">
            <a:schemeClr val="accent1"/>
          </a:effectRef>
          <a:fontRef idx="minor">
            <a:schemeClr val="tx1"/>
          </a:fontRef>
        </p:style>
      </p:cxnSp>
      <p:cxnSp>
        <p:nvCxnSpPr>
          <p:cNvPr id="70" name="Connector: Curved 74">
            <a:extLst>
              <a:ext uri="{FF2B5EF4-FFF2-40B4-BE49-F238E27FC236}">
                <a16:creationId xmlns:a16="http://schemas.microsoft.com/office/drawing/2014/main" id="{AB8F18E0-A1A0-565D-47A4-EB0C7DCE2D72}"/>
              </a:ext>
            </a:extLst>
          </p:cNvPr>
          <p:cNvCxnSpPr/>
          <p:nvPr/>
        </p:nvCxnSpPr>
        <p:spPr>
          <a:xfrm rot="16200000" flipH="1">
            <a:off x="3482155" y="3099886"/>
            <a:ext cx="576634" cy="537729"/>
          </a:xfrm>
          <a:prstGeom prst="curvedConnector3">
            <a:avLst>
              <a:gd name="adj1" fmla="val -77"/>
            </a:avLst>
          </a:prstGeom>
          <a:ln w="149225" cap="sq">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p:spPr>
        <p:style>
          <a:lnRef idx="2">
            <a:schemeClr val="accent1"/>
          </a:lnRef>
          <a:fillRef idx="0">
            <a:schemeClr val="accent1"/>
          </a:fillRef>
          <a:effectRef idx="1">
            <a:schemeClr val="accent1"/>
          </a:effectRef>
          <a:fontRef idx="minor">
            <a:schemeClr val="tx1"/>
          </a:fontRef>
        </p:style>
      </p:cxnSp>
      <p:cxnSp>
        <p:nvCxnSpPr>
          <p:cNvPr id="71" name="Connector: Curved 75">
            <a:extLst>
              <a:ext uri="{FF2B5EF4-FFF2-40B4-BE49-F238E27FC236}">
                <a16:creationId xmlns:a16="http://schemas.microsoft.com/office/drawing/2014/main" id="{FE960CB7-F767-607D-10F1-B5D8F83EC77A}"/>
              </a:ext>
            </a:extLst>
          </p:cNvPr>
          <p:cNvCxnSpPr/>
          <p:nvPr/>
        </p:nvCxnSpPr>
        <p:spPr>
          <a:xfrm rot="16200000" flipH="1">
            <a:off x="3605219" y="3281592"/>
            <a:ext cx="541646" cy="418888"/>
          </a:xfrm>
          <a:prstGeom prst="curvedConnector3">
            <a:avLst>
              <a:gd name="adj1" fmla="val 50000"/>
            </a:avLst>
          </a:prstGeom>
          <a:ln w="149225" cap="sq">
            <a:gradFill flip="none" rotWithShape="1">
              <a:gsLst>
                <a:gs pos="0">
                  <a:schemeClr val="accent5">
                    <a:lumMod val="89000"/>
                  </a:schemeClr>
                </a:gs>
                <a:gs pos="23000">
                  <a:schemeClr val="accent5">
                    <a:lumMod val="89000"/>
                  </a:schemeClr>
                </a:gs>
                <a:gs pos="69000">
                  <a:schemeClr val="accent5">
                    <a:lumMod val="75000"/>
                  </a:schemeClr>
                </a:gs>
                <a:gs pos="97000">
                  <a:schemeClr val="accent5">
                    <a:lumMod val="70000"/>
                  </a:schemeClr>
                </a:gs>
              </a:gsLst>
              <a:path path="circle">
                <a:fillToRect l="50000" t="50000" r="50000" b="50000"/>
              </a:path>
              <a:tileRect/>
            </a:gradFill>
          </a:ln>
        </p:spPr>
        <p:style>
          <a:lnRef idx="2">
            <a:schemeClr val="accent1"/>
          </a:lnRef>
          <a:fillRef idx="0">
            <a:schemeClr val="accent1"/>
          </a:fillRef>
          <a:effectRef idx="1">
            <a:schemeClr val="accent1"/>
          </a:effectRef>
          <a:fontRef idx="minor">
            <a:schemeClr val="tx1"/>
          </a:fontRef>
        </p:style>
      </p:cxnSp>
      <p:cxnSp>
        <p:nvCxnSpPr>
          <p:cNvPr id="72" name="Connector: Curved 76">
            <a:extLst>
              <a:ext uri="{FF2B5EF4-FFF2-40B4-BE49-F238E27FC236}">
                <a16:creationId xmlns:a16="http://schemas.microsoft.com/office/drawing/2014/main" id="{71D44C63-53AD-F8CA-DC1D-CEBFF077B668}"/>
              </a:ext>
            </a:extLst>
          </p:cNvPr>
          <p:cNvCxnSpPr/>
          <p:nvPr/>
        </p:nvCxnSpPr>
        <p:spPr>
          <a:xfrm flipV="1">
            <a:off x="3896830" y="3268123"/>
            <a:ext cx="586392" cy="364677"/>
          </a:xfrm>
          <a:prstGeom prst="curvedConnector3">
            <a:avLst>
              <a:gd name="adj1" fmla="val 108729"/>
            </a:avLst>
          </a:prstGeom>
          <a:ln w="149225" cap="sq">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p:spPr>
        <p:style>
          <a:lnRef idx="2">
            <a:schemeClr val="accent1"/>
          </a:lnRef>
          <a:fillRef idx="0">
            <a:schemeClr val="accent1"/>
          </a:fillRef>
          <a:effectRef idx="1">
            <a:schemeClr val="accent1"/>
          </a:effectRef>
          <a:fontRef idx="minor">
            <a:schemeClr val="tx1"/>
          </a:fontRef>
        </p:style>
      </p:cxnSp>
      <p:cxnSp>
        <p:nvCxnSpPr>
          <p:cNvPr id="73" name="Connector: Curved 77">
            <a:extLst>
              <a:ext uri="{FF2B5EF4-FFF2-40B4-BE49-F238E27FC236}">
                <a16:creationId xmlns:a16="http://schemas.microsoft.com/office/drawing/2014/main" id="{639600BF-DB88-616B-ABB2-19D14D86D873}"/>
              </a:ext>
            </a:extLst>
          </p:cNvPr>
          <p:cNvCxnSpPr/>
          <p:nvPr/>
        </p:nvCxnSpPr>
        <p:spPr>
          <a:xfrm rot="10800000" flipV="1">
            <a:off x="5129322" y="3258958"/>
            <a:ext cx="485510" cy="467659"/>
          </a:xfrm>
          <a:prstGeom prst="curvedConnector3">
            <a:avLst>
              <a:gd name="adj1" fmla="val 50000"/>
            </a:avLst>
          </a:prstGeom>
          <a:ln w="149225" cap="sq">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p:spPr>
        <p:style>
          <a:lnRef idx="2">
            <a:schemeClr val="accent1"/>
          </a:lnRef>
          <a:fillRef idx="0">
            <a:schemeClr val="accent1"/>
          </a:fillRef>
          <a:effectRef idx="1">
            <a:schemeClr val="accent1"/>
          </a:effectRef>
          <a:fontRef idx="minor">
            <a:schemeClr val="tx1"/>
          </a:fontRef>
        </p:style>
      </p:cxnSp>
      <p:cxnSp>
        <p:nvCxnSpPr>
          <p:cNvPr id="74" name="Connector: Curved 78">
            <a:extLst>
              <a:ext uri="{FF2B5EF4-FFF2-40B4-BE49-F238E27FC236}">
                <a16:creationId xmlns:a16="http://schemas.microsoft.com/office/drawing/2014/main" id="{9D426731-9AD0-7FF0-3FDB-A862DBD0AE98}"/>
              </a:ext>
            </a:extLst>
          </p:cNvPr>
          <p:cNvCxnSpPr/>
          <p:nvPr/>
        </p:nvCxnSpPr>
        <p:spPr>
          <a:xfrm rot="16200000" flipH="1">
            <a:off x="2918217" y="3260050"/>
            <a:ext cx="597865" cy="291122"/>
          </a:xfrm>
          <a:prstGeom prst="curvedConnector3">
            <a:avLst>
              <a:gd name="adj1" fmla="val 50000"/>
            </a:avLst>
          </a:prstGeom>
          <a:ln w="149225" cap="sq">
            <a:gradFill flip="none" rotWithShape="1">
              <a:gsLst>
                <a:gs pos="0">
                  <a:schemeClr val="accent5">
                    <a:lumMod val="0"/>
                    <a:lumOff val="100000"/>
                  </a:schemeClr>
                </a:gs>
                <a:gs pos="35000">
                  <a:schemeClr val="accent5">
                    <a:lumMod val="0"/>
                    <a:lumOff val="100000"/>
                  </a:schemeClr>
                </a:gs>
                <a:gs pos="100000">
                  <a:schemeClr val="accent5">
                    <a:lumMod val="100000"/>
                  </a:schemeClr>
                </a:gs>
              </a:gsLst>
              <a:path path="circle">
                <a:fillToRect l="50000" t="-80000" r="50000" b="180000"/>
              </a:path>
              <a:tileRect/>
            </a:gradFill>
          </a:ln>
        </p:spPr>
        <p:style>
          <a:lnRef idx="2">
            <a:schemeClr val="accent1"/>
          </a:lnRef>
          <a:fillRef idx="0">
            <a:schemeClr val="accent1"/>
          </a:fillRef>
          <a:effectRef idx="1">
            <a:schemeClr val="accent1"/>
          </a:effectRef>
          <a:fontRef idx="minor">
            <a:schemeClr val="tx1"/>
          </a:fontRef>
        </p:style>
      </p:cxnSp>
      <p:sp>
        <p:nvSpPr>
          <p:cNvPr id="75" name="Rectangle 6">
            <a:extLst>
              <a:ext uri="{FF2B5EF4-FFF2-40B4-BE49-F238E27FC236}">
                <a16:creationId xmlns:a16="http://schemas.microsoft.com/office/drawing/2014/main" id="{0C40D1C1-BF34-E520-4912-B437E81079EF}"/>
              </a:ext>
            </a:extLst>
          </p:cNvPr>
          <p:cNvSpPr/>
          <p:nvPr/>
        </p:nvSpPr>
        <p:spPr>
          <a:xfrm>
            <a:off x="3838659" y="5153449"/>
            <a:ext cx="890016" cy="882953"/>
          </a:xfrm>
          <a:custGeom>
            <a:avLst/>
            <a:gdLst/>
            <a:ahLst/>
            <a:cxnLst/>
            <a:rect l="l" t="t" r="r" b="b"/>
            <a:pathLst>
              <a:path w="838200" h="762000">
                <a:moveTo>
                  <a:pt x="0" y="0"/>
                </a:moveTo>
                <a:lnTo>
                  <a:pt x="2817" y="0"/>
                </a:lnTo>
                <a:cubicBezTo>
                  <a:pt x="16225" y="59814"/>
                  <a:pt x="197594" y="106680"/>
                  <a:pt x="419100" y="106680"/>
                </a:cubicBezTo>
                <a:cubicBezTo>
                  <a:pt x="640606" y="106680"/>
                  <a:pt x="821975" y="59814"/>
                  <a:pt x="835384" y="0"/>
                </a:cubicBezTo>
                <a:lnTo>
                  <a:pt x="838200" y="0"/>
                </a:lnTo>
                <a:lnTo>
                  <a:pt x="838200" y="762000"/>
                </a:lnTo>
                <a:cubicBezTo>
                  <a:pt x="838200" y="698874"/>
                  <a:pt x="650563" y="647700"/>
                  <a:pt x="419100" y="647700"/>
                </a:cubicBezTo>
                <a:cubicBezTo>
                  <a:pt x="187637" y="647700"/>
                  <a:pt x="0" y="698874"/>
                  <a:pt x="0" y="762000"/>
                </a:cubicBezTo>
                <a:close/>
              </a:path>
            </a:pathLst>
          </a:custGeom>
          <a:gradFill>
            <a:gsLst>
              <a:gs pos="0">
                <a:schemeClr val="bg1">
                  <a:alpha val="75000"/>
                </a:schemeClr>
              </a:gs>
              <a:gs pos="100000">
                <a:schemeClr val="bg1">
                  <a:lumMod val="75000"/>
                  <a:alpha val="75000"/>
                </a:schemeClr>
              </a:gs>
            </a:gsLst>
            <a:lin ang="0" scaled="1"/>
          </a:gra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6" name="Flowchart: Merge 11">
            <a:extLst>
              <a:ext uri="{FF2B5EF4-FFF2-40B4-BE49-F238E27FC236}">
                <a16:creationId xmlns:a16="http://schemas.microsoft.com/office/drawing/2014/main" id="{03F04BC6-A5ED-025B-AB4B-82D7813557A8}"/>
              </a:ext>
            </a:extLst>
          </p:cNvPr>
          <p:cNvSpPr/>
          <p:nvPr/>
        </p:nvSpPr>
        <p:spPr>
          <a:xfrm>
            <a:off x="2077176" y="2387393"/>
            <a:ext cx="4412982" cy="2891409"/>
          </a:xfrm>
          <a:custGeom>
            <a:avLst/>
            <a:gdLst/>
            <a:ahLst/>
            <a:cxnLst/>
            <a:rect l="l" t="t" r="r" b="b"/>
            <a:pathLst>
              <a:path w="4156062" h="2495325">
                <a:moveTo>
                  <a:pt x="0" y="0"/>
                </a:moveTo>
                <a:cubicBezTo>
                  <a:pt x="130340" y="101238"/>
                  <a:pt x="1011061" y="178844"/>
                  <a:pt x="2078031" y="178844"/>
                </a:cubicBezTo>
                <a:cubicBezTo>
                  <a:pt x="3145002" y="178844"/>
                  <a:pt x="4025722" y="101238"/>
                  <a:pt x="4156062" y="0"/>
                </a:cubicBezTo>
                <a:lnTo>
                  <a:pt x="2473871" y="2416238"/>
                </a:lnTo>
                <a:cubicBezTo>
                  <a:pt x="2419974" y="2462647"/>
                  <a:pt x="2262996" y="2495325"/>
                  <a:pt x="2078031" y="2495325"/>
                </a:cubicBezTo>
                <a:cubicBezTo>
                  <a:pt x="1893065" y="2495325"/>
                  <a:pt x="1736086" y="2462646"/>
                  <a:pt x="1682190" y="2416237"/>
                </a:cubicBezTo>
                <a:close/>
              </a:path>
            </a:pathLst>
          </a:custGeom>
          <a:gradFill flip="none" rotWithShape="1">
            <a:gsLst>
              <a:gs pos="0">
                <a:schemeClr val="bg1">
                  <a:lumMod val="85000"/>
                  <a:alpha val="25000"/>
                </a:schemeClr>
              </a:gs>
              <a:gs pos="52000">
                <a:schemeClr val="bg1">
                  <a:alpha val="50000"/>
                </a:schemeClr>
              </a:gs>
              <a:gs pos="48000">
                <a:srgbClr val="FFFFFF">
                  <a:alpha val="25000"/>
                </a:srgbClr>
              </a:gs>
              <a:gs pos="100000">
                <a:schemeClr val="bg1">
                  <a:lumMod val="85000"/>
                  <a:alpha val="25000"/>
                </a:schemeClr>
              </a:gs>
            </a:gsLst>
            <a:lin ang="0" scaled="1"/>
            <a:tileRect/>
          </a:gra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77" name="Oval 76">
            <a:extLst>
              <a:ext uri="{FF2B5EF4-FFF2-40B4-BE49-F238E27FC236}">
                <a16:creationId xmlns:a16="http://schemas.microsoft.com/office/drawing/2014/main" id="{F6EE71E1-C02A-D5A8-F60A-B9F690BCDA33}"/>
              </a:ext>
            </a:extLst>
          </p:cNvPr>
          <p:cNvSpPr/>
          <p:nvPr/>
        </p:nvSpPr>
        <p:spPr>
          <a:xfrm>
            <a:off x="3840577" y="5907923"/>
            <a:ext cx="890016" cy="264886"/>
          </a:xfrm>
          <a:prstGeom prst="ellipse">
            <a:avLst/>
          </a:prstGeom>
          <a:gradFill>
            <a:gsLst>
              <a:gs pos="29000">
                <a:srgbClr val="C2C2C2">
                  <a:alpha val="47000"/>
                </a:srgbClr>
              </a:gs>
              <a:gs pos="0">
                <a:schemeClr val="bg1">
                  <a:alpha val="75000"/>
                </a:schemeClr>
              </a:gs>
              <a:gs pos="100000">
                <a:schemeClr val="bg1">
                  <a:lumMod val="75000"/>
                  <a:alpha val="75000"/>
                </a:schemeClr>
              </a:gs>
            </a:gsLst>
            <a:lin ang="0" scaled="1"/>
          </a:gra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Tree>
    <p:extLst>
      <p:ext uri="{BB962C8B-B14F-4D97-AF65-F5344CB8AC3E}">
        <p14:creationId xmlns:p14="http://schemas.microsoft.com/office/powerpoint/2010/main" val="12389922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7" name="Title 3"/>
          <p:cNvSpPr txBox="1">
            <a:spLocks noGrp="1"/>
          </p:cNvSpPr>
          <p:nvPr>
            <p:ph type="title"/>
          </p:nvPr>
        </p:nvSpPr>
        <p:spPr>
          <a:prstGeom prst="rect">
            <a:avLst/>
          </a:prstGeom>
        </p:spPr>
        <p:txBody>
          <a:bodyPr/>
          <a:lstStyle/>
          <a:p>
            <a:r>
              <a:t>About D2R</a:t>
            </a:r>
          </a:p>
        </p:txBody>
      </p:sp>
      <p:pic>
        <p:nvPicPr>
          <p:cNvPr id="628" name="Picture Placeholder 6" descr="Picture Placeholder 6"/>
          <p:cNvPicPr>
            <a:picLocks noGrp="1" noChangeAspect="1"/>
          </p:cNvPicPr>
          <p:nvPr>
            <p:ph type="pic" idx="21"/>
          </p:nvPr>
        </p:nvPicPr>
        <p:blipFill>
          <a:blip r:embed="rId2"/>
          <a:stretch>
            <a:fillRect/>
          </a:stretch>
        </p:blipFill>
        <p:spPr>
          <a:xfrm>
            <a:off x="6968849" y="1536569"/>
            <a:ext cx="4087944" cy="4087945"/>
          </a:xfrm>
          <a:prstGeom prst="rect">
            <a:avLst/>
          </a:prstGeom>
        </p:spPr>
      </p:pic>
      <p:graphicFrame>
        <p:nvGraphicFramePr>
          <p:cNvPr id="629" name="Table 1"/>
          <p:cNvGraphicFramePr/>
          <p:nvPr/>
        </p:nvGraphicFramePr>
        <p:xfrm>
          <a:off x="838200" y="1743892"/>
          <a:ext cx="5589233" cy="1112522"/>
        </p:xfrm>
        <a:graphic>
          <a:graphicData uri="http://schemas.openxmlformats.org/drawingml/2006/table">
            <a:tbl>
              <a:tblPr firstRow="1" bandRow="1"/>
              <a:tblGrid>
                <a:gridCol w="1536211">
                  <a:extLst>
                    <a:ext uri="{9D8B030D-6E8A-4147-A177-3AD203B41FA5}">
                      <a16:colId xmlns:a16="http://schemas.microsoft.com/office/drawing/2014/main" val="20000"/>
                    </a:ext>
                  </a:extLst>
                </a:gridCol>
                <a:gridCol w="4053020">
                  <a:extLst>
                    <a:ext uri="{9D8B030D-6E8A-4147-A177-3AD203B41FA5}">
                      <a16:colId xmlns:a16="http://schemas.microsoft.com/office/drawing/2014/main" val="20001"/>
                    </a:ext>
                  </a:extLst>
                </a:gridCol>
              </a:tblGrid>
              <a:tr h="370840">
                <a:tc>
                  <a:txBody>
                    <a:bodyPr/>
                    <a:lstStyle/>
                    <a:p>
                      <a:pPr algn="l">
                        <a:defRPr sz="1800" b="0">
                          <a:solidFill>
                            <a:srgbClr val="000000"/>
                          </a:solidFill>
                        </a:defRPr>
                      </a:pPr>
                      <a:r>
                        <a:rPr sz="2000" b="1">
                          <a:latin typeface="Arial"/>
                          <a:ea typeface="Arial"/>
                          <a:cs typeface="Arial"/>
                          <a:sym typeface="Arial"/>
                        </a:rPr>
                        <a:t>Project:</a:t>
                      </a:r>
                    </a:p>
                  </a:txBody>
                  <a:tcPr marL="45720" marR="45720" horzOverflow="overflow">
                    <a:noFill/>
                  </a:tcPr>
                </a:tc>
                <a:tc>
                  <a:txBody>
                    <a:bodyPr/>
                    <a:lstStyle/>
                    <a:p>
                      <a:pPr algn="l">
                        <a:defRPr sz="2000" b="0" i="1">
                          <a:solidFill>
                            <a:srgbClr val="000000"/>
                          </a:solidFill>
                          <a:latin typeface="Arial"/>
                          <a:ea typeface="Arial"/>
                          <a:cs typeface="Arial"/>
                          <a:sym typeface="Arial"/>
                        </a:defRPr>
                      </a:pPr>
                      <a:r>
                        <a:t>D2R | DNA to RNA : An Inclusive Canadian Approach to Genomic-based RNA Therapeutics</a:t>
                      </a:r>
                    </a:p>
                  </a:txBody>
                  <a:tcPr marL="45720" marR="45720" horzOverflow="overflow">
                    <a:noFill/>
                  </a:tcPr>
                </a:tc>
                <a:extLst>
                  <a:ext uri="{0D108BD9-81ED-4DB2-BD59-A6C34878D82A}">
                    <a16:rowId xmlns:a16="http://schemas.microsoft.com/office/drawing/2014/main" val="10000"/>
                  </a:ext>
                </a:extLst>
              </a:tr>
              <a:tr h="370840">
                <a:tc>
                  <a:txBody>
                    <a:bodyPr/>
                    <a:lstStyle/>
                    <a:p>
                      <a:pPr algn="l">
                        <a:defRPr sz="1800"/>
                      </a:pPr>
                      <a:r>
                        <a:rPr sz="2000" b="1">
                          <a:latin typeface="Arial"/>
                          <a:ea typeface="Arial"/>
                          <a:cs typeface="Arial"/>
                          <a:sym typeface="Arial"/>
                        </a:rPr>
                        <a:t>Funding: </a:t>
                      </a:r>
                    </a:p>
                  </a:txBody>
                  <a:tcPr marL="45720" marR="45720" horzOverflow="overflow">
                    <a:noFill/>
                  </a:tcPr>
                </a:tc>
                <a:tc>
                  <a:txBody>
                    <a:bodyPr/>
                    <a:lstStyle/>
                    <a:p>
                      <a:pPr algn="l">
                        <a:defRPr sz="2000">
                          <a:latin typeface="Arial"/>
                          <a:ea typeface="Arial"/>
                          <a:cs typeface="Arial"/>
                          <a:sym typeface="Arial"/>
                        </a:defRPr>
                      </a:pPr>
                      <a:r>
                        <a:t>$165 million from the Canada First Research Excellence Fund</a:t>
                      </a:r>
                    </a:p>
                    <a:p>
                      <a:pPr algn="l">
                        <a:defRPr sz="2000">
                          <a:latin typeface="Arial"/>
                          <a:ea typeface="Arial"/>
                          <a:cs typeface="Arial"/>
                          <a:sym typeface="Arial"/>
                        </a:defRPr>
                      </a:pPr>
                      <a:r>
                        <a:t>$191 million commitment from Industrial Partners</a:t>
                      </a:r>
                    </a:p>
                    <a:p>
                      <a:pPr algn="l">
                        <a:defRPr sz="2000">
                          <a:latin typeface="Arial"/>
                          <a:ea typeface="Arial"/>
                          <a:cs typeface="Arial"/>
                          <a:sym typeface="Arial"/>
                        </a:defRPr>
                      </a:pPr>
                      <a:r>
                        <a:t>Overall 356+ million  Program</a:t>
                      </a:r>
                    </a:p>
                  </a:txBody>
                  <a:tcPr marL="45720" marR="45720" horzOverflow="overflow">
                    <a:noFill/>
                  </a:tcPr>
                </a:tc>
                <a:extLst>
                  <a:ext uri="{0D108BD9-81ED-4DB2-BD59-A6C34878D82A}">
                    <a16:rowId xmlns:a16="http://schemas.microsoft.com/office/drawing/2014/main" val="10001"/>
                  </a:ext>
                </a:extLst>
              </a:tr>
              <a:tr h="370840">
                <a:tc>
                  <a:txBody>
                    <a:bodyPr/>
                    <a:lstStyle/>
                    <a:p>
                      <a:pPr algn="l">
                        <a:defRPr sz="2000" b="1">
                          <a:latin typeface="Arial"/>
                          <a:ea typeface="Arial"/>
                          <a:cs typeface="Arial"/>
                          <a:sym typeface="Arial"/>
                        </a:defRPr>
                      </a:pPr>
                      <a:endParaRPr/>
                    </a:p>
                    <a:p>
                      <a:pPr algn="l">
                        <a:defRPr sz="2000" b="1">
                          <a:latin typeface="Arial"/>
                          <a:ea typeface="Arial"/>
                          <a:cs typeface="Arial"/>
                          <a:sym typeface="Arial"/>
                        </a:defRPr>
                      </a:pPr>
                      <a:r>
                        <a:t>Period:</a:t>
                      </a:r>
                    </a:p>
                  </a:txBody>
                  <a:tcPr marL="45720" marR="45720" horzOverflow="overflow">
                    <a:noFill/>
                  </a:tcPr>
                </a:tc>
                <a:tc>
                  <a:txBody>
                    <a:bodyPr/>
                    <a:lstStyle/>
                    <a:p>
                      <a:pPr algn="l">
                        <a:defRPr sz="2000">
                          <a:latin typeface="Arial"/>
                          <a:ea typeface="Arial"/>
                          <a:cs typeface="Arial"/>
                          <a:sym typeface="Arial"/>
                        </a:defRPr>
                      </a:pPr>
                      <a:endParaRPr/>
                    </a:p>
                    <a:p>
                      <a:pPr algn="l">
                        <a:defRPr sz="2000">
                          <a:latin typeface="Arial"/>
                          <a:ea typeface="Arial"/>
                          <a:cs typeface="Arial"/>
                          <a:sym typeface="Arial"/>
                        </a:defRPr>
                      </a:pPr>
                      <a:r>
                        <a:t>2023-2030</a:t>
                      </a:r>
                    </a:p>
                  </a:txBody>
                  <a:tcPr marL="45720" marR="45720" horzOverflow="overflow">
                    <a:noFill/>
                  </a:tcPr>
                </a:tc>
                <a:extLst>
                  <a:ext uri="{0D108BD9-81ED-4DB2-BD59-A6C34878D82A}">
                    <a16:rowId xmlns:a16="http://schemas.microsoft.com/office/drawing/2014/main" val="10002"/>
                  </a:ext>
                </a:extLst>
              </a:tr>
            </a:tbl>
          </a:graphicData>
        </a:graphic>
      </p:graphicFrame>
      <p:pic>
        <p:nvPicPr>
          <p:cNvPr id="630" name="Picture 7" descr="Picture 7"/>
          <p:cNvPicPr>
            <a:picLocks noChangeAspect="1"/>
          </p:cNvPicPr>
          <p:nvPr/>
        </p:nvPicPr>
        <p:blipFill>
          <a:blip r:embed="rId3"/>
          <a:stretch>
            <a:fillRect/>
          </a:stretch>
        </p:blipFill>
        <p:spPr>
          <a:xfrm>
            <a:off x="4088405" y="5198366"/>
            <a:ext cx="2678418" cy="1293030"/>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14:dur="1500">
        <p:fade/>
      </p:transition>
    </mc:Choice>
    <mc:Fallback xmlns:a14="http://schemas.microsoft.com/office/drawing/2010/main" xmlns:m="http://schemas.openxmlformats.org/officeDocument/2006/math" xmlns="">
      <p:transition spd="slow">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87E8AFC-D781-CD25-E78A-BA7FBFF242BA}"/>
              </a:ext>
            </a:extLst>
          </p:cNvPr>
          <p:cNvSpPr>
            <a:spLocks noGrp="1"/>
          </p:cNvSpPr>
          <p:nvPr>
            <p:ph type="title"/>
          </p:nvPr>
        </p:nvSpPr>
        <p:spPr/>
        <p:txBody>
          <a:bodyPr>
            <a:normAutofit/>
          </a:bodyPr>
          <a:lstStyle/>
          <a:p>
            <a:r>
              <a:rPr lang="en-US" dirty="0"/>
              <a:t>Regulatory guidance for nonclinical safety assessment of ONs</a:t>
            </a:r>
          </a:p>
        </p:txBody>
      </p:sp>
      <p:sp>
        <p:nvSpPr>
          <p:cNvPr id="4" name="Content Placeholder 4">
            <a:extLst>
              <a:ext uri="{FF2B5EF4-FFF2-40B4-BE49-F238E27FC236}">
                <a16:creationId xmlns:a16="http://schemas.microsoft.com/office/drawing/2014/main" id="{8E5D10C5-F3AD-BA55-F489-BE8A97328104}"/>
              </a:ext>
            </a:extLst>
          </p:cNvPr>
          <p:cNvSpPr txBox="1">
            <a:spLocks/>
          </p:cNvSpPr>
          <p:nvPr/>
        </p:nvSpPr>
        <p:spPr>
          <a:xfrm>
            <a:off x="481327" y="1258137"/>
            <a:ext cx="11229346" cy="4341725"/>
          </a:xfrm>
          <a:prstGeom prst="rect">
            <a:avLst/>
          </a:prstGeom>
        </p:spPr>
        <p:txBody>
          <a:bodyPr lIns="91440" tIns="45720" rIns="91440" bIns="45720" anchor="t">
            <a:normAutofit fontScale="77500" lnSpcReduction="20000"/>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342900">
              <a:spcAft>
                <a:spcPts val="200"/>
              </a:spcAft>
              <a:buClr>
                <a:srgbClr val="FF0000"/>
              </a:buClr>
              <a:buSzPct val="125000"/>
              <a:defRPr/>
            </a:pPr>
            <a:r>
              <a:rPr lang="en-US" sz="2300" b="1" dirty="0">
                <a:solidFill>
                  <a:prstClr val="black"/>
                </a:solidFill>
                <a:latin typeface="Arial" panose="020B0604020202020204" pitchFamily="34" charset="0"/>
                <a:cs typeface="Arial" panose="020B0604020202020204" pitchFamily="34" charset="0"/>
              </a:rPr>
              <a:t>Standard Toxicology Studies</a:t>
            </a:r>
          </a:p>
          <a:p>
            <a:pPr marL="457200" indent="-168275" defTabSz="342900">
              <a:spcAft>
                <a:spcPts val="600"/>
              </a:spcAft>
              <a:defRPr/>
            </a:pPr>
            <a:r>
              <a:rPr lang="en-US" sz="2100" dirty="0">
                <a:solidFill>
                  <a:prstClr val="black"/>
                </a:solidFill>
                <a:latin typeface="Arial" panose="020B0604020202020204" pitchFamily="34" charset="0"/>
                <a:cs typeface="Arial" panose="020B0604020202020204" pitchFamily="34" charset="0"/>
              </a:rPr>
              <a:t>ICH M3(R2): 2010 - the primary source of recommendations for oligonucleotides</a:t>
            </a:r>
          </a:p>
          <a:p>
            <a:pPr marL="457200" indent="-168275" defTabSz="342900">
              <a:spcAft>
                <a:spcPts val="600"/>
              </a:spcAft>
              <a:defRPr/>
            </a:pPr>
            <a:endParaRPr lang="en-US" sz="2100" dirty="0">
              <a:solidFill>
                <a:prstClr val="black"/>
              </a:solidFill>
              <a:latin typeface="Arial" panose="020B0604020202020204" pitchFamily="34" charset="0"/>
              <a:cs typeface="Arial" panose="020B0604020202020204" pitchFamily="34" charset="0"/>
            </a:endParaRPr>
          </a:p>
          <a:p>
            <a:pPr defTabSz="342900">
              <a:buClr>
                <a:srgbClr val="FF0000"/>
              </a:buClr>
              <a:buSzPct val="125000"/>
              <a:defRPr/>
            </a:pPr>
            <a:r>
              <a:rPr lang="en-US" sz="2300" b="1" dirty="0">
                <a:solidFill>
                  <a:prstClr val="black"/>
                </a:solidFill>
                <a:latin typeface="Arial" panose="020B0604020202020204" pitchFamily="34" charset="0"/>
                <a:cs typeface="Arial" panose="020B0604020202020204" pitchFamily="34" charset="0"/>
              </a:rPr>
              <a:t>Safety Pharmacology</a:t>
            </a:r>
          </a:p>
          <a:p>
            <a:pPr defTabSz="342900">
              <a:buClr>
                <a:srgbClr val="FF0000"/>
              </a:buClr>
              <a:buSzPct val="125000"/>
              <a:defRPr/>
            </a:pPr>
            <a:r>
              <a:rPr lang="en-US" sz="2300" b="1" dirty="0">
                <a:solidFill>
                  <a:prstClr val="black"/>
                </a:solidFill>
                <a:latin typeface="Arial" panose="020B0604020202020204" pitchFamily="34" charset="0"/>
                <a:cs typeface="Arial" panose="020B0604020202020204" pitchFamily="34" charset="0"/>
              </a:rPr>
              <a:t>	</a:t>
            </a:r>
            <a:r>
              <a:rPr lang="en-US" sz="2100" dirty="0">
                <a:solidFill>
                  <a:prstClr val="black"/>
                </a:solidFill>
                <a:latin typeface="Arial" panose="020B0604020202020204" pitchFamily="34" charset="0"/>
                <a:cs typeface="Arial" panose="020B0604020202020204" pitchFamily="34" charset="0"/>
              </a:rPr>
              <a:t>ICH S7A: 2001; ICH S7B: 2005</a:t>
            </a:r>
          </a:p>
          <a:p>
            <a:pPr defTabSz="342900">
              <a:buClr>
                <a:srgbClr val="FF0000"/>
              </a:buClr>
              <a:buSzPct val="125000"/>
              <a:defRPr/>
            </a:pPr>
            <a:endParaRPr lang="en-US" sz="2100" dirty="0">
              <a:solidFill>
                <a:prstClr val="black"/>
              </a:solidFill>
              <a:latin typeface="Arial" panose="020B0604020202020204" pitchFamily="34" charset="0"/>
              <a:cs typeface="Arial" panose="020B0604020202020204" pitchFamily="34" charset="0"/>
            </a:endParaRPr>
          </a:p>
          <a:p>
            <a:pPr defTabSz="342900">
              <a:buClr>
                <a:srgbClr val="FF0000"/>
              </a:buClr>
              <a:buSzPct val="125000"/>
              <a:defRPr/>
            </a:pPr>
            <a:r>
              <a:rPr lang="en-US" sz="2300" b="1" dirty="0">
                <a:solidFill>
                  <a:prstClr val="black"/>
                </a:solidFill>
                <a:latin typeface="Arial" panose="020B0604020202020204" pitchFamily="34" charset="0"/>
                <a:cs typeface="Arial" panose="020B0604020202020204" pitchFamily="34" charset="0"/>
              </a:rPr>
              <a:t>Genetic Toxicology</a:t>
            </a:r>
          </a:p>
          <a:p>
            <a:pPr marL="457200" indent="-168275" defTabSz="342900">
              <a:spcAft>
                <a:spcPts val="600"/>
              </a:spcAft>
              <a:tabLst>
                <a:tab pos="170260" algn="l"/>
              </a:tabLst>
              <a:defRPr/>
            </a:pPr>
            <a:r>
              <a:rPr lang="en-US" sz="2100" dirty="0">
                <a:solidFill>
                  <a:prstClr val="black"/>
                </a:solidFill>
                <a:latin typeface="Arial" panose="020B0604020202020204" pitchFamily="34" charset="0"/>
                <a:cs typeface="Arial" panose="020B0604020202020204" pitchFamily="34" charset="0"/>
              </a:rPr>
              <a:t>ICH S2(R1): 2012</a:t>
            </a:r>
          </a:p>
          <a:p>
            <a:pPr marL="457200" indent="-168275" defTabSz="342900">
              <a:spcAft>
                <a:spcPts val="600"/>
              </a:spcAft>
              <a:tabLst>
                <a:tab pos="170260" algn="l"/>
              </a:tabLst>
              <a:defRPr/>
            </a:pPr>
            <a:endParaRPr lang="en-US" sz="2100" dirty="0">
              <a:solidFill>
                <a:prstClr val="black"/>
              </a:solidFill>
              <a:latin typeface="Arial" panose="020B0604020202020204" pitchFamily="34" charset="0"/>
              <a:cs typeface="Arial" panose="020B0604020202020204" pitchFamily="34" charset="0"/>
            </a:endParaRPr>
          </a:p>
          <a:p>
            <a:pPr defTabSz="342900">
              <a:buClr>
                <a:srgbClr val="FF0000"/>
              </a:buClr>
              <a:buSzPct val="125000"/>
              <a:defRPr/>
            </a:pPr>
            <a:r>
              <a:rPr lang="en-US" sz="2300" b="1" dirty="0">
                <a:solidFill>
                  <a:prstClr val="black"/>
                </a:solidFill>
                <a:latin typeface="Arial" panose="020B0604020202020204" pitchFamily="34" charset="0"/>
                <a:cs typeface="Arial" panose="020B0604020202020204" pitchFamily="34" charset="0"/>
              </a:rPr>
              <a:t>Carcinogenicity</a:t>
            </a:r>
          </a:p>
          <a:p>
            <a:pPr marL="457200" indent="-168275" defTabSz="342900">
              <a:tabLst>
                <a:tab pos="170260" algn="l"/>
              </a:tabLst>
              <a:defRPr/>
            </a:pPr>
            <a:r>
              <a:rPr lang="en-US" sz="2100" dirty="0">
                <a:solidFill>
                  <a:prstClr val="black"/>
                </a:solidFill>
                <a:latin typeface="Arial" panose="020B0604020202020204" pitchFamily="34" charset="0"/>
                <a:cs typeface="Arial" panose="020B0604020202020204" pitchFamily="34" charset="0"/>
              </a:rPr>
              <a:t>ICH S1B(R1): 1998;  S1B(R1) Addendum to S1B : Draft, November 2022</a:t>
            </a:r>
          </a:p>
          <a:p>
            <a:pPr marL="457200" indent="-168275" defTabSz="342900">
              <a:tabLst>
                <a:tab pos="170260" algn="l"/>
              </a:tabLst>
              <a:defRPr/>
            </a:pPr>
            <a:endParaRPr lang="en-US" sz="2100" dirty="0">
              <a:solidFill>
                <a:prstClr val="black"/>
              </a:solidFill>
              <a:latin typeface="Arial" panose="020B0604020202020204" pitchFamily="34" charset="0"/>
              <a:cs typeface="Arial" panose="020B0604020202020204" pitchFamily="34" charset="0"/>
            </a:endParaRPr>
          </a:p>
          <a:p>
            <a:pPr defTabSz="342900">
              <a:buClr>
                <a:srgbClr val="FF0000"/>
              </a:buClr>
              <a:buSzPct val="125000"/>
              <a:tabLst>
                <a:tab pos="170260" algn="l"/>
              </a:tabLst>
              <a:defRPr/>
            </a:pPr>
            <a:r>
              <a:rPr lang="en-US" sz="2300" b="1" dirty="0">
                <a:solidFill>
                  <a:prstClr val="black"/>
                </a:solidFill>
                <a:latin typeface="Arial" panose="020B0604020202020204" pitchFamily="34" charset="0"/>
                <a:cs typeface="Arial" panose="020B0604020202020204" pitchFamily="34" charset="0"/>
              </a:rPr>
              <a:t>Reproductive and Developmental</a:t>
            </a:r>
          </a:p>
          <a:p>
            <a:pPr marL="457200" indent="-168275" defTabSz="342900">
              <a:tabLst>
                <a:tab pos="170260" algn="l"/>
              </a:tabLst>
              <a:defRPr/>
            </a:pPr>
            <a:r>
              <a:rPr lang="en-US" sz="2100" dirty="0">
                <a:solidFill>
                  <a:prstClr val="black"/>
                </a:solidFill>
                <a:latin typeface="Arial" panose="020B0604020202020204" pitchFamily="34" charset="0"/>
                <a:cs typeface="Arial" panose="020B0604020202020204" pitchFamily="34" charset="0"/>
              </a:rPr>
              <a:t>ICH S5 (R3) and M3(R2) Guidance</a:t>
            </a:r>
          </a:p>
          <a:p>
            <a:pPr marL="457200" indent="-168275" defTabSz="342900">
              <a:buFontTx/>
              <a:buNone/>
              <a:tabLst>
                <a:tab pos="231775" algn="l"/>
              </a:tabLst>
              <a:defRPr/>
            </a:pPr>
            <a:endParaRPr lang="en-US" sz="2100" dirty="0">
              <a:solidFill>
                <a:prstClr val="black"/>
              </a:solidFill>
              <a:latin typeface="Arial" panose="020B0604020202020204" pitchFamily="34" charset="0"/>
              <a:cs typeface="Arial" panose="020B0604020202020204" pitchFamily="34" charset="0"/>
            </a:endParaRPr>
          </a:p>
          <a:p>
            <a:pPr marL="288925" defTabSz="342900">
              <a:tabLst>
                <a:tab pos="231775" algn="l"/>
              </a:tabLst>
              <a:defRPr/>
            </a:pPr>
            <a:endParaRPr lang="en-US" sz="2100" dirty="0">
              <a:solidFill>
                <a:prstClr val="black"/>
              </a:solidFill>
              <a:latin typeface="Arial"/>
              <a:cs typeface="Arial"/>
            </a:endParaRPr>
          </a:p>
          <a:p>
            <a:pPr marL="288925" defTabSz="342900">
              <a:tabLst>
                <a:tab pos="231775" algn="l"/>
              </a:tabLst>
              <a:defRPr/>
            </a:pPr>
            <a:r>
              <a:rPr lang="en-US" sz="2100" u="sng" dirty="0">
                <a:solidFill>
                  <a:prstClr val="black"/>
                </a:solidFill>
                <a:latin typeface="Arial"/>
                <a:cs typeface="Arial"/>
              </a:rPr>
              <a:t>Note</a:t>
            </a:r>
            <a:r>
              <a:rPr lang="en-US" sz="2100" dirty="0">
                <a:solidFill>
                  <a:prstClr val="black"/>
                </a:solidFill>
                <a:latin typeface="Arial"/>
                <a:cs typeface="Arial"/>
              </a:rPr>
              <a:t>: oligonucleotides conjugated to a protein (monoclonal antibody) may draw on ICH S6 (biologics guidance) for certain aspects of nonclinical development</a:t>
            </a:r>
            <a:endParaRPr lang="en-US" sz="2100" dirty="0">
              <a:solidFill>
                <a:prstClr val="black"/>
              </a:solidFill>
              <a:latin typeface="Arial" panose="020B0604020202020204" pitchFamily="34" charset="0"/>
              <a:cs typeface="Arial" panose="020B0604020202020204" pitchFamily="34" charset="0"/>
            </a:endParaRPr>
          </a:p>
          <a:p>
            <a:pPr marL="1026795" indent="-57150" defTabSz="342900">
              <a:spcBef>
                <a:spcPts val="1200"/>
              </a:spcBef>
              <a:tabLst>
                <a:tab pos="231775" algn="l"/>
              </a:tabLst>
              <a:defRPr/>
            </a:pPr>
            <a:endParaRPr lang="en-US" sz="2000" dirty="0">
              <a:latin typeface="Arial" panose="020B0604020202020204" pitchFamily="34" charset="0"/>
              <a:cs typeface="Arial" panose="020B0604020202020204" pitchFamily="34" charset="0"/>
            </a:endParaRPr>
          </a:p>
        </p:txBody>
      </p:sp>
      <p:sp>
        <p:nvSpPr>
          <p:cNvPr id="2" name="TextBox 1">
            <a:extLst>
              <a:ext uri="{FF2B5EF4-FFF2-40B4-BE49-F238E27FC236}">
                <a16:creationId xmlns:a16="http://schemas.microsoft.com/office/drawing/2014/main" id="{F6D7411B-273B-E290-D467-AB70C3FE846C}"/>
              </a:ext>
            </a:extLst>
          </p:cNvPr>
          <p:cNvSpPr txBox="1"/>
          <p:nvPr/>
        </p:nvSpPr>
        <p:spPr>
          <a:xfrm>
            <a:off x="2026862" y="5822386"/>
            <a:ext cx="7643912" cy="646331"/>
          </a:xfrm>
          <a:prstGeom prst="rect">
            <a:avLst/>
          </a:prstGeom>
          <a:noFill/>
        </p:spPr>
        <p:txBody>
          <a:bodyPr wrap="square" rtlCol="0">
            <a:spAutoFit/>
          </a:bodyPr>
          <a:lstStyle/>
          <a:p>
            <a:pPr algn="ctr"/>
            <a:r>
              <a:rPr lang="en-US" dirty="0">
                <a:solidFill>
                  <a:schemeClr val="tx2"/>
                </a:solidFill>
              </a:rPr>
              <a:t>ICH = International Council for </a:t>
            </a:r>
            <a:r>
              <a:rPr lang="en-US" dirty="0" err="1">
                <a:solidFill>
                  <a:schemeClr val="tx2"/>
                </a:solidFill>
              </a:rPr>
              <a:t>Harmonisation</a:t>
            </a:r>
            <a:r>
              <a:rPr lang="en-US" dirty="0">
                <a:solidFill>
                  <a:schemeClr val="tx2"/>
                </a:solidFill>
              </a:rPr>
              <a:t> of Technical Requirements for Pharmaceuticals for Human Use (a global regulatory body)</a:t>
            </a:r>
          </a:p>
        </p:txBody>
      </p:sp>
    </p:spTree>
    <p:extLst>
      <p:ext uri="{BB962C8B-B14F-4D97-AF65-F5344CB8AC3E}">
        <p14:creationId xmlns:p14="http://schemas.microsoft.com/office/powerpoint/2010/main" val="252047616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69B84A5D-E68D-4BF0-A93F-48D784897827}"/>
              </a:ext>
            </a:extLst>
          </p:cNvPr>
          <p:cNvSpPr>
            <a:spLocks noGrp="1"/>
          </p:cNvSpPr>
          <p:nvPr>
            <p:ph sz="quarter" idx="13"/>
          </p:nvPr>
        </p:nvSpPr>
        <p:spPr/>
        <p:txBody>
          <a:bodyPr vert="horz" lIns="0" tIns="0" rIns="0" bIns="0" rtlCol="0" anchor="t">
            <a:noAutofit/>
          </a:bodyPr>
          <a:lstStyle/>
          <a:p>
            <a:pPr marL="169545" indent="-169545"/>
            <a:r>
              <a:rPr lang="en-US" dirty="0"/>
              <a:t>Genotoxicity</a:t>
            </a:r>
          </a:p>
          <a:p>
            <a:pPr lvl="1"/>
            <a:r>
              <a:rPr lang="en-US" dirty="0"/>
              <a:t>Bacterial AMES</a:t>
            </a:r>
            <a:endParaRPr lang="en-US" dirty="0">
              <a:cs typeface="Arial"/>
            </a:endParaRPr>
          </a:p>
          <a:p>
            <a:pPr lvl="1"/>
            <a:r>
              <a:rPr lang="en-US" dirty="0"/>
              <a:t>In vivo micronucleus</a:t>
            </a:r>
            <a:endParaRPr lang="en-US" dirty="0">
              <a:cs typeface="Arial"/>
            </a:endParaRPr>
          </a:p>
          <a:p>
            <a:pPr lvl="1"/>
            <a:r>
              <a:rPr lang="en-US" dirty="0"/>
              <a:t>Chromosomal aberration</a:t>
            </a:r>
            <a:endParaRPr lang="en-US" dirty="0">
              <a:cs typeface="Arial"/>
            </a:endParaRPr>
          </a:p>
          <a:p>
            <a:pPr marL="169545" indent="-169545"/>
            <a:r>
              <a:rPr lang="en-US" dirty="0"/>
              <a:t>Standard toxicity studies in 2 species</a:t>
            </a:r>
          </a:p>
          <a:p>
            <a:pPr marL="456882" lvl="1" indent="-169545"/>
            <a:r>
              <a:rPr lang="en-US" dirty="0">
                <a:cs typeface="Arial"/>
              </a:rPr>
              <a:t>Mouse or rat, NHP</a:t>
            </a:r>
          </a:p>
          <a:p>
            <a:pPr marL="169545" indent="-169545"/>
            <a:r>
              <a:rPr lang="en-US" dirty="0"/>
              <a:t>Safety pharmacology assessment</a:t>
            </a:r>
            <a:endParaRPr lang="en-US" dirty="0">
              <a:cs typeface="Arial"/>
            </a:endParaRPr>
          </a:p>
          <a:p>
            <a:pPr lvl="1"/>
            <a:r>
              <a:rPr lang="en-US" dirty="0"/>
              <a:t>CV, respiratory, CNS</a:t>
            </a:r>
            <a:endParaRPr lang="en-US" dirty="0">
              <a:cs typeface="Arial"/>
            </a:endParaRPr>
          </a:p>
          <a:p>
            <a:pPr marL="169545" indent="-169545"/>
            <a:endParaRPr lang="en-US" dirty="0">
              <a:cs typeface="Arial"/>
            </a:endParaRPr>
          </a:p>
        </p:txBody>
      </p:sp>
      <p:sp>
        <p:nvSpPr>
          <p:cNvPr id="11" name="Content Placeholder 10">
            <a:extLst>
              <a:ext uri="{FF2B5EF4-FFF2-40B4-BE49-F238E27FC236}">
                <a16:creationId xmlns:a16="http://schemas.microsoft.com/office/drawing/2014/main" id="{5854829A-B8E0-8D53-1FE1-DFC8AE713DB0}"/>
              </a:ext>
            </a:extLst>
          </p:cNvPr>
          <p:cNvSpPr>
            <a:spLocks noGrp="1"/>
          </p:cNvSpPr>
          <p:nvPr>
            <p:ph sz="quarter" idx="14"/>
          </p:nvPr>
        </p:nvSpPr>
        <p:spPr/>
        <p:txBody>
          <a:bodyPr vert="horz" lIns="0" tIns="0" rIns="0" bIns="0" rtlCol="0" anchor="t">
            <a:noAutofit/>
          </a:bodyPr>
          <a:lstStyle/>
          <a:p>
            <a:pPr marL="169545" indent="-169545"/>
            <a:r>
              <a:rPr lang="en-US" dirty="0"/>
              <a:t>Chronic standard toxicity studies in 2 species</a:t>
            </a:r>
          </a:p>
          <a:p>
            <a:pPr lvl="1"/>
            <a:r>
              <a:rPr lang="en-US" dirty="0"/>
              <a:t>Immunogenicity (ADA)</a:t>
            </a:r>
          </a:p>
          <a:p>
            <a:pPr lvl="1"/>
            <a:r>
              <a:rPr lang="en-US" dirty="0"/>
              <a:t>Immunotoxicity: T cell-dependent antibody response (TDAR)</a:t>
            </a:r>
            <a:endParaRPr lang="en-US" dirty="0">
              <a:cs typeface="Arial"/>
            </a:endParaRPr>
          </a:p>
          <a:p>
            <a:pPr marL="169545" indent="-169545"/>
            <a:r>
              <a:rPr lang="en-US" dirty="0"/>
              <a:t>Carcinogenicity assessment</a:t>
            </a:r>
          </a:p>
          <a:p>
            <a:pPr marL="456882" lvl="1" indent="-169545"/>
            <a:r>
              <a:rPr lang="en-US" dirty="0"/>
              <a:t>Mouse and/or rat</a:t>
            </a:r>
            <a:endParaRPr lang="en-US" dirty="0">
              <a:cs typeface="Arial"/>
            </a:endParaRPr>
          </a:p>
          <a:p>
            <a:pPr marL="169545" indent="-169545"/>
            <a:r>
              <a:rPr lang="en-US" dirty="0"/>
              <a:t>Reproductive toxicology studies</a:t>
            </a:r>
          </a:p>
          <a:p>
            <a:pPr marL="456882" lvl="1" indent="-169545"/>
            <a:r>
              <a:rPr lang="en-US" dirty="0"/>
              <a:t>Rabbit and rat or mouse</a:t>
            </a:r>
            <a:endParaRPr lang="en-US" dirty="0">
              <a:cs typeface="Arial"/>
            </a:endParaRPr>
          </a:p>
          <a:p>
            <a:pPr marL="169545" indent="-169545"/>
            <a:r>
              <a:rPr lang="en-US" dirty="0">
                <a:cs typeface="Arial"/>
              </a:rPr>
              <a:t>In vitro assessment of arrhythmogenic potential</a:t>
            </a:r>
            <a:endParaRPr lang="en-US" dirty="0">
              <a:solidFill>
                <a:srgbClr val="000000"/>
              </a:solidFill>
              <a:cs typeface="Arial"/>
            </a:endParaRPr>
          </a:p>
          <a:p>
            <a:pPr lvl="1"/>
            <a:r>
              <a:rPr lang="en-US" dirty="0" err="1">
                <a:cs typeface="Arial"/>
              </a:rPr>
              <a:t>hERG</a:t>
            </a:r>
            <a:r>
              <a:rPr lang="en-US" dirty="0">
                <a:cs typeface="Arial"/>
              </a:rPr>
              <a:t> (potassium ion channel)</a:t>
            </a:r>
            <a:endParaRPr lang="en-US" dirty="0"/>
          </a:p>
        </p:txBody>
      </p:sp>
      <p:sp>
        <p:nvSpPr>
          <p:cNvPr id="9" name="Text Placeholder 8">
            <a:extLst>
              <a:ext uri="{FF2B5EF4-FFF2-40B4-BE49-F238E27FC236}">
                <a16:creationId xmlns:a16="http://schemas.microsoft.com/office/drawing/2014/main" id="{35D5E9BE-27F1-9EA1-C4D8-CB57A0BB5104}"/>
              </a:ext>
            </a:extLst>
          </p:cNvPr>
          <p:cNvSpPr>
            <a:spLocks noGrp="1"/>
          </p:cNvSpPr>
          <p:nvPr>
            <p:ph type="body" idx="1"/>
          </p:nvPr>
        </p:nvSpPr>
        <p:spPr>
          <a:xfrm>
            <a:off x="471202" y="1651658"/>
            <a:ext cx="5525316" cy="424439"/>
          </a:xfrm>
          <a:solidFill>
            <a:schemeClr val="accent1">
              <a:lumMod val="75000"/>
            </a:schemeClr>
          </a:solidFill>
        </p:spPr>
        <p:txBody>
          <a:bodyPr anchor="ctr"/>
          <a:lstStyle/>
          <a:p>
            <a:r>
              <a:rPr lang="en-US" dirty="0">
                <a:solidFill>
                  <a:schemeClr val="bg1"/>
                </a:solidFill>
              </a:rPr>
              <a:t>IND-Enabling</a:t>
            </a:r>
          </a:p>
        </p:txBody>
      </p:sp>
      <p:sp>
        <p:nvSpPr>
          <p:cNvPr id="12" name="Text Placeholder 11">
            <a:extLst>
              <a:ext uri="{FF2B5EF4-FFF2-40B4-BE49-F238E27FC236}">
                <a16:creationId xmlns:a16="http://schemas.microsoft.com/office/drawing/2014/main" id="{F4B19712-9A98-59A6-918C-7A023310E3CF}"/>
              </a:ext>
            </a:extLst>
          </p:cNvPr>
          <p:cNvSpPr>
            <a:spLocks noGrp="1"/>
          </p:cNvSpPr>
          <p:nvPr>
            <p:ph type="body" idx="15"/>
          </p:nvPr>
        </p:nvSpPr>
        <p:spPr>
          <a:xfrm>
            <a:off x="6158560" y="1651658"/>
            <a:ext cx="5550840" cy="424440"/>
          </a:xfrm>
          <a:solidFill>
            <a:schemeClr val="accent1">
              <a:lumMod val="75000"/>
            </a:schemeClr>
          </a:solidFill>
        </p:spPr>
        <p:txBody>
          <a:bodyPr anchor="ctr"/>
          <a:lstStyle/>
          <a:p>
            <a:r>
              <a:rPr lang="en-US" dirty="0">
                <a:solidFill>
                  <a:schemeClr val="bg1"/>
                </a:solidFill>
              </a:rPr>
              <a:t>NDA-Enabling</a:t>
            </a:r>
          </a:p>
        </p:txBody>
      </p:sp>
      <p:sp>
        <p:nvSpPr>
          <p:cNvPr id="3" name="Slide Number Placeholder 2">
            <a:extLst>
              <a:ext uri="{FF2B5EF4-FFF2-40B4-BE49-F238E27FC236}">
                <a16:creationId xmlns:a16="http://schemas.microsoft.com/office/drawing/2014/main" id="{B6DDA0C8-EADB-B75C-9668-D7A76A97CE6F}"/>
              </a:ext>
            </a:extLst>
          </p:cNvPr>
          <p:cNvSpPr>
            <a:spLocks noGrp="1"/>
          </p:cNvSpPr>
          <p:nvPr>
            <p:ph type="sldNum" sz="quarter" idx="17"/>
          </p:nvPr>
        </p:nvSpPr>
        <p:spPr/>
        <p:txBody>
          <a:bodyPr/>
          <a:lstStyle/>
          <a:p>
            <a:fld id="{57E68A81-A63B-7E42-A4BA-DED9126C48E6}" type="slidenum">
              <a:rPr lang="en-US" smtClean="0"/>
              <a:pPr/>
              <a:t>91</a:t>
            </a:fld>
            <a:endParaRPr lang="en-US"/>
          </a:p>
        </p:txBody>
      </p:sp>
      <p:sp>
        <p:nvSpPr>
          <p:cNvPr id="7" name="Title 6">
            <a:extLst>
              <a:ext uri="{FF2B5EF4-FFF2-40B4-BE49-F238E27FC236}">
                <a16:creationId xmlns:a16="http://schemas.microsoft.com/office/drawing/2014/main" id="{4D701F84-6DC0-2D6C-D0ED-2828D3B18A60}"/>
              </a:ext>
            </a:extLst>
          </p:cNvPr>
          <p:cNvSpPr>
            <a:spLocks noGrp="1"/>
          </p:cNvSpPr>
          <p:nvPr>
            <p:ph type="title"/>
          </p:nvPr>
        </p:nvSpPr>
        <p:spPr/>
        <p:txBody>
          <a:bodyPr>
            <a:normAutofit fontScale="90000"/>
          </a:bodyPr>
          <a:lstStyle/>
          <a:p>
            <a:r>
              <a:rPr lang="en-US" dirty="0"/>
              <a:t>Good Laboratory Practices (GLP) toxicology package for a typical systemic ASO or siRNA program</a:t>
            </a:r>
          </a:p>
        </p:txBody>
      </p:sp>
      <p:sp>
        <p:nvSpPr>
          <p:cNvPr id="4" name="Rectangle 1">
            <a:extLst>
              <a:ext uri="{FF2B5EF4-FFF2-40B4-BE49-F238E27FC236}">
                <a16:creationId xmlns:a16="http://schemas.microsoft.com/office/drawing/2014/main" id="{9653BB1F-174B-4C3A-45D4-3BE33E61C4CA}"/>
              </a:ext>
            </a:extLst>
          </p:cNvPr>
          <p:cNvSpPr>
            <a:spLocks noChangeArrowheads="1"/>
          </p:cNvSpPr>
          <p:nvPr/>
        </p:nvSpPr>
        <p:spPr bwMode="auto">
          <a:xfrm>
            <a:off x="3221038" y="118745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Times New Roman" panose="02020603050405020304" pitchFamily="18" charset="0"/>
                <a:cs typeface="Times New Roman" panose="02020603050405020304" pitchFamily="18" charset="0"/>
              </a:rPr>
              <a:t> </a:t>
            </a:r>
            <a:endParaRPr kumimoji="0" lang="en-US" altLang="en-US" sz="1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 name="TextBox 1">
            <a:extLst>
              <a:ext uri="{FF2B5EF4-FFF2-40B4-BE49-F238E27FC236}">
                <a16:creationId xmlns:a16="http://schemas.microsoft.com/office/drawing/2014/main" id="{3B11055A-3208-6EE2-3FCD-FB1EB6F4397F}"/>
              </a:ext>
            </a:extLst>
          </p:cNvPr>
          <p:cNvSpPr txBox="1"/>
          <p:nvPr/>
        </p:nvSpPr>
        <p:spPr>
          <a:xfrm>
            <a:off x="1015626" y="5421664"/>
            <a:ext cx="4062481"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i="1" u="sng" dirty="0">
                <a:solidFill>
                  <a:schemeClr val="tx2"/>
                </a:solidFill>
                <a:cs typeface="Arial"/>
              </a:rPr>
              <a:t>Note</a:t>
            </a:r>
            <a:r>
              <a:rPr lang="en-US" i="1" dirty="0">
                <a:solidFill>
                  <a:schemeClr val="tx2"/>
                </a:solidFill>
                <a:cs typeface="Arial"/>
              </a:rPr>
              <a:t>: timing of some supportive studies can often be negotiated</a:t>
            </a:r>
          </a:p>
        </p:txBody>
      </p:sp>
      <p:sp>
        <p:nvSpPr>
          <p:cNvPr id="5" name="TextBox 4">
            <a:extLst>
              <a:ext uri="{FF2B5EF4-FFF2-40B4-BE49-F238E27FC236}">
                <a16:creationId xmlns:a16="http://schemas.microsoft.com/office/drawing/2014/main" id="{0EDE6AF0-FBD3-257D-7E82-7C4F6F4C3F36}"/>
              </a:ext>
            </a:extLst>
          </p:cNvPr>
          <p:cNvSpPr txBox="1"/>
          <p:nvPr/>
        </p:nvSpPr>
        <p:spPr>
          <a:xfrm>
            <a:off x="304800" y="1095538"/>
            <a:ext cx="5256567" cy="523220"/>
          </a:xfrm>
          <a:prstGeom prst="rect">
            <a:avLst/>
          </a:prstGeom>
          <a:noFill/>
        </p:spPr>
        <p:txBody>
          <a:bodyPr wrap="none" rtlCol="0">
            <a:spAutoFit/>
          </a:bodyPr>
          <a:lstStyle/>
          <a:p>
            <a:pPr algn="l"/>
            <a:r>
              <a:rPr lang="en-US" sz="1400" dirty="0">
                <a:solidFill>
                  <a:schemeClr val="tx2"/>
                </a:solidFill>
              </a:rPr>
              <a:t>IND = Investigative New Drug; application to open a clinical trial</a:t>
            </a:r>
          </a:p>
          <a:p>
            <a:pPr algn="l"/>
            <a:r>
              <a:rPr lang="en-US" sz="1400" dirty="0">
                <a:solidFill>
                  <a:schemeClr val="tx2"/>
                </a:solidFill>
              </a:rPr>
              <a:t>NDA = New Drug Application; application to market a drug</a:t>
            </a:r>
          </a:p>
        </p:txBody>
      </p:sp>
    </p:spTree>
    <p:extLst>
      <p:ext uri="{BB962C8B-B14F-4D97-AF65-F5344CB8AC3E}">
        <p14:creationId xmlns:p14="http://schemas.microsoft.com/office/powerpoint/2010/main" val="352686884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8C2A98AA-6839-1A29-EC12-771B672D10C0}"/>
              </a:ext>
            </a:extLst>
          </p:cNvPr>
          <p:cNvSpPr>
            <a:spLocks noGrp="1"/>
          </p:cNvSpPr>
          <p:nvPr>
            <p:ph type="title"/>
          </p:nvPr>
        </p:nvSpPr>
        <p:spPr/>
        <p:txBody>
          <a:bodyPr>
            <a:normAutofit/>
          </a:bodyPr>
          <a:lstStyle/>
          <a:p>
            <a:r>
              <a:rPr lang="en-US" dirty="0"/>
              <a:t>Example toxicology packages for approved ASOs</a:t>
            </a:r>
          </a:p>
        </p:txBody>
      </p:sp>
      <p:graphicFrame>
        <p:nvGraphicFramePr>
          <p:cNvPr id="9" name="Table 8">
            <a:extLst>
              <a:ext uri="{FF2B5EF4-FFF2-40B4-BE49-F238E27FC236}">
                <a16:creationId xmlns:a16="http://schemas.microsoft.com/office/drawing/2014/main" id="{A59F4CE4-A4FA-7E35-0BA8-7DBF43F786FF}"/>
              </a:ext>
            </a:extLst>
          </p:cNvPr>
          <p:cNvGraphicFramePr>
            <a:graphicFrameLocks noGrp="1"/>
          </p:cNvGraphicFramePr>
          <p:nvPr/>
        </p:nvGraphicFramePr>
        <p:xfrm>
          <a:off x="575353" y="1303547"/>
          <a:ext cx="11106364" cy="4549963"/>
        </p:xfrm>
        <a:graphic>
          <a:graphicData uri="http://schemas.openxmlformats.org/drawingml/2006/table">
            <a:tbl>
              <a:tblPr/>
              <a:tblGrid>
                <a:gridCol w="2792689">
                  <a:extLst>
                    <a:ext uri="{9D8B030D-6E8A-4147-A177-3AD203B41FA5}">
                      <a16:colId xmlns:a16="http://schemas.microsoft.com/office/drawing/2014/main" val="2495824448"/>
                    </a:ext>
                  </a:extLst>
                </a:gridCol>
                <a:gridCol w="3957432">
                  <a:extLst>
                    <a:ext uri="{9D8B030D-6E8A-4147-A177-3AD203B41FA5}">
                      <a16:colId xmlns:a16="http://schemas.microsoft.com/office/drawing/2014/main" val="657703028"/>
                    </a:ext>
                  </a:extLst>
                </a:gridCol>
                <a:gridCol w="4356243">
                  <a:extLst>
                    <a:ext uri="{9D8B030D-6E8A-4147-A177-3AD203B41FA5}">
                      <a16:colId xmlns:a16="http://schemas.microsoft.com/office/drawing/2014/main" val="3983622014"/>
                    </a:ext>
                  </a:extLst>
                </a:gridCol>
              </a:tblGrid>
              <a:tr h="482943">
                <a:tc>
                  <a:txBody>
                    <a:bodyPr/>
                    <a:lstStyle/>
                    <a:p>
                      <a:pPr algn="l" fontAlgn="base"/>
                      <a:r>
                        <a:rPr lang="en-US" sz="1800" b="1" i="0" dirty="0">
                          <a:solidFill>
                            <a:srgbClr val="FFFFFF"/>
                          </a:solidFill>
                          <a:effectLst/>
                          <a:latin typeface="Arial" panose="020B0604020202020204" pitchFamily="34" charset="0"/>
                        </a:rPr>
                        <a:t>Study Type</a:t>
                      </a:r>
                      <a:r>
                        <a:rPr lang="en-US" sz="1800" b="0" i="0" dirty="0">
                          <a:solidFill>
                            <a:srgbClr val="000000"/>
                          </a:solidFill>
                          <a:effectLst/>
                          <a:latin typeface="Arial" panose="020B0604020202020204" pitchFamily="34" charset="0"/>
                        </a:rPr>
                        <a:t>​</a:t>
                      </a:r>
                      <a:endParaRPr lang="en-US" sz="1800" b="0" i="0" dirty="0">
                        <a:solidFill>
                          <a:srgbClr val="000000"/>
                        </a:solidFill>
                        <a:effectLst/>
                      </a:endParaRPr>
                    </a:p>
                  </a:txBody>
                  <a:tcPr marL="68992" marR="68992" marT="34496" marB="34496"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15240" cap="flat" cmpd="sng" algn="ctr">
                      <a:solidFill>
                        <a:srgbClr val="FFFFFF"/>
                      </a:solidFill>
                      <a:prstDash val="solid"/>
                      <a:round/>
                      <a:headEnd type="none" w="med" len="med"/>
                      <a:tailEnd type="none" w="med" len="med"/>
                    </a:lnB>
                    <a:solidFill>
                      <a:srgbClr val="A20067"/>
                    </a:solidFill>
                  </a:tcPr>
                </a:tc>
                <a:tc>
                  <a:txBody>
                    <a:bodyPr/>
                    <a:lstStyle/>
                    <a:p>
                      <a:pPr algn="ctr" fontAlgn="base"/>
                      <a:r>
                        <a:rPr lang="en-US" sz="1800" b="1" i="0" u="sng" dirty="0" err="1">
                          <a:solidFill>
                            <a:srgbClr val="FFFFFF"/>
                          </a:solidFill>
                          <a:effectLst/>
                          <a:latin typeface="Arial" panose="020B0604020202020204" pitchFamily="34" charset="0"/>
                        </a:rPr>
                        <a:t>Eplontersen</a:t>
                      </a:r>
                      <a:r>
                        <a:rPr lang="en-US" sz="1800" b="1" i="0" u="sng" dirty="0">
                          <a:solidFill>
                            <a:srgbClr val="FFFFFF"/>
                          </a:solidFill>
                          <a:effectLst/>
                          <a:latin typeface="Arial" panose="020B0604020202020204" pitchFamily="34" charset="0"/>
                        </a:rPr>
                        <a:t> (SC)</a:t>
                      </a:r>
                    </a:p>
                    <a:p>
                      <a:pPr algn="ctr" fontAlgn="base"/>
                      <a:r>
                        <a:rPr lang="en-US" sz="1600" b="1" i="0" dirty="0">
                          <a:solidFill>
                            <a:srgbClr val="FFFFFF"/>
                          </a:solidFill>
                          <a:effectLst/>
                          <a:latin typeface="Arial" panose="020B0604020202020204" pitchFamily="34" charset="0"/>
                        </a:rPr>
                        <a:t>GalNAc LNA </a:t>
                      </a:r>
                      <a:r>
                        <a:rPr lang="en-US" sz="1600" b="1" i="0" dirty="0" err="1">
                          <a:solidFill>
                            <a:srgbClr val="FFFFFF"/>
                          </a:solidFill>
                          <a:effectLst/>
                          <a:latin typeface="Arial" panose="020B0604020202020204" pitchFamily="34" charset="0"/>
                        </a:rPr>
                        <a:t>gapmer</a:t>
                      </a:r>
                      <a:r>
                        <a:rPr lang="en-US" sz="1600" b="1" i="0" dirty="0">
                          <a:solidFill>
                            <a:srgbClr val="FFFFFF"/>
                          </a:solidFill>
                          <a:effectLst/>
                          <a:latin typeface="Arial" panose="020B0604020202020204" pitchFamily="34" charset="0"/>
                        </a:rPr>
                        <a:t> targeting transthyretin for </a:t>
                      </a:r>
                      <a:r>
                        <a:rPr lang="en-US" sz="1600" b="1" i="0" dirty="0" err="1">
                          <a:solidFill>
                            <a:srgbClr val="FFFFFF"/>
                          </a:solidFill>
                          <a:effectLst/>
                          <a:latin typeface="Arial" panose="020B0604020202020204" pitchFamily="34" charset="0"/>
                        </a:rPr>
                        <a:t>hATTR</a:t>
                      </a:r>
                      <a:endParaRPr lang="en-US" sz="1600" b="0" i="0" dirty="0">
                        <a:solidFill>
                          <a:srgbClr val="000000"/>
                        </a:solidFill>
                        <a:effectLst/>
                      </a:endParaRPr>
                    </a:p>
                  </a:txBody>
                  <a:tcPr marL="68992" marR="68992" marT="34496" marB="34496">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15240" cap="flat" cmpd="sng" algn="ctr">
                      <a:solidFill>
                        <a:srgbClr val="FFFFFF"/>
                      </a:solidFill>
                      <a:prstDash val="solid"/>
                      <a:round/>
                      <a:headEnd type="none" w="med" len="med"/>
                      <a:tailEnd type="none" w="med" len="med"/>
                    </a:lnB>
                    <a:solidFill>
                      <a:srgbClr val="A20067"/>
                    </a:solidFill>
                  </a:tcPr>
                </a:tc>
                <a:tc>
                  <a:txBody>
                    <a:bodyPr/>
                    <a:lstStyle/>
                    <a:p>
                      <a:pPr algn="ctr" fontAlgn="base"/>
                      <a:r>
                        <a:rPr lang="en-US" sz="1800" b="1" i="0" u="sng" dirty="0" err="1">
                          <a:solidFill>
                            <a:srgbClr val="FFFFFF"/>
                          </a:solidFill>
                          <a:effectLst/>
                          <a:latin typeface="Arial" panose="020B0604020202020204" pitchFamily="34" charset="0"/>
                        </a:rPr>
                        <a:t>Tofersen</a:t>
                      </a:r>
                      <a:r>
                        <a:rPr lang="en-US" sz="1800" b="1" i="0" u="sng" dirty="0">
                          <a:solidFill>
                            <a:srgbClr val="FFFFFF"/>
                          </a:solidFill>
                          <a:effectLst/>
                          <a:latin typeface="Arial" panose="020B0604020202020204" pitchFamily="34" charset="0"/>
                        </a:rPr>
                        <a:t> (IT)</a:t>
                      </a:r>
                    </a:p>
                    <a:p>
                      <a:pPr algn="ctr" fontAlgn="base"/>
                      <a:r>
                        <a:rPr lang="en-US" sz="1600" b="1" i="0" dirty="0">
                          <a:solidFill>
                            <a:srgbClr val="FFFFFF"/>
                          </a:solidFill>
                          <a:effectLst/>
                          <a:latin typeface="Arial" panose="020B0604020202020204" pitchFamily="34" charset="0"/>
                        </a:rPr>
                        <a:t>MOE </a:t>
                      </a:r>
                      <a:r>
                        <a:rPr lang="en-US" sz="1600" b="1" i="0" dirty="0" err="1">
                          <a:solidFill>
                            <a:srgbClr val="FFFFFF"/>
                          </a:solidFill>
                          <a:effectLst/>
                          <a:latin typeface="Arial" panose="020B0604020202020204" pitchFamily="34" charset="0"/>
                        </a:rPr>
                        <a:t>gapmer</a:t>
                      </a:r>
                      <a:r>
                        <a:rPr lang="en-US" sz="1600" b="1" i="0" dirty="0">
                          <a:solidFill>
                            <a:srgbClr val="FFFFFF"/>
                          </a:solidFill>
                          <a:effectLst/>
                          <a:latin typeface="Arial" panose="020B0604020202020204" pitchFamily="34" charset="0"/>
                        </a:rPr>
                        <a:t> targeting SOD1 for ALS</a:t>
                      </a:r>
                      <a:endParaRPr lang="en-US" sz="1600" b="0" i="0" dirty="0">
                        <a:solidFill>
                          <a:srgbClr val="000000"/>
                        </a:solidFill>
                        <a:effectLst/>
                      </a:endParaRPr>
                    </a:p>
                  </a:txBody>
                  <a:tcPr marL="68992" marR="68992" marT="34496" marB="34496"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15240" cap="flat" cmpd="sng" algn="ctr">
                      <a:solidFill>
                        <a:srgbClr val="FFFFFF"/>
                      </a:solidFill>
                      <a:prstDash val="solid"/>
                      <a:round/>
                      <a:headEnd type="none" w="med" len="med"/>
                      <a:tailEnd type="none" w="med" len="med"/>
                    </a:lnB>
                    <a:solidFill>
                      <a:srgbClr val="A20067"/>
                    </a:solidFill>
                  </a:tcPr>
                </a:tc>
                <a:extLst>
                  <a:ext uri="{0D108BD9-81ED-4DB2-BD59-A6C34878D82A}">
                    <a16:rowId xmlns:a16="http://schemas.microsoft.com/office/drawing/2014/main" val="1315674519"/>
                  </a:ext>
                </a:extLst>
              </a:tr>
              <a:tr h="482943">
                <a:tc>
                  <a:txBody>
                    <a:bodyPr/>
                    <a:lstStyle/>
                    <a:p>
                      <a:pPr algn="l" fontAlgn="base"/>
                      <a:r>
                        <a:rPr lang="en-US" sz="1800" b="0" i="0">
                          <a:solidFill>
                            <a:srgbClr val="000000"/>
                          </a:solidFill>
                          <a:effectLst/>
                          <a:latin typeface="Arial" panose="020B0604020202020204" pitchFamily="34" charset="0"/>
                        </a:rPr>
                        <a:t>Standard Tox: Mouse​</a:t>
                      </a:r>
                      <a:endParaRPr lang="en-US" sz="1800" b="0" i="0">
                        <a:solidFill>
                          <a:srgbClr val="000000"/>
                        </a:solidFill>
                        <a:effectLst/>
                      </a:endParaRPr>
                    </a:p>
                  </a:txBody>
                  <a:tcPr marL="68992" marR="68992" marT="34496" marB="34496"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524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0CBD3"/>
                    </a:solidFill>
                  </a:tcPr>
                </a:tc>
                <a:tc>
                  <a:txBody>
                    <a:bodyPr/>
                    <a:lstStyle/>
                    <a:p>
                      <a:pPr algn="ctr" fontAlgn="base"/>
                      <a:r>
                        <a:rPr lang="en-US" sz="1800" b="0" i="0">
                          <a:solidFill>
                            <a:srgbClr val="000000"/>
                          </a:solidFill>
                          <a:effectLst/>
                          <a:latin typeface="Arial" panose="020B0604020202020204" pitchFamily="34" charset="0"/>
                        </a:rPr>
                        <a:t>Up to 6-month SC</a:t>
                      </a:r>
                      <a:endParaRPr lang="en-US" sz="1800" b="0" i="0">
                        <a:solidFill>
                          <a:srgbClr val="000000"/>
                        </a:solidFill>
                        <a:effectLst/>
                      </a:endParaRPr>
                    </a:p>
                  </a:txBody>
                  <a:tcPr marL="68992" marR="68992" marT="34496" marB="34496"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524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0CBD3"/>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US" sz="1800" b="0" i="0">
                          <a:solidFill>
                            <a:srgbClr val="000000"/>
                          </a:solidFill>
                          <a:effectLst/>
                          <a:latin typeface="Arial" panose="020B0604020202020204" pitchFamily="34" charset="0"/>
                        </a:rPr>
                        <a:t>Up to 6-month SC​</a:t>
                      </a:r>
                      <a:endParaRPr lang="en-US" sz="1800" b="0" i="0">
                        <a:solidFill>
                          <a:srgbClr val="000000"/>
                        </a:solidFill>
                        <a:effectLst/>
                      </a:endParaRPr>
                    </a:p>
                  </a:txBody>
                  <a:tcPr marL="68992" marR="68992" marT="34496" marB="34496"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524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0CBD3"/>
                    </a:solidFill>
                  </a:tcPr>
                </a:tc>
                <a:extLst>
                  <a:ext uri="{0D108BD9-81ED-4DB2-BD59-A6C34878D82A}">
                    <a16:rowId xmlns:a16="http://schemas.microsoft.com/office/drawing/2014/main" val="2528929150"/>
                  </a:ext>
                </a:extLst>
              </a:tr>
              <a:tr h="482943">
                <a:tc>
                  <a:txBody>
                    <a:bodyPr/>
                    <a:lstStyle/>
                    <a:p>
                      <a:pPr algn="l" fontAlgn="base"/>
                      <a:r>
                        <a:rPr lang="en-US" sz="1800" b="0" i="0">
                          <a:solidFill>
                            <a:srgbClr val="000000"/>
                          </a:solidFill>
                          <a:effectLst/>
                          <a:latin typeface="Arial" panose="020B0604020202020204" pitchFamily="34" charset="0"/>
                        </a:rPr>
                        <a:t>Standard Tox: Rat​</a:t>
                      </a:r>
                      <a:endParaRPr lang="en-US" sz="1800" b="0" i="0">
                        <a:solidFill>
                          <a:srgbClr val="000000"/>
                        </a:solidFill>
                        <a:effectLst/>
                      </a:endParaRPr>
                    </a:p>
                  </a:txBody>
                  <a:tcPr marL="68992" marR="68992" marT="34496" marB="34496"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0E7EB"/>
                    </a:solidFill>
                  </a:tcPr>
                </a:tc>
                <a:tc>
                  <a:txBody>
                    <a:bodyPr/>
                    <a:lstStyle/>
                    <a:p>
                      <a:pPr algn="ctr" fontAlgn="base"/>
                      <a:r>
                        <a:rPr lang="en-US" sz="1800" b="0" i="0" dirty="0">
                          <a:solidFill>
                            <a:srgbClr val="000000"/>
                          </a:solidFill>
                          <a:effectLst/>
                          <a:latin typeface="Arial"/>
                        </a:rPr>
                        <a:t>NA</a:t>
                      </a:r>
                      <a:endParaRPr lang="en-US" sz="1800" b="0" i="0" dirty="0">
                        <a:solidFill>
                          <a:srgbClr val="000000"/>
                        </a:solidFill>
                        <a:effectLst/>
                      </a:endParaRPr>
                    </a:p>
                  </a:txBody>
                  <a:tcPr marL="68992" marR="68992" marT="34496" marB="34496"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0E7EB"/>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US" sz="1800" b="0" i="0" dirty="0">
                          <a:solidFill>
                            <a:srgbClr val="000000"/>
                          </a:solidFill>
                          <a:effectLst/>
                          <a:latin typeface="Arial" panose="020B0604020202020204" pitchFamily="34" charset="0"/>
                        </a:rPr>
                        <a:t>Single dose IT</a:t>
                      </a:r>
                      <a:endParaRPr lang="en-US" sz="1800" b="0" i="0" dirty="0">
                        <a:solidFill>
                          <a:srgbClr val="000000"/>
                        </a:solidFill>
                        <a:effectLst/>
                      </a:endParaRPr>
                    </a:p>
                  </a:txBody>
                  <a:tcPr marL="68992" marR="68992" marT="34496" marB="34496"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0E7EB"/>
                    </a:solidFill>
                  </a:tcPr>
                </a:tc>
                <a:extLst>
                  <a:ext uri="{0D108BD9-81ED-4DB2-BD59-A6C34878D82A}">
                    <a16:rowId xmlns:a16="http://schemas.microsoft.com/office/drawing/2014/main" val="2208015761"/>
                  </a:ext>
                </a:extLst>
              </a:tr>
              <a:tr h="482943">
                <a:tc>
                  <a:txBody>
                    <a:bodyPr/>
                    <a:lstStyle/>
                    <a:p>
                      <a:pPr algn="l" fontAlgn="base"/>
                      <a:r>
                        <a:rPr lang="en-US" sz="1800" b="0" i="0">
                          <a:solidFill>
                            <a:srgbClr val="000000"/>
                          </a:solidFill>
                          <a:effectLst/>
                          <a:latin typeface="Arial" panose="020B0604020202020204" pitchFamily="34" charset="0"/>
                        </a:rPr>
                        <a:t>Standard Tox: NHP​</a:t>
                      </a:r>
                      <a:endParaRPr lang="en-US" sz="1800" b="0" i="0">
                        <a:solidFill>
                          <a:srgbClr val="000000"/>
                        </a:solidFill>
                        <a:effectLst/>
                      </a:endParaRPr>
                    </a:p>
                  </a:txBody>
                  <a:tcPr marL="68992" marR="68992" marT="34496" marB="34496"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0CBD3"/>
                    </a:solidFill>
                  </a:tcPr>
                </a:tc>
                <a:tc>
                  <a:txBody>
                    <a:bodyPr/>
                    <a:lstStyle/>
                    <a:p>
                      <a:pPr algn="ctr" fontAlgn="base"/>
                      <a:r>
                        <a:rPr lang="en-US" sz="1800" b="0" i="0" dirty="0">
                          <a:solidFill>
                            <a:srgbClr val="000000"/>
                          </a:solidFill>
                          <a:effectLst/>
                          <a:latin typeface="Arial" panose="020B0604020202020204" pitchFamily="34" charset="0"/>
                        </a:rPr>
                        <a:t>Up to 9-month SC​</a:t>
                      </a:r>
                      <a:endParaRPr lang="en-US" sz="1800" b="0" i="0" dirty="0">
                        <a:solidFill>
                          <a:srgbClr val="000000"/>
                        </a:solidFill>
                        <a:effectLst/>
                      </a:endParaRPr>
                    </a:p>
                  </a:txBody>
                  <a:tcPr marL="68992" marR="68992" marT="34496" marB="34496"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0CBD3"/>
                    </a:solidFill>
                  </a:tcPr>
                </a:tc>
                <a:tc>
                  <a:txBody>
                    <a:bodyPr/>
                    <a:lstStyle/>
                    <a:p>
                      <a:pPr algn="ctr" fontAlgn="base"/>
                      <a:r>
                        <a:rPr lang="en-US" sz="1800" b="0" i="0" dirty="0">
                          <a:solidFill>
                            <a:srgbClr val="000000"/>
                          </a:solidFill>
                          <a:effectLst/>
                        </a:rPr>
                        <a:t>Up to 9-month IT</a:t>
                      </a:r>
                    </a:p>
                  </a:txBody>
                  <a:tcPr marL="68992" marR="68992" marT="34496" marB="34496"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0CBD3"/>
                    </a:solidFill>
                  </a:tcPr>
                </a:tc>
                <a:extLst>
                  <a:ext uri="{0D108BD9-81ED-4DB2-BD59-A6C34878D82A}">
                    <a16:rowId xmlns:a16="http://schemas.microsoft.com/office/drawing/2014/main" val="3489309014"/>
                  </a:ext>
                </a:extLst>
              </a:tr>
              <a:tr h="1103870">
                <a:tc>
                  <a:txBody>
                    <a:bodyPr/>
                    <a:lstStyle/>
                    <a:p>
                      <a:pPr algn="l" fontAlgn="base"/>
                      <a:r>
                        <a:rPr lang="en-US" sz="1800" b="0" i="0">
                          <a:solidFill>
                            <a:srgbClr val="000000"/>
                          </a:solidFill>
                          <a:effectLst/>
                          <a:latin typeface="Arial" panose="020B0604020202020204" pitchFamily="34" charset="0"/>
                        </a:rPr>
                        <a:t>Reproductive Tox</a:t>
                      </a:r>
                      <a:endParaRPr lang="en-US" sz="1800" b="0" i="0">
                        <a:solidFill>
                          <a:srgbClr val="000000"/>
                        </a:solidFill>
                        <a:effectLst/>
                      </a:endParaRPr>
                    </a:p>
                  </a:txBody>
                  <a:tcPr marL="68992" marR="68992" marT="34496" marB="34496"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1E7EB"/>
                    </a:solidFill>
                  </a:tcPr>
                </a:tc>
                <a:tc>
                  <a:txBody>
                    <a:bodyPr/>
                    <a:lstStyle/>
                    <a:p>
                      <a:pPr algn="ctr" fontAlgn="base"/>
                      <a:r>
                        <a:rPr lang="en-US" sz="1800" b="0" i="0">
                          <a:solidFill>
                            <a:srgbClr val="000000"/>
                          </a:solidFill>
                          <a:effectLst/>
                          <a:latin typeface="Arial" panose="020B0604020202020204" pitchFamily="34" charset="0"/>
                        </a:rPr>
                        <a:t>Fertility/EFD (mouse)</a:t>
                      </a:r>
                      <a:endParaRPr lang="en-US" sz="1800" b="0" i="0">
                        <a:solidFill>
                          <a:srgbClr val="000000"/>
                        </a:solidFill>
                        <a:effectLst/>
                      </a:endParaRPr>
                    </a:p>
                  </a:txBody>
                  <a:tcPr marL="68992" marR="68992" marT="34496" marB="34496"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1E7EB"/>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US" sz="1800" b="0" i="0" dirty="0">
                          <a:solidFill>
                            <a:srgbClr val="000000"/>
                          </a:solidFill>
                          <a:effectLst/>
                          <a:latin typeface="Arial" panose="020B0604020202020204" pitchFamily="34" charset="0"/>
                        </a:rPr>
                        <a:t>FEED (mouse), EFD (rabbit)​</a:t>
                      </a:r>
                      <a:endParaRPr lang="en-US" sz="1800" b="0" i="0" dirty="0">
                        <a:solidFill>
                          <a:srgbClr val="000000"/>
                        </a:solidFill>
                        <a:effectLst/>
                      </a:endParaRPr>
                    </a:p>
                  </a:txBody>
                  <a:tcPr marL="68992" marR="68992" marT="34496" marB="34496"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1E7EB"/>
                    </a:solidFill>
                  </a:tcPr>
                </a:tc>
                <a:extLst>
                  <a:ext uri="{0D108BD9-81ED-4DB2-BD59-A6C34878D82A}">
                    <a16:rowId xmlns:a16="http://schemas.microsoft.com/office/drawing/2014/main" val="3617563573"/>
                  </a:ext>
                </a:extLst>
              </a:tr>
              <a:tr h="896895">
                <a:tc>
                  <a:txBody>
                    <a:bodyPr/>
                    <a:lstStyle/>
                    <a:p>
                      <a:pPr algn="l" fontAlgn="base"/>
                      <a:r>
                        <a:rPr lang="en-US" sz="1800" b="0" i="0">
                          <a:solidFill>
                            <a:srgbClr val="000000"/>
                          </a:solidFill>
                          <a:effectLst/>
                          <a:latin typeface="Arial" panose="020B0604020202020204" pitchFamily="34" charset="0"/>
                        </a:rPr>
                        <a:t>Carcinogenicity​</a:t>
                      </a:r>
                      <a:endParaRPr lang="en-US" sz="1800" b="0" i="0">
                        <a:solidFill>
                          <a:srgbClr val="000000"/>
                        </a:solidFill>
                        <a:effectLst/>
                      </a:endParaRPr>
                    </a:p>
                  </a:txBody>
                  <a:tcPr marL="68992" marR="68992" marT="34496" marB="34496"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0CBD3"/>
                    </a:solidFill>
                  </a:tcPr>
                </a:tc>
                <a:tc>
                  <a:txBody>
                    <a:bodyPr/>
                    <a:lstStyle/>
                    <a:p>
                      <a:pPr algn="ctr" fontAlgn="base"/>
                      <a:r>
                        <a:rPr lang="en-US" sz="1800" b="0" i="0" dirty="0">
                          <a:solidFill>
                            <a:srgbClr val="000000"/>
                          </a:solidFill>
                          <a:effectLst/>
                          <a:latin typeface="Arial"/>
                        </a:rPr>
                        <a:t>6-month TgRasH2 </a:t>
                      </a:r>
                      <a:endParaRPr lang="en-US" sz="1800" b="0" i="0" dirty="0">
                        <a:solidFill>
                          <a:srgbClr val="000000"/>
                        </a:solidFill>
                        <a:effectLst/>
                      </a:endParaRPr>
                    </a:p>
                    <a:p>
                      <a:pPr lvl="0" algn="ctr">
                        <a:buNone/>
                      </a:pPr>
                      <a:r>
                        <a:rPr lang="en-US" sz="1800" b="0" i="0" dirty="0">
                          <a:solidFill>
                            <a:srgbClr val="000000"/>
                          </a:solidFill>
                          <a:effectLst/>
                          <a:latin typeface="Arial"/>
                        </a:rPr>
                        <a:t>(previous experience with </a:t>
                      </a:r>
                      <a:r>
                        <a:rPr lang="en-US" sz="1800" b="0" i="0" dirty="0" err="1">
                          <a:solidFill>
                            <a:srgbClr val="000000"/>
                          </a:solidFill>
                          <a:effectLst/>
                          <a:latin typeface="Arial"/>
                        </a:rPr>
                        <a:t>inotersen</a:t>
                      </a:r>
                      <a:r>
                        <a:rPr lang="en-US" sz="1800" b="0" i="0" dirty="0">
                          <a:solidFill>
                            <a:srgbClr val="000000"/>
                          </a:solidFill>
                          <a:effectLst/>
                          <a:latin typeface="Arial"/>
                        </a:rPr>
                        <a:t> supported abbreviated </a:t>
                      </a:r>
                      <a:r>
                        <a:rPr lang="en-US" sz="1800" b="0" i="0" dirty="0" err="1">
                          <a:solidFill>
                            <a:srgbClr val="000000"/>
                          </a:solidFill>
                          <a:effectLst/>
                          <a:latin typeface="Arial"/>
                        </a:rPr>
                        <a:t>carci</a:t>
                      </a:r>
                      <a:r>
                        <a:rPr lang="en-US" sz="1800" b="0" i="0" dirty="0">
                          <a:solidFill>
                            <a:srgbClr val="000000"/>
                          </a:solidFill>
                          <a:effectLst/>
                          <a:latin typeface="Arial"/>
                        </a:rPr>
                        <a:t> assessment)</a:t>
                      </a:r>
                      <a:endParaRPr lang="en-US" sz="1800" b="0" i="0" dirty="0">
                        <a:solidFill>
                          <a:srgbClr val="000000"/>
                        </a:solidFill>
                        <a:effectLst/>
                      </a:endParaRPr>
                    </a:p>
                  </a:txBody>
                  <a:tcPr marL="68992" marR="68992" marT="34496" marB="34496"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0CBD3"/>
                    </a:solidFill>
                  </a:tcPr>
                </a:tc>
                <a:tc>
                  <a:txBody>
                    <a:bodyPr/>
                    <a:lstStyle/>
                    <a:p>
                      <a:pPr algn="ctr" fontAlgn="base"/>
                      <a:r>
                        <a:rPr lang="en-US" sz="1800" b="0" i="0" dirty="0">
                          <a:solidFill>
                            <a:srgbClr val="000000"/>
                          </a:solidFill>
                          <a:effectLst/>
                        </a:rPr>
                        <a:t>Post marketing commitment</a:t>
                      </a:r>
                    </a:p>
                  </a:txBody>
                  <a:tcPr marL="68992" marR="68992" marT="34496" marB="34496"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0CBD3"/>
                    </a:solidFill>
                  </a:tcPr>
                </a:tc>
                <a:extLst>
                  <a:ext uri="{0D108BD9-81ED-4DB2-BD59-A6C34878D82A}">
                    <a16:rowId xmlns:a16="http://schemas.microsoft.com/office/drawing/2014/main" val="3672058089"/>
                  </a:ext>
                </a:extLst>
              </a:tr>
            </a:tbl>
          </a:graphicData>
        </a:graphic>
      </p:graphicFrame>
      <p:sp>
        <p:nvSpPr>
          <p:cNvPr id="10" name="TextBox 3">
            <a:extLst>
              <a:ext uri="{FF2B5EF4-FFF2-40B4-BE49-F238E27FC236}">
                <a16:creationId xmlns:a16="http://schemas.microsoft.com/office/drawing/2014/main" id="{D496A169-BB06-A73C-A062-19A7593733DD}"/>
              </a:ext>
            </a:extLst>
          </p:cNvPr>
          <p:cNvSpPr txBox="1"/>
          <p:nvPr/>
        </p:nvSpPr>
        <p:spPr>
          <a:xfrm>
            <a:off x="575353" y="6268586"/>
            <a:ext cx="11106365" cy="338554"/>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600">
                <a:latin typeface="Arial"/>
                <a:cs typeface="Arial"/>
              </a:rPr>
              <a:t>SC – subcutaneous; EFD - embryofetal development; FEED – fertility and early embryonic development</a:t>
            </a:r>
            <a:endParaRPr lang="en-US">
              <a:latin typeface="Arial"/>
              <a:cs typeface="Arial"/>
            </a:endParaRPr>
          </a:p>
        </p:txBody>
      </p:sp>
    </p:spTree>
    <p:extLst>
      <p:ext uri="{BB962C8B-B14F-4D97-AF65-F5344CB8AC3E}">
        <p14:creationId xmlns:p14="http://schemas.microsoft.com/office/powerpoint/2010/main" val="97137361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875F5F6-0C2F-70C6-578C-55FC63F8EDBD}"/>
              </a:ext>
            </a:extLst>
          </p:cNvPr>
          <p:cNvSpPr>
            <a:spLocks noGrp="1"/>
          </p:cNvSpPr>
          <p:nvPr>
            <p:ph type="body" idx="1"/>
          </p:nvPr>
        </p:nvSpPr>
        <p:spPr>
          <a:solidFill>
            <a:schemeClr val="accent1">
              <a:lumMod val="75000"/>
            </a:schemeClr>
          </a:solidFill>
        </p:spPr>
        <p:txBody>
          <a:bodyPr anchor="ctr"/>
          <a:lstStyle/>
          <a:p>
            <a:r>
              <a:rPr lang="en-US" dirty="0">
                <a:solidFill>
                  <a:schemeClr val="bg1"/>
                </a:solidFill>
              </a:rPr>
              <a:t>On-target</a:t>
            </a:r>
          </a:p>
        </p:txBody>
      </p:sp>
      <p:sp>
        <p:nvSpPr>
          <p:cNvPr id="5" name="Content Placeholder 4">
            <a:extLst>
              <a:ext uri="{FF2B5EF4-FFF2-40B4-BE49-F238E27FC236}">
                <a16:creationId xmlns:a16="http://schemas.microsoft.com/office/drawing/2014/main" id="{8E62E545-3480-1B39-C93A-6FF7FAE9116F}"/>
              </a:ext>
            </a:extLst>
          </p:cNvPr>
          <p:cNvSpPr>
            <a:spLocks noGrp="1"/>
          </p:cNvSpPr>
          <p:nvPr>
            <p:ph sz="half" idx="2"/>
          </p:nvPr>
        </p:nvSpPr>
        <p:spPr/>
        <p:txBody>
          <a:bodyPr vert="horz" lIns="0" tIns="0" rIns="0" bIns="0" rtlCol="0" anchor="t">
            <a:noAutofit/>
          </a:bodyPr>
          <a:lstStyle/>
          <a:p>
            <a:pPr marL="169545" indent="-169545"/>
            <a:r>
              <a:rPr lang="en-US" dirty="0"/>
              <a:t>Related to binding to target RNA (PD)</a:t>
            </a:r>
          </a:p>
          <a:p>
            <a:pPr lvl="1">
              <a:buFont typeface="Courier New" panose="020B0604020202020204" pitchFamily="34" charset="0"/>
              <a:buChar char="o"/>
            </a:pPr>
            <a:r>
              <a:rPr lang="en-US" dirty="0">
                <a:cs typeface="Arial"/>
              </a:rPr>
              <a:t>Example: ↓ red cell mass due to antagonism of TMPRSS6</a:t>
            </a:r>
          </a:p>
        </p:txBody>
      </p:sp>
      <p:sp>
        <p:nvSpPr>
          <p:cNvPr id="6" name="Text Placeholder 5">
            <a:extLst>
              <a:ext uri="{FF2B5EF4-FFF2-40B4-BE49-F238E27FC236}">
                <a16:creationId xmlns:a16="http://schemas.microsoft.com/office/drawing/2014/main" id="{62226F73-00D5-CAFB-2C73-EA9B84336F37}"/>
              </a:ext>
            </a:extLst>
          </p:cNvPr>
          <p:cNvSpPr>
            <a:spLocks noGrp="1"/>
          </p:cNvSpPr>
          <p:nvPr>
            <p:ph type="body" sz="quarter" idx="3"/>
          </p:nvPr>
        </p:nvSpPr>
        <p:spPr>
          <a:solidFill>
            <a:schemeClr val="accent1">
              <a:lumMod val="75000"/>
            </a:schemeClr>
          </a:solidFill>
        </p:spPr>
        <p:txBody>
          <a:bodyPr anchor="ctr"/>
          <a:lstStyle/>
          <a:p>
            <a:r>
              <a:rPr lang="en-US" dirty="0">
                <a:solidFill>
                  <a:schemeClr val="bg1"/>
                </a:solidFill>
              </a:rPr>
              <a:t>Off-target</a:t>
            </a:r>
          </a:p>
        </p:txBody>
      </p:sp>
      <p:sp>
        <p:nvSpPr>
          <p:cNvPr id="7" name="Content Placeholder 6">
            <a:extLst>
              <a:ext uri="{FF2B5EF4-FFF2-40B4-BE49-F238E27FC236}">
                <a16:creationId xmlns:a16="http://schemas.microsoft.com/office/drawing/2014/main" id="{FA5EB4B8-4198-384D-8591-6D8B87947662}"/>
              </a:ext>
            </a:extLst>
          </p:cNvPr>
          <p:cNvSpPr>
            <a:spLocks noGrp="1"/>
          </p:cNvSpPr>
          <p:nvPr>
            <p:ph sz="quarter" idx="4"/>
          </p:nvPr>
        </p:nvSpPr>
        <p:spPr/>
        <p:txBody>
          <a:bodyPr vert="horz" lIns="0" tIns="0" rIns="0" bIns="0" rtlCol="0" anchor="t">
            <a:noAutofit/>
          </a:bodyPr>
          <a:lstStyle/>
          <a:p>
            <a:pPr marL="169545" indent="-169545"/>
            <a:r>
              <a:rPr lang="en-US" dirty="0"/>
              <a:t>Hybridization-dependent</a:t>
            </a:r>
          </a:p>
          <a:p>
            <a:pPr lvl="1">
              <a:buFont typeface="Courier New" panose="020B0604020202020204" pitchFamily="34" charset="0"/>
              <a:buChar char="o"/>
            </a:pPr>
            <a:r>
              <a:rPr lang="en-US" dirty="0"/>
              <a:t>Binding to non-target RNA sequences </a:t>
            </a:r>
          </a:p>
          <a:p>
            <a:pPr lvl="2">
              <a:buFont typeface="Courier New" panose="020B0604020202020204" pitchFamily="34" charset="0"/>
              <a:buChar char="o"/>
            </a:pPr>
            <a:r>
              <a:rPr lang="en-US" dirty="0">
                <a:cs typeface="Arial"/>
              </a:rPr>
              <a:t>Sequence dependent</a:t>
            </a:r>
          </a:p>
          <a:p>
            <a:pPr lvl="2">
              <a:buFont typeface="Courier New" panose="020B0604020202020204" pitchFamily="34" charset="0"/>
              <a:buChar char="o"/>
            </a:pPr>
            <a:r>
              <a:rPr lang="en-US" dirty="0">
                <a:cs typeface="Arial"/>
              </a:rPr>
              <a:t>In silico analysis/transcriptomics are used to screen out problematic sequences</a:t>
            </a:r>
          </a:p>
          <a:p>
            <a:pPr lvl="1">
              <a:buFont typeface="Courier New" panose="020B0604020202020204" pitchFamily="34" charset="0"/>
              <a:buChar char="o"/>
            </a:pPr>
            <a:endParaRPr lang="en-US" dirty="0"/>
          </a:p>
          <a:p>
            <a:pPr marL="169545" indent="-169545"/>
            <a:r>
              <a:rPr lang="en-US" dirty="0"/>
              <a:t>Non-specific</a:t>
            </a:r>
            <a:endParaRPr lang="en-US" dirty="0">
              <a:cs typeface="Arial"/>
            </a:endParaRPr>
          </a:p>
          <a:p>
            <a:pPr lvl="1">
              <a:buFont typeface="Courier New,monospace" panose="020B0604020202020204" pitchFamily="34" charset="0"/>
              <a:buChar char="o"/>
            </a:pPr>
            <a:r>
              <a:rPr lang="en-US" dirty="0">
                <a:cs typeface="Arial"/>
              </a:rPr>
              <a:t>Binding to serum proteins (ASOs) &amp; accumulation in tissues</a:t>
            </a:r>
            <a:endParaRPr lang="en-US" dirty="0">
              <a:solidFill>
                <a:srgbClr val="000000"/>
              </a:solidFill>
              <a:cs typeface="Arial"/>
            </a:endParaRPr>
          </a:p>
          <a:p>
            <a:pPr lvl="2">
              <a:buFont typeface="Courier New,monospace" panose="020B0604020202020204" pitchFamily="34" charset="0"/>
              <a:buChar char="o"/>
            </a:pPr>
            <a:r>
              <a:rPr lang="en-US" dirty="0"/>
              <a:t>Can be chemistry or sequence dependent</a:t>
            </a:r>
            <a:endParaRPr lang="en-US" dirty="0">
              <a:cs typeface="Arial"/>
            </a:endParaRPr>
          </a:p>
          <a:p>
            <a:pPr lvl="2">
              <a:buFont typeface="Courier New,monospace" panose="020B0604020202020204" pitchFamily="34" charset="0"/>
              <a:buChar char="o"/>
            </a:pPr>
            <a:r>
              <a:rPr lang="en-US" dirty="0"/>
              <a:t>Can vary across species</a:t>
            </a:r>
            <a:endParaRPr lang="en-US" dirty="0">
              <a:cs typeface="Arial"/>
            </a:endParaRPr>
          </a:p>
        </p:txBody>
      </p:sp>
      <p:sp>
        <p:nvSpPr>
          <p:cNvPr id="3" name="Title 2">
            <a:extLst>
              <a:ext uri="{FF2B5EF4-FFF2-40B4-BE49-F238E27FC236}">
                <a16:creationId xmlns:a16="http://schemas.microsoft.com/office/drawing/2014/main" id="{DC27B141-6382-A7A3-FACF-C4A874D65623}"/>
              </a:ext>
            </a:extLst>
          </p:cNvPr>
          <p:cNvSpPr>
            <a:spLocks noGrp="1"/>
          </p:cNvSpPr>
          <p:nvPr>
            <p:ph type="title"/>
          </p:nvPr>
        </p:nvSpPr>
        <p:spPr/>
        <p:txBody>
          <a:bodyPr/>
          <a:lstStyle/>
          <a:p>
            <a:r>
              <a:rPr lang="en-US" dirty="0"/>
              <a:t>Categories of toxicity with ONs</a:t>
            </a:r>
          </a:p>
        </p:txBody>
      </p:sp>
      <p:pic>
        <p:nvPicPr>
          <p:cNvPr id="2" name="Picture 1" descr="Graphical user interface, chart&#10;&#10;Description automatically generated">
            <a:extLst>
              <a:ext uri="{FF2B5EF4-FFF2-40B4-BE49-F238E27FC236}">
                <a16:creationId xmlns:a16="http://schemas.microsoft.com/office/drawing/2014/main" id="{78683B92-C04A-8731-2E57-B7A160DADF50}"/>
              </a:ext>
            </a:extLst>
          </p:cNvPr>
          <p:cNvPicPr>
            <a:picLocks noChangeAspect="1"/>
          </p:cNvPicPr>
          <p:nvPr/>
        </p:nvPicPr>
        <p:blipFill>
          <a:blip r:embed="rId2"/>
          <a:srcRect r="49477" b="49590"/>
          <a:stretch/>
        </p:blipFill>
        <p:spPr>
          <a:xfrm>
            <a:off x="1427942" y="3429000"/>
            <a:ext cx="3684985" cy="2811950"/>
          </a:xfrm>
          <a:prstGeom prst="rect">
            <a:avLst/>
          </a:prstGeom>
        </p:spPr>
      </p:pic>
      <p:sp>
        <p:nvSpPr>
          <p:cNvPr id="9" name="TextBox 7">
            <a:extLst>
              <a:ext uri="{FF2B5EF4-FFF2-40B4-BE49-F238E27FC236}">
                <a16:creationId xmlns:a16="http://schemas.microsoft.com/office/drawing/2014/main" id="{940A18EE-CDB7-8E26-F0FC-8720C94D65BA}"/>
              </a:ext>
            </a:extLst>
          </p:cNvPr>
          <p:cNvSpPr txBox="1"/>
          <p:nvPr/>
        </p:nvSpPr>
        <p:spPr>
          <a:xfrm>
            <a:off x="1188198" y="6414700"/>
            <a:ext cx="3924729" cy="276999"/>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err="1">
                <a:latin typeface="Arial" panose="020B0604020202020204" pitchFamily="34" charset="0"/>
                <a:cs typeface="Arial" panose="020B0604020202020204" pitchFamily="34" charset="0"/>
              </a:rPr>
              <a:t>Zanardi</a:t>
            </a:r>
            <a:r>
              <a:rPr lang="en-US" sz="1200">
                <a:latin typeface="Arial" panose="020B0604020202020204" pitchFamily="34" charset="0"/>
                <a:cs typeface="Arial" panose="020B0604020202020204" pitchFamily="34" charset="0"/>
              </a:rPr>
              <a:t> TA et al 2021. </a:t>
            </a:r>
            <a:r>
              <a:rPr lang="en-US" sz="1200"/>
              <a:t>J Pharm Exp </a:t>
            </a:r>
            <a:r>
              <a:rPr lang="en-US" sz="1200" err="1"/>
              <a:t>Ther</a:t>
            </a:r>
            <a:r>
              <a:rPr lang="en-US" sz="1200"/>
              <a:t> 377(1): 51-63</a:t>
            </a:r>
          </a:p>
        </p:txBody>
      </p:sp>
      <p:sp>
        <p:nvSpPr>
          <p:cNvPr id="10" name="TextBox 9">
            <a:extLst>
              <a:ext uri="{FF2B5EF4-FFF2-40B4-BE49-F238E27FC236}">
                <a16:creationId xmlns:a16="http://schemas.microsoft.com/office/drawing/2014/main" id="{6ADAAA8F-BFF4-299A-825C-C56F342B066C}"/>
              </a:ext>
            </a:extLst>
          </p:cNvPr>
          <p:cNvSpPr txBox="1"/>
          <p:nvPr/>
        </p:nvSpPr>
        <p:spPr>
          <a:xfrm>
            <a:off x="512432" y="3122899"/>
            <a:ext cx="5277022" cy="307777"/>
          </a:xfrm>
          <a:prstGeom prst="rect">
            <a:avLst/>
          </a:prstGeom>
          <a:noFill/>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r>
              <a:rPr lang="en-US" sz="1400">
                <a:solidFill>
                  <a:schemeClr val="tx2"/>
                </a:solidFill>
                <a:cs typeface="Arial"/>
              </a:rPr>
              <a:t>Hemoglobin in a chronic NHP study of TMPRSS6-targeting ASO</a:t>
            </a:r>
          </a:p>
        </p:txBody>
      </p:sp>
    </p:spTree>
    <p:extLst>
      <p:ext uri="{BB962C8B-B14F-4D97-AF65-F5344CB8AC3E}">
        <p14:creationId xmlns:p14="http://schemas.microsoft.com/office/powerpoint/2010/main" val="86669680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13D159F-BB77-1713-3511-7E68CE5BFAA0}"/>
              </a:ext>
            </a:extLst>
          </p:cNvPr>
          <p:cNvSpPr>
            <a:spLocks noGrp="1"/>
          </p:cNvSpPr>
          <p:nvPr>
            <p:ph idx="1"/>
          </p:nvPr>
        </p:nvSpPr>
        <p:spPr>
          <a:xfrm>
            <a:off x="304800" y="983974"/>
            <a:ext cx="11582400" cy="5378727"/>
          </a:xfrm>
        </p:spPr>
        <p:txBody>
          <a:bodyPr/>
          <a:lstStyle/>
          <a:p>
            <a:pPr>
              <a:buFont typeface="Wingdings" panose="05000000000000000000" pitchFamily="2" charset="2"/>
              <a:buChar char="Ø"/>
            </a:pPr>
            <a:r>
              <a:rPr lang="en-US" sz="2400" dirty="0"/>
              <a:t>Primarily to liver and kidney</a:t>
            </a:r>
          </a:p>
        </p:txBody>
      </p:sp>
      <p:sp>
        <p:nvSpPr>
          <p:cNvPr id="4" name="Title 3">
            <a:extLst>
              <a:ext uri="{FF2B5EF4-FFF2-40B4-BE49-F238E27FC236}">
                <a16:creationId xmlns:a16="http://schemas.microsoft.com/office/drawing/2014/main" id="{72BACABE-2F00-DF41-BB55-59586FA77F86}"/>
              </a:ext>
            </a:extLst>
          </p:cNvPr>
          <p:cNvSpPr>
            <a:spLocks noGrp="1"/>
          </p:cNvSpPr>
          <p:nvPr>
            <p:ph type="title"/>
          </p:nvPr>
        </p:nvSpPr>
        <p:spPr/>
        <p:txBody>
          <a:bodyPr/>
          <a:lstStyle/>
          <a:p>
            <a:r>
              <a:rPr lang="en-US" dirty="0"/>
              <a:t>ASO distribution after systemic administration (unconjugated ASO)</a:t>
            </a:r>
          </a:p>
        </p:txBody>
      </p:sp>
      <p:pic>
        <p:nvPicPr>
          <p:cNvPr id="1026" name="Picture 2">
            <a:extLst>
              <a:ext uri="{FF2B5EF4-FFF2-40B4-BE49-F238E27FC236}">
                <a16:creationId xmlns:a16="http://schemas.microsoft.com/office/drawing/2014/main" id="{562BC78B-E358-5220-8774-9484066940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1764" y="1784418"/>
            <a:ext cx="9462272" cy="396725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12">
            <a:extLst>
              <a:ext uri="{FF2B5EF4-FFF2-40B4-BE49-F238E27FC236}">
                <a16:creationId xmlns:a16="http://schemas.microsoft.com/office/drawing/2014/main" id="{37409CDA-1E3A-6944-2FFD-A48D461C9D42}"/>
              </a:ext>
            </a:extLst>
          </p:cNvPr>
          <p:cNvSpPr txBox="1"/>
          <p:nvPr/>
        </p:nvSpPr>
        <p:spPr>
          <a:xfrm>
            <a:off x="3596050" y="6245423"/>
            <a:ext cx="5473700" cy="30777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a:latin typeface="Arial"/>
                <a:ea typeface="Calibri"/>
                <a:cs typeface="Calibri"/>
              </a:rPr>
              <a:t>Geary R. et al. 2015. Advanced Drug Delivery Reviews. 87(46-51).</a:t>
            </a:r>
          </a:p>
        </p:txBody>
      </p:sp>
      <p:sp>
        <p:nvSpPr>
          <p:cNvPr id="8" name="Rectangle 7">
            <a:extLst>
              <a:ext uri="{FF2B5EF4-FFF2-40B4-BE49-F238E27FC236}">
                <a16:creationId xmlns:a16="http://schemas.microsoft.com/office/drawing/2014/main" id="{4B3704CF-973E-2CFF-F7F5-6A69A6BC4F75}"/>
              </a:ext>
            </a:extLst>
          </p:cNvPr>
          <p:cNvSpPr/>
          <p:nvPr/>
        </p:nvSpPr>
        <p:spPr>
          <a:xfrm>
            <a:off x="6742671" y="2748722"/>
            <a:ext cx="741405" cy="2166551"/>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err="1"/>
          </a:p>
        </p:txBody>
      </p:sp>
    </p:spTree>
    <p:extLst>
      <p:ext uri="{BB962C8B-B14F-4D97-AF65-F5344CB8AC3E}">
        <p14:creationId xmlns:p14="http://schemas.microsoft.com/office/powerpoint/2010/main" val="852635196"/>
      </p:ext>
    </p:extLst>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FF8C06B-C67B-EE98-6129-57592A97F5C7}"/>
              </a:ext>
            </a:extLst>
          </p:cNvPr>
          <p:cNvSpPr>
            <a:spLocks noGrp="1"/>
          </p:cNvSpPr>
          <p:nvPr>
            <p:ph type="title"/>
          </p:nvPr>
        </p:nvSpPr>
        <p:spPr/>
        <p:txBody>
          <a:bodyPr/>
          <a:lstStyle/>
          <a:p>
            <a:r>
              <a:rPr lang="en-US" dirty="0"/>
              <a:t>ASO accumulation in the kidney can lead to toxicity at high doses</a:t>
            </a:r>
          </a:p>
        </p:txBody>
      </p:sp>
      <p:pic>
        <p:nvPicPr>
          <p:cNvPr id="7171" name="Picture 3" descr="FIG. 3. ">
            <a:extLst>
              <a:ext uri="{FF2B5EF4-FFF2-40B4-BE49-F238E27FC236}">
                <a16:creationId xmlns:a16="http://schemas.microsoft.com/office/drawing/2014/main" id="{B654CD70-3ED2-150F-D792-1750331612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87316" y="2151488"/>
            <a:ext cx="3536108" cy="3148096"/>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A blue yellow and red triangle&#10;&#10;Description automatically generated">
            <a:extLst>
              <a:ext uri="{FF2B5EF4-FFF2-40B4-BE49-F238E27FC236}">
                <a16:creationId xmlns:a16="http://schemas.microsoft.com/office/drawing/2014/main" id="{1D2798F8-E5AF-2606-D7E5-6F9BBC364E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5545" y="1951049"/>
            <a:ext cx="6853569" cy="390207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12">
            <a:extLst>
              <a:ext uri="{FF2B5EF4-FFF2-40B4-BE49-F238E27FC236}">
                <a16:creationId xmlns:a16="http://schemas.microsoft.com/office/drawing/2014/main" id="{291CA98C-1149-17C6-3899-E1CFB23F411F}"/>
              </a:ext>
            </a:extLst>
          </p:cNvPr>
          <p:cNvSpPr txBox="1"/>
          <p:nvPr/>
        </p:nvSpPr>
        <p:spPr>
          <a:xfrm>
            <a:off x="1519717" y="6245423"/>
            <a:ext cx="5473700" cy="30777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a:latin typeface="Arial"/>
                <a:ea typeface="Calibri"/>
                <a:cs typeface="Calibri"/>
              </a:rPr>
              <a:t>Adapted from Engelhardt JA. Nucleic Acid Thera. 2016</a:t>
            </a:r>
          </a:p>
        </p:txBody>
      </p:sp>
      <p:sp>
        <p:nvSpPr>
          <p:cNvPr id="7" name="TextBox 1">
            <a:extLst>
              <a:ext uri="{FF2B5EF4-FFF2-40B4-BE49-F238E27FC236}">
                <a16:creationId xmlns:a16="http://schemas.microsoft.com/office/drawing/2014/main" id="{782B0F95-B63B-ED0E-0B77-6C9E92F324BC}"/>
              </a:ext>
            </a:extLst>
          </p:cNvPr>
          <p:cNvSpPr txBox="1"/>
          <p:nvPr/>
        </p:nvSpPr>
        <p:spPr>
          <a:xfrm>
            <a:off x="9172712" y="5329904"/>
            <a:ext cx="2246655" cy="523220"/>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400">
                <a:latin typeface="Arial"/>
                <a:cs typeface="Arial"/>
              </a:rPr>
              <a:t>Basophilic granules, proximal tubule</a:t>
            </a:r>
          </a:p>
        </p:txBody>
      </p:sp>
    </p:spTree>
    <p:extLst>
      <p:ext uri="{BB962C8B-B14F-4D97-AF65-F5344CB8AC3E}">
        <p14:creationId xmlns:p14="http://schemas.microsoft.com/office/powerpoint/2010/main" val="1271882813"/>
      </p:ext>
    </p:extLst>
  </p:cSld>
  <p:clrMapOvr>
    <a:masterClrMapping/>
  </p:clrMapOvr>
  <p:transition>
    <p:fad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4" name="Slide Number Placeholder 3">
            <a:extLst>
              <a:ext uri="{FF2B5EF4-FFF2-40B4-BE49-F238E27FC236}">
                <a16:creationId xmlns:a16="http://schemas.microsoft.com/office/drawing/2014/main" id="{127CB0F2-B7FF-2853-5C64-572D94A673A1}"/>
              </a:ext>
            </a:extLst>
          </p:cNvPr>
          <p:cNvSpPr>
            <a:spLocks noGrp="1" noChangeArrowheads="1"/>
          </p:cNvSpPr>
          <p:nvPr>
            <p:ph type="sldNum" sz="quarter" idx="12"/>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lvl1pPr eaLnBrk="0" hangingPunct="0">
              <a:spcBef>
                <a:spcPct val="20000"/>
              </a:spcBef>
              <a:buFont typeface="Arial" panose="020B0604020202020204" pitchFamily="34" charset="0"/>
              <a:buChar char="•"/>
              <a:defRPr sz="3200">
                <a:solidFill>
                  <a:srgbClr val="000000"/>
                </a:solidFill>
                <a:latin typeface="Arial" panose="020B0604020202020204" pitchFamily="34" charset="0"/>
                <a:cs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rgbClr val="000000"/>
                </a:solidFill>
                <a:latin typeface="Arial" panose="020B0604020202020204" pitchFamily="34" charset="0"/>
                <a:cs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rgbClr val="000000"/>
                </a:solidFill>
                <a:latin typeface="Arial" panose="020B0604020202020204" pitchFamily="34" charset="0"/>
                <a:cs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rgbClr val="000000"/>
                </a:solidFill>
                <a:latin typeface="Arial" panose="020B0604020202020204" pitchFamily="34" charset="0"/>
                <a:cs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rgbClr val="000000"/>
                </a:solidFill>
                <a:latin typeface="Arial" panose="020B0604020202020204" pitchFamily="34" charset="0"/>
                <a:cs typeface="Calibri" panose="020F0502020204030204" pitchFamily="34" charset="0"/>
              </a:defRPr>
            </a:lvl5pPr>
            <a:lvl6pPr marL="2514600" indent="-228600" eaLnBrk="0" fontAlgn="base" hangingPunct="0">
              <a:spcBef>
                <a:spcPct val="20000"/>
              </a:spcBef>
              <a:spcAft>
                <a:spcPct val="0"/>
              </a:spcAft>
              <a:buSzPct val="100000"/>
              <a:buFont typeface="Arial" panose="020B0604020202020204" pitchFamily="34" charset="0"/>
              <a:buChar char="»"/>
              <a:defRPr sz="2000">
                <a:solidFill>
                  <a:srgbClr val="000000"/>
                </a:solidFill>
                <a:latin typeface="Arial" panose="020B0604020202020204" pitchFamily="34" charset="0"/>
                <a:cs typeface="Calibri" panose="020F0502020204030204" pitchFamily="34" charset="0"/>
              </a:defRPr>
            </a:lvl6pPr>
            <a:lvl7pPr marL="2971800" indent="-228600" eaLnBrk="0" fontAlgn="base" hangingPunct="0">
              <a:spcBef>
                <a:spcPct val="20000"/>
              </a:spcBef>
              <a:spcAft>
                <a:spcPct val="0"/>
              </a:spcAft>
              <a:buSzPct val="100000"/>
              <a:buFont typeface="Arial" panose="020B0604020202020204" pitchFamily="34" charset="0"/>
              <a:buChar char="»"/>
              <a:defRPr sz="2000">
                <a:solidFill>
                  <a:srgbClr val="000000"/>
                </a:solidFill>
                <a:latin typeface="Arial" panose="020B0604020202020204" pitchFamily="34" charset="0"/>
                <a:cs typeface="Calibri" panose="020F0502020204030204" pitchFamily="34" charset="0"/>
              </a:defRPr>
            </a:lvl7pPr>
            <a:lvl8pPr marL="3429000" indent="-228600" eaLnBrk="0" fontAlgn="base" hangingPunct="0">
              <a:spcBef>
                <a:spcPct val="20000"/>
              </a:spcBef>
              <a:spcAft>
                <a:spcPct val="0"/>
              </a:spcAft>
              <a:buSzPct val="100000"/>
              <a:buFont typeface="Arial" panose="020B0604020202020204" pitchFamily="34" charset="0"/>
              <a:buChar char="»"/>
              <a:defRPr sz="2000">
                <a:solidFill>
                  <a:srgbClr val="000000"/>
                </a:solidFill>
                <a:latin typeface="Arial" panose="020B0604020202020204" pitchFamily="34" charset="0"/>
                <a:cs typeface="Calibri" panose="020F0502020204030204" pitchFamily="34" charset="0"/>
              </a:defRPr>
            </a:lvl8pPr>
            <a:lvl9pPr marL="3886200" indent="-228600" eaLnBrk="0" fontAlgn="base" hangingPunct="0">
              <a:spcBef>
                <a:spcPct val="20000"/>
              </a:spcBef>
              <a:spcAft>
                <a:spcPct val="0"/>
              </a:spcAft>
              <a:buSzPct val="100000"/>
              <a:buFont typeface="Arial" panose="020B0604020202020204" pitchFamily="34" charset="0"/>
              <a:buChar char="»"/>
              <a:defRPr sz="2000">
                <a:solidFill>
                  <a:srgbClr val="000000"/>
                </a:solidFill>
                <a:latin typeface="Arial" panose="020B0604020202020204" pitchFamily="34" charset="0"/>
                <a:cs typeface="Calibri" panose="020F0502020204030204" pitchFamily="34" charset="0"/>
              </a:defRPr>
            </a:lvl9pPr>
          </a:lstStyle>
          <a:p>
            <a:pPr eaLnBrk="1" hangingPunct="1">
              <a:spcBef>
                <a:spcPct val="0"/>
              </a:spcBef>
              <a:buFontTx/>
              <a:buNone/>
            </a:pPr>
            <a:fld id="{38F80B6B-5D76-4E45-A160-FB57D567D76E}" type="slidenum">
              <a:rPr lang="en-US" altLang="en-US" sz="1400">
                <a:solidFill>
                  <a:srgbClr val="660066"/>
                </a:solidFill>
              </a:rPr>
              <a:pPr eaLnBrk="1" hangingPunct="1">
                <a:spcBef>
                  <a:spcPct val="0"/>
                </a:spcBef>
                <a:buFontTx/>
                <a:buNone/>
              </a:pPr>
              <a:t>96</a:t>
            </a:fld>
            <a:endParaRPr lang="en-US" altLang="en-US" sz="1400">
              <a:solidFill>
                <a:srgbClr val="660066"/>
              </a:solidFill>
            </a:endParaRPr>
          </a:p>
        </p:txBody>
      </p:sp>
      <p:sp>
        <p:nvSpPr>
          <p:cNvPr id="25603" name="Rectangle 2">
            <a:extLst>
              <a:ext uri="{FF2B5EF4-FFF2-40B4-BE49-F238E27FC236}">
                <a16:creationId xmlns:a16="http://schemas.microsoft.com/office/drawing/2014/main" id="{62D9B588-9FC4-E947-67BB-537E32E5FDD6}"/>
              </a:ext>
            </a:extLst>
          </p:cNvPr>
          <p:cNvSpPr>
            <a:spLocks noGrp="1" noChangeArrowheads="1"/>
          </p:cNvSpPr>
          <p:nvPr>
            <p:ph type="title"/>
          </p:nvPr>
        </p:nvSpPr>
        <p:spPr>
          <a:xfrm>
            <a:off x="304800" y="304799"/>
            <a:ext cx="11582400" cy="990203"/>
          </a:xfrm>
          <a:extLs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Lst>
        </p:spPr>
        <p:txBody>
          <a:bodyPr>
            <a:normAutofit fontScale="90000"/>
          </a:bodyPr>
          <a:lstStyle/>
          <a:p>
            <a:pPr marL="4763" defTabSz="979488"/>
            <a:r>
              <a:rPr lang="en-US" altLang="en-US" sz="3100" dirty="0"/>
              <a:t>Specific-specific sensitivity example: Kidney injury in rats</a:t>
            </a:r>
            <a:br>
              <a:rPr lang="en-US" altLang="en-US" sz="2400" dirty="0"/>
            </a:br>
            <a:br>
              <a:rPr lang="en-US" altLang="en-US" sz="2400" dirty="0"/>
            </a:br>
            <a:r>
              <a:rPr lang="en-US" altLang="en-US" sz="2200" dirty="0"/>
              <a:t>ASOs exacerbate rat aging nephropathy </a:t>
            </a:r>
            <a:r>
              <a:rPr lang="en-US" altLang="en-US" sz="2200" dirty="0">
                <a:sym typeface="Wingdings" panose="05000000000000000000" pitchFamily="2" charset="2"/>
              </a:rPr>
              <a:t></a:t>
            </a:r>
            <a:r>
              <a:rPr lang="en-US" altLang="en-US" sz="2200" dirty="0"/>
              <a:t> not translatable to humans</a:t>
            </a:r>
          </a:p>
        </p:txBody>
      </p:sp>
      <p:sp>
        <p:nvSpPr>
          <p:cNvPr id="25605" name="Text Box 3">
            <a:extLst>
              <a:ext uri="{FF2B5EF4-FFF2-40B4-BE49-F238E27FC236}">
                <a16:creationId xmlns:a16="http://schemas.microsoft.com/office/drawing/2014/main" id="{89854315-DD64-FDC5-6C37-B8DD67CD125E}"/>
              </a:ext>
            </a:extLst>
          </p:cNvPr>
          <p:cNvSpPr>
            <a:spLocks noChangeArrowheads="1"/>
          </p:cNvSpPr>
          <p:nvPr/>
        </p:nvSpPr>
        <p:spPr bwMode="auto">
          <a:xfrm>
            <a:off x="3115340" y="5806852"/>
            <a:ext cx="6182831"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spcBef>
                <a:spcPct val="20000"/>
              </a:spcBef>
              <a:buFont typeface="Arial" panose="020B0604020202020204" pitchFamily="34" charset="0"/>
              <a:buChar char="•"/>
              <a:defRPr sz="3200">
                <a:solidFill>
                  <a:srgbClr val="000000"/>
                </a:solidFill>
                <a:latin typeface="Arial" panose="020B0604020202020204" pitchFamily="34" charset="0"/>
                <a:cs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rgbClr val="000000"/>
                </a:solidFill>
                <a:latin typeface="Arial" panose="020B0604020202020204" pitchFamily="34" charset="0"/>
                <a:cs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rgbClr val="000000"/>
                </a:solidFill>
                <a:latin typeface="Arial" panose="020B0604020202020204" pitchFamily="34" charset="0"/>
                <a:cs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rgbClr val="000000"/>
                </a:solidFill>
                <a:latin typeface="Arial" panose="020B0604020202020204" pitchFamily="34" charset="0"/>
                <a:cs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rgbClr val="000000"/>
                </a:solidFill>
                <a:latin typeface="Arial" panose="020B0604020202020204" pitchFamily="34" charset="0"/>
                <a:cs typeface="Calibri" panose="020F0502020204030204" pitchFamily="34" charset="0"/>
              </a:defRPr>
            </a:lvl5pPr>
            <a:lvl6pPr marL="2514600" indent="-228600" eaLnBrk="0" fontAlgn="base" hangingPunct="0">
              <a:spcBef>
                <a:spcPct val="20000"/>
              </a:spcBef>
              <a:spcAft>
                <a:spcPct val="0"/>
              </a:spcAft>
              <a:buSzPct val="100000"/>
              <a:buFont typeface="Arial" panose="020B0604020202020204" pitchFamily="34" charset="0"/>
              <a:buChar char="»"/>
              <a:defRPr sz="2000">
                <a:solidFill>
                  <a:srgbClr val="000000"/>
                </a:solidFill>
                <a:latin typeface="Arial" panose="020B0604020202020204" pitchFamily="34" charset="0"/>
                <a:cs typeface="Calibri" panose="020F0502020204030204" pitchFamily="34" charset="0"/>
              </a:defRPr>
            </a:lvl6pPr>
            <a:lvl7pPr marL="2971800" indent="-228600" eaLnBrk="0" fontAlgn="base" hangingPunct="0">
              <a:spcBef>
                <a:spcPct val="20000"/>
              </a:spcBef>
              <a:spcAft>
                <a:spcPct val="0"/>
              </a:spcAft>
              <a:buSzPct val="100000"/>
              <a:buFont typeface="Arial" panose="020B0604020202020204" pitchFamily="34" charset="0"/>
              <a:buChar char="»"/>
              <a:defRPr sz="2000">
                <a:solidFill>
                  <a:srgbClr val="000000"/>
                </a:solidFill>
                <a:latin typeface="Arial" panose="020B0604020202020204" pitchFamily="34" charset="0"/>
                <a:cs typeface="Calibri" panose="020F0502020204030204" pitchFamily="34" charset="0"/>
              </a:defRPr>
            </a:lvl7pPr>
            <a:lvl8pPr marL="3429000" indent="-228600" eaLnBrk="0" fontAlgn="base" hangingPunct="0">
              <a:spcBef>
                <a:spcPct val="20000"/>
              </a:spcBef>
              <a:spcAft>
                <a:spcPct val="0"/>
              </a:spcAft>
              <a:buSzPct val="100000"/>
              <a:buFont typeface="Arial" panose="020B0604020202020204" pitchFamily="34" charset="0"/>
              <a:buChar char="»"/>
              <a:defRPr sz="2000">
                <a:solidFill>
                  <a:srgbClr val="000000"/>
                </a:solidFill>
                <a:latin typeface="Arial" panose="020B0604020202020204" pitchFamily="34" charset="0"/>
                <a:cs typeface="Calibri" panose="020F0502020204030204" pitchFamily="34" charset="0"/>
              </a:defRPr>
            </a:lvl8pPr>
            <a:lvl9pPr marL="3886200" indent="-228600" eaLnBrk="0" fontAlgn="base" hangingPunct="0">
              <a:spcBef>
                <a:spcPct val="20000"/>
              </a:spcBef>
              <a:spcAft>
                <a:spcPct val="0"/>
              </a:spcAft>
              <a:buSzPct val="100000"/>
              <a:buFont typeface="Arial" panose="020B0604020202020204" pitchFamily="34" charset="0"/>
              <a:buChar char="»"/>
              <a:defRPr sz="2000">
                <a:solidFill>
                  <a:srgbClr val="000000"/>
                </a:solidFill>
                <a:latin typeface="Arial" panose="020B0604020202020204" pitchFamily="34" charset="0"/>
                <a:cs typeface="Calibri" panose="020F0502020204030204" pitchFamily="34" charset="0"/>
              </a:defRPr>
            </a:lvl9pPr>
          </a:lstStyle>
          <a:p>
            <a:pPr algn="ctr" eaLnBrk="1" hangingPunct="1">
              <a:spcBef>
                <a:spcPct val="50000"/>
              </a:spcBef>
              <a:buFontTx/>
              <a:buNone/>
            </a:pPr>
            <a:r>
              <a:rPr lang="en-US" altLang="en-US" sz="1400" b="1"/>
              <a:t>Time (weeks)</a:t>
            </a:r>
          </a:p>
        </p:txBody>
      </p:sp>
      <p:grpSp>
        <p:nvGrpSpPr>
          <p:cNvPr id="25606" name="Group 4">
            <a:extLst>
              <a:ext uri="{FF2B5EF4-FFF2-40B4-BE49-F238E27FC236}">
                <a16:creationId xmlns:a16="http://schemas.microsoft.com/office/drawing/2014/main" id="{B9660F19-B1B1-6890-1D7D-B15233FF009F}"/>
              </a:ext>
            </a:extLst>
          </p:cNvPr>
          <p:cNvGrpSpPr>
            <a:grpSpLocks/>
          </p:cNvGrpSpPr>
          <p:nvPr/>
        </p:nvGrpSpPr>
        <p:grpSpPr bwMode="auto">
          <a:xfrm>
            <a:off x="2296022" y="1604235"/>
            <a:ext cx="9487369" cy="4132292"/>
            <a:chOff x="2744" y="-689"/>
            <a:chExt cx="6371" cy="3294"/>
          </a:xfrm>
        </p:grpSpPr>
        <p:graphicFrame>
          <p:nvGraphicFramePr>
            <p:cNvPr id="25607" name="Object 5">
              <a:extLst>
                <a:ext uri="{FF2B5EF4-FFF2-40B4-BE49-F238E27FC236}">
                  <a16:creationId xmlns:a16="http://schemas.microsoft.com/office/drawing/2014/main" id="{C0A8DA96-C933-73C0-097B-AEE10117BB80}"/>
                </a:ext>
              </a:extLst>
            </p:cNvPr>
            <p:cNvGraphicFramePr>
              <a:graphicFrameLocks noChangeAspect="1"/>
            </p:cNvGraphicFramePr>
            <p:nvPr/>
          </p:nvGraphicFramePr>
          <p:xfrm>
            <a:off x="3068" y="-689"/>
            <a:ext cx="4512" cy="3294"/>
          </p:xfrm>
          <a:graphic>
            <a:graphicData uri="http://schemas.openxmlformats.org/presentationml/2006/ole">
              <mc:AlternateContent xmlns:mc="http://schemas.openxmlformats.org/markup-compatibility/2006">
                <mc:Choice xmlns:v="urn:schemas-microsoft-com:vml" Requires="v">
                  <p:oleObj spid="_x0000_s2052" name="Chart" r:id="rId4" imgW="6848472" imgH="4772177" progId="Excel.Chart.8">
                    <p:embed/>
                  </p:oleObj>
                </mc:Choice>
                <mc:Fallback>
                  <p:oleObj name="Chart" r:id="rId4" imgW="6848472" imgH="4772177" progId="Excel.Chart.8">
                    <p:embed/>
                    <p:pic>
                      <p:nvPicPr>
                        <p:cNvPr id="25607" name="Object 5">
                          <a:extLst>
                            <a:ext uri="{FF2B5EF4-FFF2-40B4-BE49-F238E27FC236}">
                              <a16:creationId xmlns:a16="http://schemas.microsoft.com/office/drawing/2014/main" id="{C0A8DA96-C933-73C0-097B-AEE10117BB8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68" y="-689"/>
                          <a:ext cx="4512" cy="32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25608" name="Group 6">
              <a:extLst>
                <a:ext uri="{FF2B5EF4-FFF2-40B4-BE49-F238E27FC236}">
                  <a16:creationId xmlns:a16="http://schemas.microsoft.com/office/drawing/2014/main" id="{336304EB-9BCE-D1F0-0C43-E88A29F94BF9}"/>
                </a:ext>
              </a:extLst>
            </p:cNvPr>
            <p:cNvGrpSpPr>
              <a:grpSpLocks/>
            </p:cNvGrpSpPr>
            <p:nvPr/>
          </p:nvGrpSpPr>
          <p:grpSpPr bwMode="auto">
            <a:xfrm>
              <a:off x="2744" y="-626"/>
              <a:ext cx="6371" cy="2784"/>
              <a:chOff x="2744" y="-626"/>
              <a:chExt cx="6371" cy="2784"/>
            </a:xfrm>
          </p:grpSpPr>
          <p:sp>
            <p:nvSpPr>
              <p:cNvPr id="25609" name="Text Box 7">
                <a:extLst>
                  <a:ext uri="{FF2B5EF4-FFF2-40B4-BE49-F238E27FC236}">
                    <a16:creationId xmlns:a16="http://schemas.microsoft.com/office/drawing/2014/main" id="{D301F7DB-DDDC-A172-C4A8-5A5D0E42707F}"/>
                  </a:ext>
                </a:extLst>
              </p:cNvPr>
              <p:cNvSpPr>
                <a:spLocks noChangeArrowheads="1"/>
              </p:cNvSpPr>
              <p:nvPr/>
            </p:nvSpPr>
            <p:spPr bwMode="auto">
              <a:xfrm rot="16200000">
                <a:off x="1456" y="662"/>
                <a:ext cx="2784" cy="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rgbClr val="000000"/>
                    </a:solidFill>
                    <a:latin typeface="Arial" panose="020B0604020202020204" pitchFamily="34" charset="0"/>
                    <a:cs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rgbClr val="000000"/>
                    </a:solidFill>
                    <a:latin typeface="Arial" panose="020B0604020202020204" pitchFamily="34" charset="0"/>
                    <a:cs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rgbClr val="000000"/>
                    </a:solidFill>
                    <a:latin typeface="Arial" panose="020B0604020202020204" pitchFamily="34" charset="0"/>
                    <a:cs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rgbClr val="000000"/>
                    </a:solidFill>
                    <a:latin typeface="Arial" panose="020B0604020202020204" pitchFamily="34" charset="0"/>
                    <a:cs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rgbClr val="000000"/>
                    </a:solidFill>
                    <a:latin typeface="Arial" panose="020B0604020202020204" pitchFamily="34" charset="0"/>
                    <a:cs typeface="Calibri" panose="020F0502020204030204" pitchFamily="34" charset="0"/>
                  </a:defRPr>
                </a:lvl5pPr>
                <a:lvl6pPr marL="2514600" indent="-228600" eaLnBrk="0" fontAlgn="base" hangingPunct="0">
                  <a:spcBef>
                    <a:spcPct val="20000"/>
                  </a:spcBef>
                  <a:spcAft>
                    <a:spcPct val="0"/>
                  </a:spcAft>
                  <a:buSzPct val="100000"/>
                  <a:buFont typeface="Arial" panose="020B0604020202020204" pitchFamily="34" charset="0"/>
                  <a:buChar char="»"/>
                  <a:defRPr sz="2000">
                    <a:solidFill>
                      <a:srgbClr val="000000"/>
                    </a:solidFill>
                    <a:latin typeface="Arial" panose="020B0604020202020204" pitchFamily="34" charset="0"/>
                    <a:cs typeface="Calibri" panose="020F0502020204030204" pitchFamily="34" charset="0"/>
                  </a:defRPr>
                </a:lvl6pPr>
                <a:lvl7pPr marL="2971800" indent="-228600" eaLnBrk="0" fontAlgn="base" hangingPunct="0">
                  <a:spcBef>
                    <a:spcPct val="20000"/>
                  </a:spcBef>
                  <a:spcAft>
                    <a:spcPct val="0"/>
                  </a:spcAft>
                  <a:buSzPct val="100000"/>
                  <a:buFont typeface="Arial" panose="020B0604020202020204" pitchFamily="34" charset="0"/>
                  <a:buChar char="»"/>
                  <a:defRPr sz="2000">
                    <a:solidFill>
                      <a:srgbClr val="000000"/>
                    </a:solidFill>
                    <a:latin typeface="Arial" panose="020B0604020202020204" pitchFamily="34" charset="0"/>
                    <a:cs typeface="Calibri" panose="020F0502020204030204" pitchFamily="34" charset="0"/>
                  </a:defRPr>
                </a:lvl7pPr>
                <a:lvl8pPr marL="3429000" indent="-228600" eaLnBrk="0" fontAlgn="base" hangingPunct="0">
                  <a:spcBef>
                    <a:spcPct val="20000"/>
                  </a:spcBef>
                  <a:spcAft>
                    <a:spcPct val="0"/>
                  </a:spcAft>
                  <a:buSzPct val="100000"/>
                  <a:buFont typeface="Arial" panose="020B0604020202020204" pitchFamily="34" charset="0"/>
                  <a:buChar char="»"/>
                  <a:defRPr sz="2000">
                    <a:solidFill>
                      <a:srgbClr val="000000"/>
                    </a:solidFill>
                    <a:latin typeface="Arial" panose="020B0604020202020204" pitchFamily="34" charset="0"/>
                    <a:cs typeface="Calibri" panose="020F0502020204030204" pitchFamily="34" charset="0"/>
                  </a:defRPr>
                </a:lvl8pPr>
                <a:lvl9pPr marL="3886200" indent="-228600" eaLnBrk="0" fontAlgn="base" hangingPunct="0">
                  <a:spcBef>
                    <a:spcPct val="20000"/>
                  </a:spcBef>
                  <a:spcAft>
                    <a:spcPct val="0"/>
                  </a:spcAft>
                  <a:buSzPct val="100000"/>
                  <a:buFont typeface="Arial" panose="020B0604020202020204" pitchFamily="34" charset="0"/>
                  <a:buChar char="»"/>
                  <a:defRPr sz="2000">
                    <a:solidFill>
                      <a:srgbClr val="000000"/>
                    </a:solidFill>
                    <a:latin typeface="Arial" panose="020B0604020202020204" pitchFamily="34" charset="0"/>
                    <a:cs typeface="Calibri" panose="020F0502020204030204" pitchFamily="34" charset="0"/>
                  </a:defRPr>
                </a:lvl9pPr>
              </a:lstStyle>
              <a:p>
                <a:pPr algn="ctr" eaLnBrk="1" hangingPunct="1">
                  <a:spcBef>
                    <a:spcPct val="50000"/>
                  </a:spcBef>
                  <a:buFontTx/>
                  <a:buNone/>
                </a:pPr>
                <a:r>
                  <a:rPr lang="en-US" altLang="en-US" sz="1400" b="1"/>
                  <a:t>Urinary Protein/Creatinine Ratio</a:t>
                </a:r>
              </a:p>
            </p:txBody>
          </p:sp>
          <p:sp>
            <p:nvSpPr>
              <p:cNvPr id="25610" name="Text Box 8">
                <a:extLst>
                  <a:ext uri="{FF2B5EF4-FFF2-40B4-BE49-F238E27FC236}">
                    <a16:creationId xmlns:a16="http://schemas.microsoft.com/office/drawing/2014/main" id="{FB605ACE-32B2-5859-FBBB-34ACAB273C86}"/>
                  </a:ext>
                </a:extLst>
              </p:cNvPr>
              <p:cNvSpPr>
                <a:spLocks noChangeArrowheads="1"/>
              </p:cNvSpPr>
              <p:nvPr/>
            </p:nvSpPr>
            <p:spPr bwMode="auto">
              <a:xfrm>
                <a:off x="7446" y="895"/>
                <a:ext cx="1350" cy="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200">
                    <a:solidFill>
                      <a:srgbClr val="000000"/>
                    </a:solidFill>
                    <a:latin typeface="Arial" panose="020B0604020202020204" pitchFamily="34" charset="0"/>
                    <a:cs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rgbClr val="000000"/>
                    </a:solidFill>
                    <a:latin typeface="Arial" panose="020B0604020202020204" pitchFamily="34" charset="0"/>
                    <a:cs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rgbClr val="000000"/>
                    </a:solidFill>
                    <a:latin typeface="Arial" panose="020B0604020202020204" pitchFamily="34" charset="0"/>
                    <a:cs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rgbClr val="000000"/>
                    </a:solidFill>
                    <a:latin typeface="Arial" panose="020B0604020202020204" pitchFamily="34" charset="0"/>
                    <a:cs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rgbClr val="000000"/>
                    </a:solidFill>
                    <a:latin typeface="Arial" panose="020B0604020202020204" pitchFamily="34" charset="0"/>
                    <a:cs typeface="Calibri" panose="020F0502020204030204" pitchFamily="34" charset="0"/>
                  </a:defRPr>
                </a:lvl5pPr>
                <a:lvl6pPr marL="2514600" indent="-228600" eaLnBrk="0" fontAlgn="base" hangingPunct="0">
                  <a:spcBef>
                    <a:spcPct val="20000"/>
                  </a:spcBef>
                  <a:spcAft>
                    <a:spcPct val="0"/>
                  </a:spcAft>
                  <a:buSzPct val="100000"/>
                  <a:buFont typeface="Arial" panose="020B0604020202020204" pitchFamily="34" charset="0"/>
                  <a:buChar char="»"/>
                  <a:defRPr sz="2000">
                    <a:solidFill>
                      <a:srgbClr val="000000"/>
                    </a:solidFill>
                    <a:latin typeface="Arial" panose="020B0604020202020204" pitchFamily="34" charset="0"/>
                    <a:cs typeface="Calibri" panose="020F0502020204030204" pitchFamily="34" charset="0"/>
                  </a:defRPr>
                </a:lvl6pPr>
                <a:lvl7pPr marL="2971800" indent="-228600" eaLnBrk="0" fontAlgn="base" hangingPunct="0">
                  <a:spcBef>
                    <a:spcPct val="20000"/>
                  </a:spcBef>
                  <a:spcAft>
                    <a:spcPct val="0"/>
                  </a:spcAft>
                  <a:buSzPct val="100000"/>
                  <a:buFont typeface="Arial" panose="020B0604020202020204" pitchFamily="34" charset="0"/>
                  <a:buChar char="»"/>
                  <a:defRPr sz="2000">
                    <a:solidFill>
                      <a:srgbClr val="000000"/>
                    </a:solidFill>
                    <a:latin typeface="Arial" panose="020B0604020202020204" pitchFamily="34" charset="0"/>
                    <a:cs typeface="Calibri" panose="020F0502020204030204" pitchFamily="34" charset="0"/>
                  </a:defRPr>
                </a:lvl7pPr>
                <a:lvl8pPr marL="3429000" indent="-228600" eaLnBrk="0" fontAlgn="base" hangingPunct="0">
                  <a:spcBef>
                    <a:spcPct val="20000"/>
                  </a:spcBef>
                  <a:spcAft>
                    <a:spcPct val="0"/>
                  </a:spcAft>
                  <a:buSzPct val="100000"/>
                  <a:buFont typeface="Arial" panose="020B0604020202020204" pitchFamily="34" charset="0"/>
                  <a:buChar char="»"/>
                  <a:defRPr sz="2000">
                    <a:solidFill>
                      <a:srgbClr val="000000"/>
                    </a:solidFill>
                    <a:latin typeface="Arial" panose="020B0604020202020204" pitchFamily="34" charset="0"/>
                    <a:cs typeface="Calibri" panose="020F0502020204030204" pitchFamily="34" charset="0"/>
                  </a:defRPr>
                </a:lvl8pPr>
                <a:lvl9pPr marL="3886200" indent="-228600" eaLnBrk="0" fontAlgn="base" hangingPunct="0">
                  <a:spcBef>
                    <a:spcPct val="20000"/>
                  </a:spcBef>
                  <a:spcAft>
                    <a:spcPct val="0"/>
                  </a:spcAft>
                  <a:buSzPct val="100000"/>
                  <a:buFont typeface="Arial" panose="020B0604020202020204" pitchFamily="34" charset="0"/>
                  <a:buChar char="»"/>
                  <a:defRPr sz="2000">
                    <a:solidFill>
                      <a:srgbClr val="000000"/>
                    </a:solidFill>
                    <a:latin typeface="Arial" panose="020B0604020202020204" pitchFamily="34" charset="0"/>
                    <a:cs typeface="Calibri" panose="020F0502020204030204" pitchFamily="34" charset="0"/>
                  </a:defRPr>
                </a:lvl9pPr>
              </a:lstStyle>
              <a:p>
                <a:pPr eaLnBrk="1" hangingPunct="1">
                  <a:spcBef>
                    <a:spcPct val="0"/>
                  </a:spcBef>
                  <a:buFontTx/>
                  <a:buNone/>
                </a:pPr>
                <a:r>
                  <a:rPr lang="en-US" altLang="en-US" sz="1200" b="1" dirty="0">
                    <a:solidFill>
                      <a:srgbClr val="FF0000"/>
                    </a:solidFill>
                    <a:latin typeface="Verdana" panose="020B0604030504040204" pitchFamily="34" charset="0"/>
                  </a:rPr>
                  <a:t>Rat 10 mg/kg</a:t>
                </a:r>
              </a:p>
            </p:txBody>
          </p:sp>
          <p:sp>
            <p:nvSpPr>
              <p:cNvPr id="25611" name="Text Box 9">
                <a:extLst>
                  <a:ext uri="{FF2B5EF4-FFF2-40B4-BE49-F238E27FC236}">
                    <a16:creationId xmlns:a16="http://schemas.microsoft.com/office/drawing/2014/main" id="{85C25963-9B2A-502E-9782-ECC2AC699531}"/>
                  </a:ext>
                </a:extLst>
              </p:cNvPr>
              <p:cNvSpPr>
                <a:spLocks noChangeArrowheads="1"/>
              </p:cNvSpPr>
              <p:nvPr/>
            </p:nvSpPr>
            <p:spPr bwMode="auto">
              <a:xfrm>
                <a:off x="7396" y="1524"/>
                <a:ext cx="1125" cy="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200">
                    <a:solidFill>
                      <a:srgbClr val="000000"/>
                    </a:solidFill>
                    <a:latin typeface="Arial" panose="020B0604020202020204" pitchFamily="34" charset="0"/>
                    <a:cs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rgbClr val="000000"/>
                    </a:solidFill>
                    <a:latin typeface="Arial" panose="020B0604020202020204" pitchFamily="34" charset="0"/>
                    <a:cs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rgbClr val="000000"/>
                    </a:solidFill>
                    <a:latin typeface="Arial" panose="020B0604020202020204" pitchFamily="34" charset="0"/>
                    <a:cs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rgbClr val="000000"/>
                    </a:solidFill>
                    <a:latin typeface="Arial" panose="020B0604020202020204" pitchFamily="34" charset="0"/>
                    <a:cs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rgbClr val="000000"/>
                    </a:solidFill>
                    <a:latin typeface="Arial" panose="020B0604020202020204" pitchFamily="34" charset="0"/>
                    <a:cs typeface="Calibri" panose="020F0502020204030204" pitchFamily="34" charset="0"/>
                  </a:defRPr>
                </a:lvl5pPr>
                <a:lvl6pPr marL="2514600" indent="-228600" eaLnBrk="0" fontAlgn="base" hangingPunct="0">
                  <a:spcBef>
                    <a:spcPct val="20000"/>
                  </a:spcBef>
                  <a:spcAft>
                    <a:spcPct val="0"/>
                  </a:spcAft>
                  <a:buSzPct val="100000"/>
                  <a:buFont typeface="Arial" panose="020B0604020202020204" pitchFamily="34" charset="0"/>
                  <a:buChar char="»"/>
                  <a:defRPr sz="2000">
                    <a:solidFill>
                      <a:srgbClr val="000000"/>
                    </a:solidFill>
                    <a:latin typeface="Arial" panose="020B0604020202020204" pitchFamily="34" charset="0"/>
                    <a:cs typeface="Calibri" panose="020F0502020204030204" pitchFamily="34" charset="0"/>
                  </a:defRPr>
                </a:lvl6pPr>
                <a:lvl7pPr marL="2971800" indent="-228600" eaLnBrk="0" fontAlgn="base" hangingPunct="0">
                  <a:spcBef>
                    <a:spcPct val="20000"/>
                  </a:spcBef>
                  <a:spcAft>
                    <a:spcPct val="0"/>
                  </a:spcAft>
                  <a:buSzPct val="100000"/>
                  <a:buFont typeface="Arial" panose="020B0604020202020204" pitchFamily="34" charset="0"/>
                  <a:buChar char="»"/>
                  <a:defRPr sz="2000">
                    <a:solidFill>
                      <a:srgbClr val="000000"/>
                    </a:solidFill>
                    <a:latin typeface="Arial" panose="020B0604020202020204" pitchFamily="34" charset="0"/>
                    <a:cs typeface="Calibri" panose="020F0502020204030204" pitchFamily="34" charset="0"/>
                  </a:defRPr>
                </a:lvl7pPr>
                <a:lvl8pPr marL="3429000" indent="-228600" eaLnBrk="0" fontAlgn="base" hangingPunct="0">
                  <a:spcBef>
                    <a:spcPct val="20000"/>
                  </a:spcBef>
                  <a:spcAft>
                    <a:spcPct val="0"/>
                  </a:spcAft>
                  <a:buSzPct val="100000"/>
                  <a:buFont typeface="Arial" panose="020B0604020202020204" pitchFamily="34" charset="0"/>
                  <a:buChar char="»"/>
                  <a:defRPr sz="2000">
                    <a:solidFill>
                      <a:srgbClr val="000000"/>
                    </a:solidFill>
                    <a:latin typeface="Arial" panose="020B0604020202020204" pitchFamily="34" charset="0"/>
                    <a:cs typeface="Calibri" panose="020F0502020204030204" pitchFamily="34" charset="0"/>
                  </a:defRPr>
                </a:lvl8pPr>
                <a:lvl9pPr marL="3886200" indent="-228600" eaLnBrk="0" fontAlgn="base" hangingPunct="0">
                  <a:spcBef>
                    <a:spcPct val="20000"/>
                  </a:spcBef>
                  <a:spcAft>
                    <a:spcPct val="0"/>
                  </a:spcAft>
                  <a:buSzPct val="100000"/>
                  <a:buFont typeface="Arial" panose="020B0604020202020204" pitchFamily="34" charset="0"/>
                  <a:buChar char="»"/>
                  <a:defRPr sz="2000">
                    <a:solidFill>
                      <a:srgbClr val="000000"/>
                    </a:solidFill>
                    <a:latin typeface="Arial" panose="020B0604020202020204" pitchFamily="34" charset="0"/>
                    <a:cs typeface="Calibri" panose="020F0502020204030204" pitchFamily="34" charset="0"/>
                  </a:defRPr>
                </a:lvl9pPr>
              </a:lstStyle>
              <a:p>
                <a:pPr eaLnBrk="1" hangingPunct="1">
                  <a:spcBef>
                    <a:spcPct val="50000"/>
                  </a:spcBef>
                  <a:buFontTx/>
                  <a:buNone/>
                </a:pPr>
                <a:r>
                  <a:rPr lang="en-US" altLang="en-US" sz="1400" b="1" dirty="0"/>
                  <a:t>Rat Control</a:t>
                </a:r>
              </a:p>
            </p:txBody>
          </p:sp>
          <p:sp>
            <p:nvSpPr>
              <p:cNvPr id="25612" name="Text Box 10">
                <a:extLst>
                  <a:ext uri="{FF2B5EF4-FFF2-40B4-BE49-F238E27FC236}">
                    <a16:creationId xmlns:a16="http://schemas.microsoft.com/office/drawing/2014/main" id="{0F4DFE64-F732-E85A-C059-465A1C70A6E5}"/>
                  </a:ext>
                </a:extLst>
              </p:cNvPr>
              <p:cNvSpPr>
                <a:spLocks noChangeArrowheads="1"/>
              </p:cNvSpPr>
              <p:nvPr/>
            </p:nvSpPr>
            <p:spPr bwMode="auto">
              <a:xfrm>
                <a:off x="7403" y="1871"/>
                <a:ext cx="1712" cy="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200">
                    <a:solidFill>
                      <a:srgbClr val="000000"/>
                    </a:solidFill>
                    <a:latin typeface="Arial" panose="020B0604020202020204" pitchFamily="34" charset="0"/>
                    <a:cs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rgbClr val="000000"/>
                    </a:solidFill>
                    <a:latin typeface="Arial" panose="020B0604020202020204" pitchFamily="34" charset="0"/>
                    <a:cs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rgbClr val="000000"/>
                    </a:solidFill>
                    <a:latin typeface="Arial" panose="020B0604020202020204" pitchFamily="34" charset="0"/>
                    <a:cs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rgbClr val="000000"/>
                    </a:solidFill>
                    <a:latin typeface="Arial" panose="020B0604020202020204" pitchFamily="34" charset="0"/>
                    <a:cs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rgbClr val="000000"/>
                    </a:solidFill>
                    <a:latin typeface="Arial" panose="020B0604020202020204" pitchFamily="34" charset="0"/>
                    <a:cs typeface="Calibri" panose="020F0502020204030204" pitchFamily="34" charset="0"/>
                  </a:defRPr>
                </a:lvl5pPr>
                <a:lvl6pPr marL="2514600" indent="-228600" eaLnBrk="0" fontAlgn="base" hangingPunct="0">
                  <a:spcBef>
                    <a:spcPct val="20000"/>
                  </a:spcBef>
                  <a:spcAft>
                    <a:spcPct val="0"/>
                  </a:spcAft>
                  <a:buSzPct val="100000"/>
                  <a:buFont typeface="Arial" panose="020B0604020202020204" pitchFamily="34" charset="0"/>
                  <a:buChar char="»"/>
                  <a:defRPr sz="2000">
                    <a:solidFill>
                      <a:srgbClr val="000000"/>
                    </a:solidFill>
                    <a:latin typeface="Arial" panose="020B0604020202020204" pitchFamily="34" charset="0"/>
                    <a:cs typeface="Calibri" panose="020F0502020204030204" pitchFamily="34" charset="0"/>
                  </a:defRPr>
                </a:lvl6pPr>
                <a:lvl7pPr marL="2971800" indent="-228600" eaLnBrk="0" fontAlgn="base" hangingPunct="0">
                  <a:spcBef>
                    <a:spcPct val="20000"/>
                  </a:spcBef>
                  <a:spcAft>
                    <a:spcPct val="0"/>
                  </a:spcAft>
                  <a:buSzPct val="100000"/>
                  <a:buFont typeface="Arial" panose="020B0604020202020204" pitchFamily="34" charset="0"/>
                  <a:buChar char="»"/>
                  <a:defRPr sz="2000">
                    <a:solidFill>
                      <a:srgbClr val="000000"/>
                    </a:solidFill>
                    <a:latin typeface="Arial" panose="020B0604020202020204" pitchFamily="34" charset="0"/>
                    <a:cs typeface="Calibri" panose="020F0502020204030204" pitchFamily="34" charset="0"/>
                  </a:defRPr>
                </a:lvl7pPr>
                <a:lvl8pPr marL="3429000" indent="-228600" eaLnBrk="0" fontAlgn="base" hangingPunct="0">
                  <a:spcBef>
                    <a:spcPct val="20000"/>
                  </a:spcBef>
                  <a:spcAft>
                    <a:spcPct val="0"/>
                  </a:spcAft>
                  <a:buSzPct val="100000"/>
                  <a:buFont typeface="Arial" panose="020B0604020202020204" pitchFamily="34" charset="0"/>
                  <a:buChar char="»"/>
                  <a:defRPr sz="2000">
                    <a:solidFill>
                      <a:srgbClr val="000000"/>
                    </a:solidFill>
                    <a:latin typeface="Arial" panose="020B0604020202020204" pitchFamily="34" charset="0"/>
                    <a:cs typeface="Calibri" panose="020F0502020204030204" pitchFamily="34" charset="0"/>
                  </a:defRPr>
                </a:lvl8pPr>
                <a:lvl9pPr marL="3886200" indent="-228600" eaLnBrk="0" fontAlgn="base" hangingPunct="0">
                  <a:spcBef>
                    <a:spcPct val="20000"/>
                  </a:spcBef>
                  <a:spcAft>
                    <a:spcPct val="0"/>
                  </a:spcAft>
                  <a:buSzPct val="100000"/>
                  <a:buFont typeface="Arial" panose="020B0604020202020204" pitchFamily="34" charset="0"/>
                  <a:buChar char="»"/>
                  <a:defRPr sz="2000">
                    <a:solidFill>
                      <a:srgbClr val="000000"/>
                    </a:solidFill>
                    <a:latin typeface="Arial" panose="020B0604020202020204" pitchFamily="34" charset="0"/>
                    <a:cs typeface="Calibri" panose="020F0502020204030204" pitchFamily="34" charset="0"/>
                  </a:defRPr>
                </a:lvl9pPr>
              </a:lstStyle>
              <a:p>
                <a:pPr eaLnBrk="1" hangingPunct="1">
                  <a:spcBef>
                    <a:spcPct val="0"/>
                  </a:spcBef>
                  <a:buFontTx/>
                  <a:buNone/>
                </a:pPr>
                <a:r>
                  <a:rPr lang="en-US" altLang="en-US" sz="1200" b="1" dirty="0">
                    <a:solidFill>
                      <a:srgbClr val="006600"/>
                    </a:solidFill>
                    <a:latin typeface="Verdana" panose="020B0604030504040204" pitchFamily="34" charset="0"/>
                  </a:rPr>
                  <a:t>Monkey 80 mg/kg</a:t>
                </a:r>
              </a:p>
            </p:txBody>
          </p:sp>
        </p:grpSp>
      </p:grpSp>
      <p:sp>
        <p:nvSpPr>
          <p:cNvPr id="2" name="TextBox 1">
            <a:extLst>
              <a:ext uri="{FF2B5EF4-FFF2-40B4-BE49-F238E27FC236}">
                <a16:creationId xmlns:a16="http://schemas.microsoft.com/office/drawing/2014/main" id="{6EF5EE9E-4B4E-342D-3282-91D5EB3F6006}"/>
              </a:ext>
            </a:extLst>
          </p:cNvPr>
          <p:cNvSpPr txBox="1"/>
          <p:nvPr/>
        </p:nvSpPr>
        <p:spPr>
          <a:xfrm>
            <a:off x="7124814" y="1998793"/>
            <a:ext cx="1813891" cy="830997"/>
          </a:xfrm>
          <a:prstGeom prst="rect">
            <a:avLst/>
          </a:prstGeom>
          <a:noFill/>
        </p:spPr>
        <p:txBody>
          <a:bodyPr wrap="square" rtlCol="0">
            <a:spAutoFit/>
          </a:bodyPr>
          <a:lstStyle/>
          <a:p>
            <a:pPr algn="l"/>
            <a:r>
              <a:rPr lang="en-US" sz="1600" dirty="0">
                <a:solidFill>
                  <a:schemeClr val="tx2"/>
                </a:solidFill>
              </a:rPr>
              <a:t>↑ urinary protein is a biomarker of kidney injury</a:t>
            </a:r>
          </a:p>
        </p:txBody>
      </p:sp>
      <p:cxnSp>
        <p:nvCxnSpPr>
          <p:cNvPr id="4" name="Straight Arrow Connector 3">
            <a:extLst>
              <a:ext uri="{FF2B5EF4-FFF2-40B4-BE49-F238E27FC236}">
                <a16:creationId xmlns:a16="http://schemas.microsoft.com/office/drawing/2014/main" id="{AF0F2073-ACE6-A12F-9CA4-F94430805EEC}"/>
              </a:ext>
            </a:extLst>
          </p:cNvPr>
          <p:cNvCxnSpPr/>
          <p:nvPr/>
        </p:nvCxnSpPr>
        <p:spPr>
          <a:xfrm flipH="1">
            <a:off x="6475344" y="2414292"/>
            <a:ext cx="651013" cy="427383"/>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3A36AA3E-6ED7-4A44-B54C-CAC0BEC061AD}"/>
              </a:ext>
            </a:extLst>
          </p:cNvPr>
          <p:cNvSpPr>
            <a:spLocks noGrp="1"/>
          </p:cNvSpPr>
          <p:nvPr>
            <p:ph type="sldNum" sz="quarter" idx="15"/>
          </p:nvPr>
        </p:nvSpPr>
        <p:spPr/>
        <p:txBody>
          <a:bodyPr/>
          <a:lstStyle/>
          <a:p>
            <a:fld id="{57E68A81-A63B-7E42-A4BA-DED9126C48E6}" type="slidenum">
              <a:rPr lang="en-US" smtClean="0"/>
              <a:pPr/>
              <a:t>97</a:t>
            </a:fld>
            <a:endParaRPr lang="en-US"/>
          </a:p>
        </p:txBody>
      </p:sp>
      <p:sp>
        <p:nvSpPr>
          <p:cNvPr id="3" name="Title 2"/>
          <p:cNvSpPr>
            <a:spLocks noGrp="1"/>
          </p:cNvSpPr>
          <p:nvPr>
            <p:ph type="title"/>
          </p:nvPr>
        </p:nvSpPr>
        <p:spPr>
          <a:xfrm>
            <a:off x="370505" y="379952"/>
            <a:ext cx="11399839" cy="1172872"/>
          </a:xfrm>
        </p:spPr>
        <p:txBody>
          <a:bodyPr>
            <a:normAutofit/>
          </a:bodyPr>
          <a:lstStyle/>
          <a:p>
            <a:r>
              <a:rPr lang="en-US" dirty="0"/>
              <a:t>Summary of class effects of unconjugated ASOs after systemic administration: translation to humans</a:t>
            </a:r>
          </a:p>
        </p:txBody>
      </p:sp>
      <p:graphicFrame>
        <p:nvGraphicFramePr>
          <p:cNvPr id="5" name="Content Placeholder 4"/>
          <p:cNvGraphicFramePr>
            <a:graphicFrameLocks noGrp="1"/>
          </p:cNvGraphicFramePr>
          <p:nvPr>
            <p:ph sz="quarter" idx="16"/>
          </p:nvPr>
        </p:nvGraphicFramePr>
        <p:xfrm>
          <a:off x="903890" y="1515240"/>
          <a:ext cx="10333071" cy="4602480"/>
        </p:xfrm>
        <a:graphic>
          <a:graphicData uri="http://schemas.openxmlformats.org/drawingml/2006/table">
            <a:tbl>
              <a:tblPr firstRow="1" bandRow="1">
                <a:tableStyleId>{5C22544A-7EE6-4342-B048-85BDC9FD1C3A}</a:tableStyleId>
              </a:tblPr>
              <a:tblGrid>
                <a:gridCol w="3687180">
                  <a:extLst>
                    <a:ext uri="{9D8B030D-6E8A-4147-A177-3AD203B41FA5}">
                      <a16:colId xmlns:a16="http://schemas.microsoft.com/office/drawing/2014/main" val="20000"/>
                    </a:ext>
                  </a:extLst>
                </a:gridCol>
                <a:gridCol w="3374889">
                  <a:extLst>
                    <a:ext uri="{9D8B030D-6E8A-4147-A177-3AD203B41FA5}">
                      <a16:colId xmlns:a16="http://schemas.microsoft.com/office/drawing/2014/main" val="20001"/>
                    </a:ext>
                  </a:extLst>
                </a:gridCol>
                <a:gridCol w="3271002">
                  <a:extLst>
                    <a:ext uri="{9D8B030D-6E8A-4147-A177-3AD203B41FA5}">
                      <a16:colId xmlns:a16="http://schemas.microsoft.com/office/drawing/2014/main" val="20002"/>
                    </a:ext>
                  </a:extLst>
                </a:gridCol>
              </a:tblGrid>
              <a:tr h="37084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1" i="0" u="none" strike="noStrike" cap="none" normalizeH="0" baseline="0" dirty="0">
                          <a:ln>
                            <a:noFill/>
                          </a:ln>
                          <a:solidFill>
                            <a:schemeClr val="bg1"/>
                          </a:solidFill>
                          <a:effectLst/>
                          <a:latin typeface="+mn-lt"/>
                        </a:rPr>
                        <a:t>Class Effect</a:t>
                      </a:r>
                    </a:p>
                  </a:txBody>
                  <a:tcPr marL="90817" marR="90817" anchor="ctr"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1" i="0" u="none" strike="noStrike" cap="none" normalizeH="0" baseline="0" dirty="0">
                          <a:ln>
                            <a:noFill/>
                          </a:ln>
                          <a:solidFill>
                            <a:schemeClr val="bg1"/>
                          </a:solidFill>
                          <a:effectLst/>
                          <a:latin typeface="+mn-lt"/>
                        </a:rPr>
                        <a:t>Mechanism</a:t>
                      </a:r>
                    </a:p>
                  </a:txBody>
                  <a:tcPr marL="90817" marR="90817" anchor="ctr"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US" sz="2000" b="1" i="0" u="none" strike="noStrike" cap="none" normalizeH="0" baseline="0" dirty="0">
                          <a:ln>
                            <a:noFill/>
                          </a:ln>
                          <a:solidFill>
                            <a:schemeClr val="bg1"/>
                          </a:solidFill>
                          <a:effectLst/>
                          <a:latin typeface="+mn-lt"/>
                        </a:rPr>
                        <a:t>Human Finding</a:t>
                      </a:r>
                      <a:endParaRPr kumimoji="0" lang="en-US" sz="2000" b="1" i="0" u="none" strike="noStrike" cap="none" normalizeH="0" baseline="0" dirty="0">
                        <a:ln>
                          <a:noFill/>
                        </a:ln>
                        <a:solidFill>
                          <a:schemeClr val="bg1"/>
                        </a:solidFill>
                        <a:effectLst/>
                        <a:latin typeface="+mn-lt"/>
                      </a:endParaRPr>
                    </a:p>
                  </a:txBody>
                  <a:tcPr marL="90817" marR="90817" anchor="ctr" horzOverflow="overflow"/>
                </a:tc>
                <a:extLst>
                  <a:ext uri="{0D108BD9-81ED-4DB2-BD59-A6C34878D82A}">
                    <a16:rowId xmlns:a16="http://schemas.microsoft.com/office/drawing/2014/main" val="10000"/>
                  </a:ext>
                </a:extLst>
              </a:tr>
              <a:tr h="37084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dirty="0">
                          <a:ln>
                            <a:noFill/>
                          </a:ln>
                          <a:solidFill>
                            <a:srgbClr val="660066"/>
                          </a:solidFill>
                          <a:effectLst/>
                          <a:latin typeface="+mn-lt"/>
                        </a:rPr>
                        <a:t>↑ </a:t>
                      </a:r>
                      <a:r>
                        <a:rPr kumimoji="0" lang="en-US" sz="1800" b="1" i="0" u="none" strike="noStrike" cap="none" normalizeH="0" baseline="0" dirty="0" err="1">
                          <a:ln>
                            <a:noFill/>
                          </a:ln>
                          <a:solidFill>
                            <a:srgbClr val="660066"/>
                          </a:solidFill>
                          <a:effectLst/>
                          <a:latin typeface="+mn-lt"/>
                        </a:rPr>
                        <a:t>aPTT</a:t>
                      </a:r>
                      <a:endParaRPr kumimoji="0" lang="en-US" sz="1800" b="1" i="0" u="none" strike="noStrike" cap="none" normalizeH="0" baseline="0" dirty="0">
                        <a:ln>
                          <a:noFill/>
                        </a:ln>
                        <a:solidFill>
                          <a:srgbClr val="660066"/>
                        </a:solidFill>
                        <a:effectLst/>
                        <a:latin typeface="+mn-lt"/>
                      </a:endParaRPr>
                    </a:p>
                  </a:txBody>
                  <a:tcPr marL="90817" marR="90817" anchor="ctr" horzOverflow="overflow"/>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1" i="0" u="none" strike="noStrike" kern="1200" cap="none" normalizeH="0" baseline="0" dirty="0">
                          <a:ln>
                            <a:noFill/>
                          </a:ln>
                          <a:solidFill>
                            <a:srgbClr val="660066"/>
                          </a:solidFill>
                          <a:effectLst/>
                          <a:latin typeface="+mn-lt"/>
                          <a:ea typeface="+mn-ea"/>
                          <a:cs typeface="+mn-cs"/>
                        </a:rPr>
                        <a:t>Inhibition of </a:t>
                      </a:r>
                      <a:r>
                        <a:rPr kumimoji="0" lang="en-US" sz="1800" b="1" i="0" u="none" strike="noStrike" kern="1200" cap="none" normalizeH="0" baseline="0" dirty="0" err="1">
                          <a:ln>
                            <a:noFill/>
                          </a:ln>
                          <a:solidFill>
                            <a:srgbClr val="660066"/>
                          </a:solidFill>
                          <a:effectLst/>
                          <a:latin typeface="+mn-lt"/>
                          <a:ea typeface="+mn-ea"/>
                          <a:cs typeface="+mn-cs"/>
                        </a:rPr>
                        <a:t>tenase</a:t>
                      </a:r>
                      <a:r>
                        <a:rPr kumimoji="0" lang="en-US" sz="1800" b="1" i="0" u="none" strike="noStrike" kern="1200" cap="none" normalizeH="0" baseline="0" dirty="0">
                          <a:ln>
                            <a:noFill/>
                          </a:ln>
                          <a:solidFill>
                            <a:srgbClr val="660066"/>
                          </a:solidFill>
                          <a:effectLst/>
                          <a:latin typeface="+mn-lt"/>
                          <a:ea typeface="+mn-ea"/>
                          <a:cs typeface="+mn-cs"/>
                        </a:rPr>
                        <a:t> complex (protein binding)</a:t>
                      </a:r>
                    </a:p>
                  </a:txBody>
                  <a:tcPr marL="90817" marR="90817" anchor="ctr" horzOverflow="overflow"/>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dirty="0">
                          <a:ln>
                            <a:noFill/>
                          </a:ln>
                          <a:solidFill>
                            <a:srgbClr val="660066"/>
                          </a:solidFill>
                          <a:effectLst/>
                          <a:latin typeface="+mn-lt"/>
                        </a:rPr>
                        <a:t>Transient, no clinical consequence</a:t>
                      </a:r>
                    </a:p>
                  </a:txBody>
                  <a:tcPr marL="90817" marR="90817" anchor="ctr" horzOverflow="overflow"/>
                </a:tc>
                <a:extLst>
                  <a:ext uri="{0D108BD9-81ED-4DB2-BD59-A6C34878D82A}">
                    <a16:rowId xmlns:a16="http://schemas.microsoft.com/office/drawing/2014/main" val="10001"/>
                  </a:ext>
                </a:extLst>
              </a:tr>
              <a:tr h="37084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dirty="0">
                          <a:ln>
                            <a:noFill/>
                          </a:ln>
                          <a:solidFill>
                            <a:srgbClr val="660066"/>
                          </a:solidFill>
                          <a:effectLst/>
                          <a:latin typeface="+mn-lt"/>
                        </a:rPr>
                        <a:t>Complement activation (NHP)</a:t>
                      </a:r>
                    </a:p>
                  </a:txBody>
                  <a:tcPr marL="90817" marR="90817" anchor="ctr" horzOverflow="overflow"/>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1" i="0" u="none" strike="noStrike" kern="1200" cap="none" normalizeH="0" baseline="0" dirty="0">
                          <a:ln>
                            <a:noFill/>
                          </a:ln>
                          <a:solidFill>
                            <a:srgbClr val="660066"/>
                          </a:solidFill>
                          <a:effectLst/>
                          <a:latin typeface="+mn-lt"/>
                          <a:ea typeface="+mn-ea"/>
                          <a:cs typeface="+mn-cs"/>
                        </a:rPr>
                        <a:t>Inhibition of Factor H (protein binding)</a:t>
                      </a:r>
                    </a:p>
                  </a:txBody>
                  <a:tcPr marL="90817" marR="90817" anchor="ctr" horzOverflow="overflow"/>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dirty="0">
                          <a:ln>
                            <a:noFill/>
                          </a:ln>
                          <a:solidFill>
                            <a:srgbClr val="660066"/>
                          </a:solidFill>
                          <a:effectLst/>
                          <a:latin typeface="+mn-lt"/>
                        </a:rPr>
                        <a:t>Observed only at extremely high doses (e.g. in oncology indications)</a:t>
                      </a:r>
                    </a:p>
                  </a:txBody>
                  <a:tcPr marL="90817" marR="90817" anchor="ctr" horzOverflow="overflow"/>
                </a:tc>
                <a:extLst>
                  <a:ext uri="{0D108BD9-81ED-4DB2-BD59-A6C34878D82A}">
                    <a16:rowId xmlns:a16="http://schemas.microsoft.com/office/drawing/2014/main" val="10002"/>
                  </a:ext>
                </a:extLst>
              </a:tr>
              <a:tr h="37084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dirty="0">
                          <a:ln>
                            <a:noFill/>
                          </a:ln>
                          <a:solidFill>
                            <a:srgbClr val="660066"/>
                          </a:solidFill>
                          <a:effectLst/>
                          <a:latin typeface="+mn-lt"/>
                        </a:rPr>
                        <a:t>Proinflammatory effects (infiltrates)</a:t>
                      </a:r>
                    </a:p>
                  </a:txBody>
                  <a:tcPr marL="90817" marR="90817" anchor="ctr" horzOverflow="overflow"/>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dirty="0">
                          <a:ln>
                            <a:noFill/>
                          </a:ln>
                          <a:solidFill>
                            <a:srgbClr val="660066"/>
                          </a:solidFill>
                          <a:effectLst/>
                          <a:latin typeface="+mn-lt"/>
                        </a:rPr>
                        <a:t>Release of cytokines or chemokines via toll-like or other receptors</a:t>
                      </a:r>
                    </a:p>
                  </a:txBody>
                  <a:tcPr marL="90817" marR="90817" anchor="ctr" horzOverflow="overflow"/>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sz="1800" b="1" i="0" u="none" strike="noStrike" cap="none" normalizeH="0" baseline="0" dirty="0">
                          <a:ln>
                            <a:noFill/>
                          </a:ln>
                          <a:solidFill>
                            <a:srgbClr val="660066"/>
                          </a:solidFill>
                          <a:effectLst/>
                          <a:latin typeface="+mn-lt"/>
                        </a:rPr>
                        <a:t>Injection</a:t>
                      </a:r>
                      <a:r>
                        <a:rPr kumimoji="0" lang="en-US" sz="1800" b="1" i="0" u="none" strike="noStrike" cap="none" normalizeH="0" baseline="0" dirty="0">
                          <a:ln>
                            <a:noFill/>
                          </a:ln>
                          <a:solidFill>
                            <a:srgbClr val="660066"/>
                          </a:solidFill>
                          <a:effectLst/>
                          <a:latin typeface="+mn-lt"/>
                        </a:rPr>
                        <a:t> site reactions</a:t>
                      </a:r>
                    </a:p>
                  </a:txBody>
                  <a:tcPr marL="90817" marR="90817" anchor="ctr" horzOverflow="overflow"/>
                </a:tc>
                <a:extLst>
                  <a:ext uri="{0D108BD9-81ED-4DB2-BD59-A6C34878D82A}">
                    <a16:rowId xmlns:a16="http://schemas.microsoft.com/office/drawing/2014/main" val="10003"/>
                  </a:ext>
                </a:extLst>
              </a:tr>
              <a:tr h="37084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dirty="0">
                          <a:ln>
                            <a:noFill/>
                          </a:ln>
                          <a:solidFill>
                            <a:srgbClr val="660066"/>
                          </a:solidFill>
                          <a:effectLst/>
                          <a:latin typeface="+mn-lt"/>
                        </a:rPr>
                        <a:t>↓ platelets</a:t>
                      </a:r>
                    </a:p>
                  </a:txBody>
                  <a:tcPr marL="90817" marR="90817" anchor="ctr" horzOverflow="overflow"/>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dirty="0">
                          <a:ln>
                            <a:noFill/>
                          </a:ln>
                          <a:solidFill>
                            <a:srgbClr val="660066"/>
                          </a:solidFill>
                          <a:effectLst/>
                          <a:latin typeface="+mn-lt"/>
                        </a:rPr>
                        <a:t>Not completely understood, may be immune-mediated</a:t>
                      </a:r>
                    </a:p>
                  </a:txBody>
                  <a:tcPr marL="90817" marR="90817" anchor="ctr" horzOverflow="overflow"/>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dirty="0">
                          <a:ln>
                            <a:noFill/>
                          </a:ln>
                          <a:solidFill>
                            <a:srgbClr val="660066"/>
                          </a:solidFill>
                          <a:effectLst/>
                          <a:latin typeface="+mn-lt"/>
                        </a:rPr>
                        <a:t>Transient, minimal decreases with no clinical consequence; rarely, severe decreases have been observed in specific patient populations</a:t>
                      </a:r>
                    </a:p>
                  </a:txBody>
                  <a:tcPr marL="90817" marR="90817" anchor="ctr" horzOverflow="overflow"/>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840875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EFDCC65-75E3-51EA-20E4-604DA4AFFBEA}"/>
              </a:ext>
            </a:extLst>
          </p:cNvPr>
          <p:cNvSpPr>
            <a:spLocks noGrp="1"/>
          </p:cNvSpPr>
          <p:nvPr>
            <p:ph type="title"/>
          </p:nvPr>
        </p:nvSpPr>
        <p:spPr/>
        <p:txBody>
          <a:bodyPr>
            <a:normAutofit fontScale="90000"/>
          </a:bodyPr>
          <a:lstStyle/>
          <a:p>
            <a:r>
              <a:rPr lang="en-US" dirty="0"/>
              <a:t>Strain-specific sensitivity example: ASO-related platelet decreases are more severe in Mauritius than Asian NHPs</a:t>
            </a:r>
          </a:p>
        </p:txBody>
      </p:sp>
      <p:pic>
        <p:nvPicPr>
          <p:cNvPr id="8" name="Picture 7">
            <a:extLst>
              <a:ext uri="{FF2B5EF4-FFF2-40B4-BE49-F238E27FC236}">
                <a16:creationId xmlns:a16="http://schemas.microsoft.com/office/drawing/2014/main" id="{D1734365-21A6-4347-34F9-58412560E86D}"/>
              </a:ext>
            </a:extLst>
          </p:cNvPr>
          <p:cNvPicPr>
            <a:picLocks noChangeAspect="1"/>
          </p:cNvPicPr>
          <p:nvPr/>
        </p:nvPicPr>
        <p:blipFill>
          <a:blip r:embed="rId2"/>
          <a:stretch>
            <a:fillRect/>
          </a:stretch>
        </p:blipFill>
        <p:spPr>
          <a:xfrm>
            <a:off x="2860061" y="1398855"/>
            <a:ext cx="6617685" cy="4912470"/>
          </a:xfrm>
          <a:prstGeom prst="rect">
            <a:avLst/>
          </a:prstGeom>
        </p:spPr>
      </p:pic>
      <p:sp>
        <p:nvSpPr>
          <p:cNvPr id="2" name="TextBox 12">
            <a:extLst>
              <a:ext uri="{FF2B5EF4-FFF2-40B4-BE49-F238E27FC236}">
                <a16:creationId xmlns:a16="http://schemas.microsoft.com/office/drawing/2014/main" id="{96331CCA-022B-033F-66CF-DD02556F3CB1}"/>
              </a:ext>
            </a:extLst>
          </p:cNvPr>
          <p:cNvSpPr txBox="1"/>
          <p:nvPr/>
        </p:nvSpPr>
        <p:spPr>
          <a:xfrm>
            <a:off x="3359150" y="6311325"/>
            <a:ext cx="5473700" cy="30777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a:latin typeface="Arial"/>
                <a:ea typeface="Calibri"/>
                <a:cs typeface="Calibri"/>
              </a:rPr>
              <a:t>Shen L., et al. 2023. Nucleic Acid Therapeutics. 33:3(209-225).</a:t>
            </a:r>
          </a:p>
        </p:txBody>
      </p:sp>
      <p:sp>
        <p:nvSpPr>
          <p:cNvPr id="3" name="TextBox 12">
            <a:extLst>
              <a:ext uri="{FF2B5EF4-FFF2-40B4-BE49-F238E27FC236}">
                <a16:creationId xmlns:a16="http://schemas.microsoft.com/office/drawing/2014/main" id="{2488AF4F-8EF8-0BE6-5C6C-E199E5BEA560}"/>
              </a:ext>
            </a:extLst>
          </p:cNvPr>
          <p:cNvSpPr txBox="1"/>
          <p:nvPr/>
        </p:nvSpPr>
        <p:spPr>
          <a:xfrm>
            <a:off x="3466840" y="3986732"/>
            <a:ext cx="4603734" cy="30777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400" b="1" dirty="0">
                <a:latin typeface="Arial"/>
                <a:ea typeface="Calibri"/>
                <a:cs typeface="Calibri"/>
              </a:rPr>
              <a:t>Mauritius NHPs</a:t>
            </a:r>
          </a:p>
        </p:txBody>
      </p:sp>
      <p:sp>
        <p:nvSpPr>
          <p:cNvPr id="4" name="TextBox 12">
            <a:extLst>
              <a:ext uri="{FF2B5EF4-FFF2-40B4-BE49-F238E27FC236}">
                <a16:creationId xmlns:a16="http://schemas.microsoft.com/office/drawing/2014/main" id="{0C22EF80-8F17-14D8-AC0D-5686316B7CB5}"/>
              </a:ext>
            </a:extLst>
          </p:cNvPr>
          <p:cNvSpPr txBox="1"/>
          <p:nvPr/>
        </p:nvSpPr>
        <p:spPr>
          <a:xfrm>
            <a:off x="3453578" y="2103759"/>
            <a:ext cx="4603734" cy="30777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400" b="1" dirty="0">
                <a:latin typeface="Arial"/>
                <a:ea typeface="Calibri"/>
                <a:cs typeface="Calibri"/>
              </a:rPr>
              <a:t>Asian NHPs</a:t>
            </a:r>
          </a:p>
        </p:txBody>
      </p:sp>
    </p:spTree>
    <p:extLst>
      <p:ext uri="{BB962C8B-B14F-4D97-AF65-F5344CB8AC3E}">
        <p14:creationId xmlns:p14="http://schemas.microsoft.com/office/powerpoint/2010/main" val="304522281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94F8E1E-8B7F-4F72-A6BF-47BC699C81C7}"/>
              </a:ext>
            </a:extLst>
          </p:cNvPr>
          <p:cNvSpPr>
            <a:spLocks noGrp="1"/>
          </p:cNvSpPr>
          <p:nvPr>
            <p:ph type="title"/>
          </p:nvPr>
        </p:nvSpPr>
        <p:spPr>
          <a:xfrm>
            <a:off x="469901" y="166254"/>
            <a:ext cx="11239499" cy="989993"/>
          </a:xfrm>
        </p:spPr>
        <p:txBody>
          <a:bodyPr/>
          <a:lstStyle/>
          <a:p>
            <a:r>
              <a:rPr lang="en-US" dirty="0"/>
              <a:t>Advances in Medicinal Chemistry Have Driven the Evolution of Antisense Drugs</a:t>
            </a:r>
          </a:p>
        </p:txBody>
      </p:sp>
      <p:sp>
        <p:nvSpPr>
          <p:cNvPr id="17" name="Green area">
            <a:extLst>
              <a:ext uri="{FF2B5EF4-FFF2-40B4-BE49-F238E27FC236}">
                <a16:creationId xmlns:a16="http://schemas.microsoft.com/office/drawing/2014/main" id="{5EFEF85E-3BDA-4A23-9CBD-5A65723A6C91}"/>
              </a:ext>
            </a:extLst>
          </p:cNvPr>
          <p:cNvSpPr/>
          <p:nvPr/>
        </p:nvSpPr>
        <p:spPr>
          <a:xfrm>
            <a:off x="10082935" y="2670717"/>
            <a:ext cx="1970349" cy="2328184"/>
          </a:xfrm>
          <a:custGeom>
            <a:avLst/>
            <a:gdLst>
              <a:gd name="connsiteX0" fmla="*/ 0 w 4124131"/>
              <a:gd name="connsiteY0" fmla="*/ 1576873 h 2715208"/>
              <a:gd name="connsiteX1" fmla="*/ 578498 w 4124131"/>
              <a:gd name="connsiteY1" fmla="*/ 0 h 2715208"/>
              <a:gd name="connsiteX2" fmla="*/ 4124131 w 4124131"/>
              <a:gd name="connsiteY2" fmla="*/ 0 h 2715208"/>
              <a:gd name="connsiteX3" fmla="*/ 4114800 w 4124131"/>
              <a:gd name="connsiteY3" fmla="*/ 2715208 h 2715208"/>
              <a:gd name="connsiteX4" fmla="*/ 1763486 w 4124131"/>
              <a:gd name="connsiteY4" fmla="*/ 2715208 h 2715208"/>
              <a:gd name="connsiteX5" fmla="*/ 979714 w 4124131"/>
              <a:gd name="connsiteY5" fmla="*/ 2304661 h 2715208"/>
              <a:gd name="connsiteX6" fmla="*/ 130629 w 4124131"/>
              <a:gd name="connsiteY6" fmla="*/ 2127379 h 2715208"/>
              <a:gd name="connsiteX7" fmla="*/ 0 w 4124131"/>
              <a:gd name="connsiteY7" fmla="*/ 1576873 h 2715208"/>
              <a:gd name="connsiteX0" fmla="*/ 0 w 4124131"/>
              <a:gd name="connsiteY0" fmla="*/ 1576873 h 2836506"/>
              <a:gd name="connsiteX1" fmla="*/ 578498 w 4124131"/>
              <a:gd name="connsiteY1" fmla="*/ 0 h 2836506"/>
              <a:gd name="connsiteX2" fmla="*/ 4124131 w 4124131"/>
              <a:gd name="connsiteY2" fmla="*/ 0 h 2836506"/>
              <a:gd name="connsiteX3" fmla="*/ 4114800 w 4124131"/>
              <a:gd name="connsiteY3" fmla="*/ 2715208 h 2836506"/>
              <a:gd name="connsiteX4" fmla="*/ 1735494 w 4124131"/>
              <a:gd name="connsiteY4" fmla="*/ 2836506 h 2836506"/>
              <a:gd name="connsiteX5" fmla="*/ 979714 w 4124131"/>
              <a:gd name="connsiteY5" fmla="*/ 2304661 h 2836506"/>
              <a:gd name="connsiteX6" fmla="*/ 130629 w 4124131"/>
              <a:gd name="connsiteY6" fmla="*/ 2127379 h 2836506"/>
              <a:gd name="connsiteX7" fmla="*/ 0 w 4124131"/>
              <a:gd name="connsiteY7" fmla="*/ 1576873 h 2836506"/>
              <a:gd name="connsiteX0" fmla="*/ 0 w 4124131"/>
              <a:gd name="connsiteY0" fmla="*/ 1576873 h 2855167"/>
              <a:gd name="connsiteX1" fmla="*/ 578498 w 4124131"/>
              <a:gd name="connsiteY1" fmla="*/ 0 h 2855167"/>
              <a:gd name="connsiteX2" fmla="*/ 4124131 w 4124131"/>
              <a:gd name="connsiteY2" fmla="*/ 0 h 2855167"/>
              <a:gd name="connsiteX3" fmla="*/ 4114800 w 4124131"/>
              <a:gd name="connsiteY3" fmla="*/ 2855167 h 2855167"/>
              <a:gd name="connsiteX4" fmla="*/ 1735494 w 4124131"/>
              <a:gd name="connsiteY4" fmla="*/ 2836506 h 2855167"/>
              <a:gd name="connsiteX5" fmla="*/ 979714 w 4124131"/>
              <a:gd name="connsiteY5" fmla="*/ 2304661 h 2855167"/>
              <a:gd name="connsiteX6" fmla="*/ 130629 w 4124131"/>
              <a:gd name="connsiteY6" fmla="*/ 2127379 h 2855167"/>
              <a:gd name="connsiteX7" fmla="*/ 0 w 4124131"/>
              <a:gd name="connsiteY7" fmla="*/ 1576873 h 2855167"/>
              <a:gd name="connsiteX0" fmla="*/ 0 w 4124131"/>
              <a:gd name="connsiteY0" fmla="*/ 1576873 h 2855167"/>
              <a:gd name="connsiteX1" fmla="*/ 578498 w 4124131"/>
              <a:gd name="connsiteY1" fmla="*/ 0 h 2855167"/>
              <a:gd name="connsiteX2" fmla="*/ 4124131 w 4124131"/>
              <a:gd name="connsiteY2" fmla="*/ 0 h 2855167"/>
              <a:gd name="connsiteX3" fmla="*/ 4114800 w 4124131"/>
              <a:gd name="connsiteY3" fmla="*/ 2855167 h 2855167"/>
              <a:gd name="connsiteX4" fmla="*/ 1735494 w 4124131"/>
              <a:gd name="connsiteY4" fmla="*/ 2836506 h 2855167"/>
              <a:gd name="connsiteX5" fmla="*/ 643812 w 4124131"/>
              <a:gd name="connsiteY5" fmla="*/ 2388636 h 2855167"/>
              <a:gd name="connsiteX6" fmla="*/ 130629 w 4124131"/>
              <a:gd name="connsiteY6" fmla="*/ 2127379 h 2855167"/>
              <a:gd name="connsiteX7" fmla="*/ 0 w 4124131"/>
              <a:gd name="connsiteY7" fmla="*/ 1576873 h 2855167"/>
              <a:gd name="connsiteX0" fmla="*/ 0 w 4124131"/>
              <a:gd name="connsiteY0" fmla="*/ 1576873 h 2855167"/>
              <a:gd name="connsiteX1" fmla="*/ 578498 w 4124131"/>
              <a:gd name="connsiteY1" fmla="*/ 0 h 2855167"/>
              <a:gd name="connsiteX2" fmla="*/ 4124131 w 4124131"/>
              <a:gd name="connsiteY2" fmla="*/ 0 h 2855167"/>
              <a:gd name="connsiteX3" fmla="*/ 4114800 w 4124131"/>
              <a:gd name="connsiteY3" fmla="*/ 2855167 h 2855167"/>
              <a:gd name="connsiteX4" fmla="*/ 1735494 w 4124131"/>
              <a:gd name="connsiteY4" fmla="*/ 2836506 h 2855167"/>
              <a:gd name="connsiteX5" fmla="*/ 587828 w 4124131"/>
              <a:gd name="connsiteY5" fmla="*/ 2416628 h 2855167"/>
              <a:gd name="connsiteX6" fmla="*/ 130629 w 4124131"/>
              <a:gd name="connsiteY6" fmla="*/ 2127379 h 2855167"/>
              <a:gd name="connsiteX7" fmla="*/ 0 w 4124131"/>
              <a:gd name="connsiteY7" fmla="*/ 1576873 h 2855167"/>
              <a:gd name="connsiteX0" fmla="*/ 0 w 5596132"/>
              <a:gd name="connsiteY0" fmla="*/ 1576873 h 2864311"/>
              <a:gd name="connsiteX1" fmla="*/ 578498 w 5596132"/>
              <a:gd name="connsiteY1" fmla="*/ 0 h 2864311"/>
              <a:gd name="connsiteX2" fmla="*/ 4124131 w 5596132"/>
              <a:gd name="connsiteY2" fmla="*/ 0 h 2864311"/>
              <a:gd name="connsiteX3" fmla="*/ 5596128 w 5596132"/>
              <a:gd name="connsiteY3" fmla="*/ 2864311 h 2864311"/>
              <a:gd name="connsiteX4" fmla="*/ 1735494 w 5596132"/>
              <a:gd name="connsiteY4" fmla="*/ 2836506 h 2864311"/>
              <a:gd name="connsiteX5" fmla="*/ 587828 w 5596132"/>
              <a:gd name="connsiteY5" fmla="*/ 2416628 h 2864311"/>
              <a:gd name="connsiteX6" fmla="*/ 130629 w 5596132"/>
              <a:gd name="connsiteY6" fmla="*/ 2127379 h 2864311"/>
              <a:gd name="connsiteX7" fmla="*/ 0 w 5596132"/>
              <a:gd name="connsiteY7" fmla="*/ 1576873 h 2864311"/>
              <a:gd name="connsiteX0" fmla="*/ 0 w 5614603"/>
              <a:gd name="connsiteY0" fmla="*/ 1604305 h 2891743"/>
              <a:gd name="connsiteX1" fmla="*/ 578498 w 5614603"/>
              <a:gd name="connsiteY1" fmla="*/ 27432 h 2891743"/>
              <a:gd name="connsiteX2" fmla="*/ 5614603 w 5614603"/>
              <a:gd name="connsiteY2" fmla="*/ 0 h 2891743"/>
              <a:gd name="connsiteX3" fmla="*/ 5596128 w 5614603"/>
              <a:gd name="connsiteY3" fmla="*/ 2891743 h 2891743"/>
              <a:gd name="connsiteX4" fmla="*/ 1735494 w 5614603"/>
              <a:gd name="connsiteY4" fmla="*/ 2863938 h 2891743"/>
              <a:gd name="connsiteX5" fmla="*/ 587828 w 5614603"/>
              <a:gd name="connsiteY5" fmla="*/ 2444060 h 2891743"/>
              <a:gd name="connsiteX6" fmla="*/ 130629 w 5614603"/>
              <a:gd name="connsiteY6" fmla="*/ 2154811 h 2891743"/>
              <a:gd name="connsiteX7" fmla="*/ 0 w 5614603"/>
              <a:gd name="connsiteY7" fmla="*/ 1604305 h 2891743"/>
              <a:gd name="connsiteX0" fmla="*/ 0 w 5614603"/>
              <a:gd name="connsiteY0" fmla="*/ 1604305 h 2891743"/>
              <a:gd name="connsiteX1" fmla="*/ 340754 w 5614603"/>
              <a:gd name="connsiteY1" fmla="*/ 18288 h 2891743"/>
              <a:gd name="connsiteX2" fmla="*/ 5614603 w 5614603"/>
              <a:gd name="connsiteY2" fmla="*/ 0 h 2891743"/>
              <a:gd name="connsiteX3" fmla="*/ 5596128 w 5614603"/>
              <a:gd name="connsiteY3" fmla="*/ 2891743 h 2891743"/>
              <a:gd name="connsiteX4" fmla="*/ 1735494 w 5614603"/>
              <a:gd name="connsiteY4" fmla="*/ 2863938 h 2891743"/>
              <a:gd name="connsiteX5" fmla="*/ 587828 w 5614603"/>
              <a:gd name="connsiteY5" fmla="*/ 2444060 h 2891743"/>
              <a:gd name="connsiteX6" fmla="*/ 130629 w 5614603"/>
              <a:gd name="connsiteY6" fmla="*/ 2154811 h 2891743"/>
              <a:gd name="connsiteX7" fmla="*/ 0 w 5614603"/>
              <a:gd name="connsiteY7" fmla="*/ 1604305 h 2891743"/>
              <a:gd name="connsiteX0" fmla="*/ 0 w 5596403"/>
              <a:gd name="connsiteY0" fmla="*/ 1613449 h 2900887"/>
              <a:gd name="connsiteX1" fmla="*/ 340754 w 5596403"/>
              <a:gd name="connsiteY1" fmla="*/ 27432 h 2900887"/>
              <a:gd name="connsiteX2" fmla="*/ 5578027 w 5596403"/>
              <a:gd name="connsiteY2" fmla="*/ 0 h 2900887"/>
              <a:gd name="connsiteX3" fmla="*/ 5596128 w 5596403"/>
              <a:gd name="connsiteY3" fmla="*/ 2900887 h 2900887"/>
              <a:gd name="connsiteX4" fmla="*/ 1735494 w 5596403"/>
              <a:gd name="connsiteY4" fmla="*/ 2873082 h 2900887"/>
              <a:gd name="connsiteX5" fmla="*/ 587828 w 5596403"/>
              <a:gd name="connsiteY5" fmla="*/ 2453204 h 2900887"/>
              <a:gd name="connsiteX6" fmla="*/ 130629 w 5596403"/>
              <a:gd name="connsiteY6" fmla="*/ 2163955 h 2900887"/>
              <a:gd name="connsiteX7" fmla="*/ 0 w 5596403"/>
              <a:gd name="connsiteY7" fmla="*/ 1613449 h 2900887"/>
              <a:gd name="connsiteX0" fmla="*/ 0 w 5596403"/>
              <a:gd name="connsiteY0" fmla="*/ 1613449 h 2900887"/>
              <a:gd name="connsiteX1" fmla="*/ 340754 w 5596403"/>
              <a:gd name="connsiteY1" fmla="*/ 27432 h 2900887"/>
              <a:gd name="connsiteX2" fmla="*/ 5578027 w 5596403"/>
              <a:gd name="connsiteY2" fmla="*/ 0 h 2900887"/>
              <a:gd name="connsiteX3" fmla="*/ 5596128 w 5596403"/>
              <a:gd name="connsiteY3" fmla="*/ 2900887 h 2900887"/>
              <a:gd name="connsiteX4" fmla="*/ 1744638 w 5596403"/>
              <a:gd name="connsiteY4" fmla="*/ 2845650 h 2900887"/>
              <a:gd name="connsiteX5" fmla="*/ 587828 w 5596403"/>
              <a:gd name="connsiteY5" fmla="*/ 2453204 h 2900887"/>
              <a:gd name="connsiteX6" fmla="*/ 130629 w 5596403"/>
              <a:gd name="connsiteY6" fmla="*/ 2163955 h 2900887"/>
              <a:gd name="connsiteX7" fmla="*/ 0 w 5596403"/>
              <a:gd name="connsiteY7" fmla="*/ 1613449 h 2900887"/>
              <a:gd name="connsiteX0" fmla="*/ 0 w 5596403"/>
              <a:gd name="connsiteY0" fmla="*/ 1613449 h 2845650"/>
              <a:gd name="connsiteX1" fmla="*/ 340754 w 5596403"/>
              <a:gd name="connsiteY1" fmla="*/ 27432 h 2845650"/>
              <a:gd name="connsiteX2" fmla="*/ 5578027 w 5596403"/>
              <a:gd name="connsiteY2" fmla="*/ 0 h 2845650"/>
              <a:gd name="connsiteX3" fmla="*/ 5596128 w 5596403"/>
              <a:gd name="connsiteY3" fmla="*/ 2809447 h 2845650"/>
              <a:gd name="connsiteX4" fmla="*/ 1744638 w 5596403"/>
              <a:gd name="connsiteY4" fmla="*/ 2845650 h 2845650"/>
              <a:gd name="connsiteX5" fmla="*/ 587828 w 5596403"/>
              <a:gd name="connsiteY5" fmla="*/ 2453204 h 2845650"/>
              <a:gd name="connsiteX6" fmla="*/ 130629 w 5596403"/>
              <a:gd name="connsiteY6" fmla="*/ 2163955 h 2845650"/>
              <a:gd name="connsiteX7" fmla="*/ 0 w 5596403"/>
              <a:gd name="connsiteY7" fmla="*/ 1613449 h 2845650"/>
              <a:gd name="connsiteX0" fmla="*/ 0 w 5596403"/>
              <a:gd name="connsiteY0" fmla="*/ 1613449 h 2845650"/>
              <a:gd name="connsiteX1" fmla="*/ 157874 w 5596403"/>
              <a:gd name="connsiteY1" fmla="*/ 18288 h 2845650"/>
              <a:gd name="connsiteX2" fmla="*/ 5578027 w 5596403"/>
              <a:gd name="connsiteY2" fmla="*/ 0 h 2845650"/>
              <a:gd name="connsiteX3" fmla="*/ 5596128 w 5596403"/>
              <a:gd name="connsiteY3" fmla="*/ 2809447 h 2845650"/>
              <a:gd name="connsiteX4" fmla="*/ 1744638 w 5596403"/>
              <a:gd name="connsiteY4" fmla="*/ 2845650 h 2845650"/>
              <a:gd name="connsiteX5" fmla="*/ 587828 w 5596403"/>
              <a:gd name="connsiteY5" fmla="*/ 2453204 h 2845650"/>
              <a:gd name="connsiteX6" fmla="*/ 130629 w 5596403"/>
              <a:gd name="connsiteY6" fmla="*/ 2163955 h 2845650"/>
              <a:gd name="connsiteX7" fmla="*/ 0 w 5596403"/>
              <a:gd name="connsiteY7" fmla="*/ 1613449 h 2845650"/>
              <a:gd name="connsiteX0" fmla="*/ 0 w 5596403"/>
              <a:gd name="connsiteY0" fmla="*/ 1613449 h 2854554"/>
              <a:gd name="connsiteX1" fmla="*/ 157874 w 5596403"/>
              <a:gd name="connsiteY1" fmla="*/ 18288 h 2854554"/>
              <a:gd name="connsiteX2" fmla="*/ 5578027 w 5596403"/>
              <a:gd name="connsiteY2" fmla="*/ 0 h 2854554"/>
              <a:gd name="connsiteX3" fmla="*/ 5596128 w 5596403"/>
              <a:gd name="connsiteY3" fmla="*/ 2809447 h 2854554"/>
              <a:gd name="connsiteX4" fmla="*/ 1744638 w 5596403"/>
              <a:gd name="connsiteY4" fmla="*/ 2845650 h 2854554"/>
              <a:gd name="connsiteX5" fmla="*/ 587828 w 5596403"/>
              <a:gd name="connsiteY5" fmla="*/ 2453204 h 2854554"/>
              <a:gd name="connsiteX6" fmla="*/ 4179 w 5596403"/>
              <a:gd name="connsiteY6" fmla="*/ 2854554 h 2854554"/>
              <a:gd name="connsiteX7" fmla="*/ 0 w 5596403"/>
              <a:gd name="connsiteY7" fmla="*/ 1613449 h 2854554"/>
              <a:gd name="connsiteX0" fmla="*/ 0 w 5596403"/>
              <a:gd name="connsiteY0" fmla="*/ 1613449 h 2854554"/>
              <a:gd name="connsiteX1" fmla="*/ 157874 w 5596403"/>
              <a:gd name="connsiteY1" fmla="*/ 18288 h 2854554"/>
              <a:gd name="connsiteX2" fmla="*/ 5578027 w 5596403"/>
              <a:gd name="connsiteY2" fmla="*/ 0 h 2854554"/>
              <a:gd name="connsiteX3" fmla="*/ 5596128 w 5596403"/>
              <a:gd name="connsiteY3" fmla="*/ 2809447 h 2854554"/>
              <a:gd name="connsiteX4" fmla="*/ 1744638 w 5596403"/>
              <a:gd name="connsiteY4" fmla="*/ 2845650 h 2854554"/>
              <a:gd name="connsiteX5" fmla="*/ 750407 w 5596403"/>
              <a:gd name="connsiteY5" fmla="*/ 2854498 h 2854554"/>
              <a:gd name="connsiteX6" fmla="*/ 4179 w 5596403"/>
              <a:gd name="connsiteY6" fmla="*/ 2854554 h 2854554"/>
              <a:gd name="connsiteX7" fmla="*/ 0 w 5596403"/>
              <a:gd name="connsiteY7" fmla="*/ 1613449 h 2854554"/>
              <a:gd name="connsiteX0" fmla="*/ 104207 w 5592224"/>
              <a:gd name="connsiteY0" fmla="*/ 1613449 h 2854554"/>
              <a:gd name="connsiteX1" fmla="*/ 153695 w 5592224"/>
              <a:gd name="connsiteY1" fmla="*/ 18288 h 2854554"/>
              <a:gd name="connsiteX2" fmla="*/ 5573848 w 5592224"/>
              <a:gd name="connsiteY2" fmla="*/ 0 h 2854554"/>
              <a:gd name="connsiteX3" fmla="*/ 5591949 w 5592224"/>
              <a:gd name="connsiteY3" fmla="*/ 2809447 h 2854554"/>
              <a:gd name="connsiteX4" fmla="*/ 1740459 w 5592224"/>
              <a:gd name="connsiteY4" fmla="*/ 2845650 h 2854554"/>
              <a:gd name="connsiteX5" fmla="*/ 746228 w 5592224"/>
              <a:gd name="connsiteY5" fmla="*/ 2854498 h 2854554"/>
              <a:gd name="connsiteX6" fmla="*/ 0 w 5592224"/>
              <a:gd name="connsiteY6" fmla="*/ 2854554 h 2854554"/>
              <a:gd name="connsiteX7" fmla="*/ 104207 w 5592224"/>
              <a:gd name="connsiteY7" fmla="*/ 1613449 h 2854554"/>
              <a:gd name="connsiteX0" fmla="*/ 13886 w 5501903"/>
              <a:gd name="connsiteY0" fmla="*/ 1613449 h 2863886"/>
              <a:gd name="connsiteX1" fmla="*/ 63374 w 5501903"/>
              <a:gd name="connsiteY1" fmla="*/ 18288 h 2863886"/>
              <a:gd name="connsiteX2" fmla="*/ 5483527 w 5501903"/>
              <a:gd name="connsiteY2" fmla="*/ 0 h 2863886"/>
              <a:gd name="connsiteX3" fmla="*/ 5501628 w 5501903"/>
              <a:gd name="connsiteY3" fmla="*/ 2809447 h 2863886"/>
              <a:gd name="connsiteX4" fmla="*/ 1650138 w 5501903"/>
              <a:gd name="connsiteY4" fmla="*/ 2845650 h 2863886"/>
              <a:gd name="connsiteX5" fmla="*/ 655907 w 5501903"/>
              <a:gd name="connsiteY5" fmla="*/ 2854498 h 2863886"/>
              <a:gd name="connsiteX6" fmla="*/ 0 w 5501903"/>
              <a:gd name="connsiteY6" fmla="*/ 2863886 h 2863886"/>
              <a:gd name="connsiteX7" fmla="*/ 13886 w 5501903"/>
              <a:gd name="connsiteY7" fmla="*/ 1613449 h 2863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01903" h="2863886">
                <a:moveTo>
                  <a:pt x="13886" y="1613449"/>
                </a:moveTo>
                <a:lnTo>
                  <a:pt x="63374" y="18288"/>
                </a:lnTo>
                <a:lnTo>
                  <a:pt x="5483527" y="0"/>
                </a:lnTo>
                <a:cubicBezTo>
                  <a:pt x="5480417" y="905069"/>
                  <a:pt x="5504738" y="1904378"/>
                  <a:pt x="5501628" y="2809447"/>
                </a:cubicBezTo>
                <a:lnTo>
                  <a:pt x="1650138" y="2845650"/>
                </a:lnTo>
                <a:lnTo>
                  <a:pt x="655907" y="2854498"/>
                </a:lnTo>
                <a:lnTo>
                  <a:pt x="0" y="2863886"/>
                </a:lnTo>
                <a:lnTo>
                  <a:pt x="13886" y="1613449"/>
                </a:lnTo>
                <a:close/>
              </a:path>
            </a:pathLst>
          </a:custGeom>
          <a:solidFill>
            <a:srgbClr val="CE0F69">
              <a:alpha val="9000"/>
            </a:srgbClr>
          </a:solidFill>
          <a:ln w="19050">
            <a:noFill/>
          </a:ln>
          <a:effectLst>
            <a:softEdge rad="2286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 name="Green area">
            <a:extLst>
              <a:ext uri="{FF2B5EF4-FFF2-40B4-BE49-F238E27FC236}">
                <a16:creationId xmlns:a16="http://schemas.microsoft.com/office/drawing/2014/main" id="{6B0768BE-FEA5-43DA-9DBE-71BD018E7836}"/>
              </a:ext>
            </a:extLst>
          </p:cNvPr>
          <p:cNvSpPr/>
          <p:nvPr/>
        </p:nvSpPr>
        <p:spPr>
          <a:xfrm>
            <a:off x="8331755" y="2666068"/>
            <a:ext cx="1970349" cy="2328184"/>
          </a:xfrm>
          <a:custGeom>
            <a:avLst/>
            <a:gdLst>
              <a:gd name="connsiteX0" fmla="*/ 0 w 4124131"/>
              <a:gd name="connsiteY0" fmla="*/ 1576873 h 2715208"/>
              <a:gd name="connsiteX1" fmla="*/ 578498 w 4124131"/>
              <a:gd name="connsiteY1" fmla="*/ 0 h 2715208"/>
              <a:gd name="connsiteX2" fmla="*/ 4124131 w 4124131"/>
              <a:gd name="connsiteY2" fmla="*/ 0 h 2715208"/>
              <a:gd name="connsiteX3" fmla="*/ 4114800 w 4124131"/>
              <a:gd name="connsiteY3" fmla="*/ 2715208 h 2715208"/>
              <a:gd name="connsiteX4" fmla="*/ 1763486 w 4124131"/>
              <a:gd name="connsiteY4" fmla="*/ 2715208 h 2715208"/>
              <a:gd name="connsiteX5" fmla="*/ 979714 w 4124131"/>
              <a:gd name="connsiteY5" fmla="*/ 2304661 h 2715208"/>
              <a:gd name="connsiteX6" fmla="*/ 130629 w 4124131"/>
              <a:gd name="connsiteY6" fmla="*/ 2127379 h 2715208"/>
              <a:gd name="connsiteX7" fmla="*/ 0 w 4124131"/>
              <a:gd name="connsiteY7" fmla="*/ 1576873 h 2715208"/>
              <a:gd name="connsiteX0" fmla="*/ 0 w 4124131"/>
              <a:gd name="connsiteY0" fmla="*/ 1576873 h 2836506"/>
              <a:gd name="connsiteX1" fmla="*/ 578498 w 4124131"/>
              <a:gd name="connsiteY1" fmla="*/ 0 h 2836506"/>
              <a:gd name="connsiteX2" fmla="*/ 4124131 w 4124131"/>
              <a:gd name="connsiteY2" fmla="*/ 0 h 2836506"/>
              <a:gd name="connsiteX3" fmla="*/ 4114800 w 4124131"/>
              <a:gd name="connsiteY3" fmla="*/ 2715208 h 2836506"/>
              <a:gd name="connsiteX4" fmla="*/ 1735494 w 4124131"/>
              <a:gd name="connsiteY4" fmla="*/ 2836506 h 2836506"/>
              <a:gd name="connsiteX5" fmla="*/ 979714 w 4124131"/>
              <a:gd name="connsiteY5" fmla="*/ 2304661 h 2836506"/>
              <a:gd name="connsiteX6" fmla="*/ 130629 w 4124131"/>
              <a:gd name="connsiteY6" fmla="*/ 2127379 h 2836506"/>
              <a:gd name="connsiteX7" fmla="*/ 0 w 4124131"/>
              <a:gd name="connsiteY7" fmla="*/ 1576873 h 2836506"/>
              <a:gd name="connsiteX0" fmla="*/ 0 w 4124131"/>
              <a:gd name="connsiteY0" fmla="*/ 1576873 h 2855167"/>
              <a:gd name="connsiteX1" fmla="*/ 578498 w 4124131"/>
              <a:gd name="connsiteY1" fmla="*/ 0 h 2855167"/>
              <a:gd name="connsiteX2" fmla="*/ 4124131 w 4124131"/>
              <a:gd name="connsiteY2" fmla="*/ 0 h 2855167"/>
              <a:gd name="connsiteX3" fmla="*/ 4114800 w 4124131"/>
              <a:gd name="connsiteY3" fmla="*/ 2855167 h 2855167"/>
              <a:gd name="connsiteX4" fmla="*/ 1735494 w 4124131"/>
              <a:gd name="connsiteY4" fmla="*/ 2836506 h 2855167"/>
              <a:gd name="connsiteX5" fmla="*/ 979714 w 4124131"/>
              <a:gd name="connsiteY5" fmla="*/ 2304661 h 2855167"/>
              <a:gd name="connsiteX6" fmla="*/ 130629 w 4124131"/>
              <a:gd name="connsiteY6" fmla="*/ 2127379 h 2855167"/>
              <a:gd name="connsiteX7" fmla="*/ 0 w 4124131"/>
              <a:gd name="connsiteY7" fmla="*/ 1576873 h 2855167"/>
              <a:gd name="connsiteX0" fmla="*/ 0 w 4124131"/>
              <a:gd name="connsiteY0" fmla="*/ 1576873 h 2855167"/>
              <a:gd name="connsiteX1" fmla="*/ 578498 w 4124131"/>
              <a:gd name="connsiteY1" fmla="*/ 0 h 2855167"/>
              <a:gd name="connsiteX2" fmla="*/ 4124131 w 4124131"/>
              <a:gd name="connsiteY2" fmla="*/ 0 h 2855167"/>
              <a:gd name="connsiteX3" fmla="*/ 4114800 w 4124131"/>
              <a:gd name="connsiteY3" fmla="*/ 2855167 h 2855167"/>
              <a:gd name="connsiteX4" fmla="*/ 1735494 w 4124131"/>
              <a:gd name="connsiteY4" fmla="*/ 2836506 h 2855167"/>
              <a:gd name="connsiteX5" fmla="*/ 643812 w 4124131"/>
              <a:gd name="connsiteY5" fmla="*/ 2388636 h 2855167"/>
              <a:gd name="connsiteX6" fmla="*/ 130629 w 4124131"/>
              <a:gd name="connsiteY6" fmla="*/ 2127379 h 2855167"/>
              <a:gd name="connsiteX7" fmla="*/ 0 w 4124131"/>
              <a:gd name="connsiteY7" fmla="*/ 1576873 h 2855167"/>
              <a:gd name="connsiteX0" fmla="*/ 0 w 4124131"/>
              <a:gd name="connsiteY0" fmla="*/ 1576873 h 2855167"/>
              <a:gd name="connsiteX1" fmla="*/ 578498 w 4124131"/>
              <a:gd name="connsiteY1" fmla="*/ 0 h 2855167"/>
              <a:gd name="connsiteX2" fmla="*/ 4124131 w 4124131"/>
              <a:gd name="connsiteY2" fmla="*/ 0 h 2855167"/>
              <a:gd name="connsiteX3" fmla="*/ 4114800 w 4124131"/>
              <a:gd name="connsiteY3" fmla="*/ 2855167 h 2855167"/>
              <a:gd name="connsiteX4" fmla="*/ 1735494 w 4124131"/>
              <a:gd name="connsiteY4" fmla="*/ 2836506 h 2855167"/>
              <a:gd name="connsiteX5" fmla="*/ 587828 w 4124131"/>
              <a:gd name="connsiteY5" fmla="*/ 2416628 h 2855167"/>
              <a:gd name="connsiteX6" fmla="*/ 130629 w 4124131"/>
              <a:gd name="connsiteY6" fmla="*/ 2127379 h 2855167"/>
              <a:gd name="connsiteX7" fmla="*/ 0 w 4124131"/>
              <a:gd name="connsiteY7" fmla="*/ 1576873 h 2855167"/>
              <a:gd name="connsiteX0" fmla="*/ 0 w 5596132"/>
              <a:gd name="connsiteY0" fmla="*/ 1576873 h 2864311"/>
              <a:gd name="connsiteX1" fmla="*/ 578498 w 5596132"/>
              <a:gd name="connsiteY1" fmla="*/ 0 h 2864311"/>
              <a:gd name="connsiteX2" fmla="*/ 4124131 w 5596132"/>
              <a:gd name="connsiteY2" fmla="*/ 0 h 2864311"/>
              <a:gd name="connsiteX3" fmla="*/ 5596128 w 5596132"/>
              <a:gd name="connsiteY3" fmla="*/ 2864311 h 2864311"/>
              <a:gd name="connsiteX4" fmla="*/ 1735494 w 5596132"/>
              <a:gd name="connsiteY4" fmla="*/ 2836506 h 2864311"/>
              <a:gd name="connsiteX5" fmla="*/ 587828 w 5596132"/>
              <a:gd name="connsiteY5" fmla="*/ 2416628 h 2864311"/>
              <a:gd name="connsiteX6" fmla="*/ 130629 w 5596132"/>
              <a:gd name="connsiteY6" fmla="*/ 2127379 h 2864311"/>
              <a:gd name="connsiteX7" fmla="*/ 0 w 5596132"/>
              <a:gd name="connsiteY7" fmla="*/ 1576873 h 2864311"/>
              <a:gd name="connsiteX0" fmla="*/ 0 w 5614603"/>
              <a:gd name="connsiteY0" fmla="*/ 1604305 h 2891743"/>
              <a:gd name="connsiteX1" fmla="*/ 578498 w 5614603"/>
              <a:gd name="connsiteY1" fmla="*/ 27432 h 2891743"/>
              <a:gd name="connsiteX2" fmla="*/ 5614603 w 5614603"/>
              <a:gd name="connsiteY2" fmla="*/ 0 h 2891743"/>
              <a:gd name="connsiteX3" fmla="*/ 5596128 w 5614603"/>
              <a:gd name="connsiteY3" fmla="*/ 2891743 h 2891743"/>
              <a:gd name="connsiteX4" fmla="*/ 1735494 w 5614603"/>
              <a:gd name="connsiteY4" fmla="*/ 2863938 h 2891743"/>
              <a:gd name="connsiteX5" fmla="*/ 587828 w 5614603"/>
              <a:gd name="connsiteY5" fmla="*/ 2444060 h 2891743"/>
              <a:gd name="connsiteX6" fmla="*/ 130629 w 5614603"/>
              <a:gd name="connsiteY6" fmla="*/ 2154811 h 2891743"/>
              <a:gd name="connsiteX7" fmla="*/ 0 w 5614603"/>
              <a:gd name="connsiteY7" fmla="*/ 1604305 h 2891743"/>
              <a:gd name="connsiteX0" fmla="*/ 0 w 5614603"/>
              <a:gd name="connsiteY0" fmla="*/ 1604305 h 2891743"/>
              <a:gd name="connsiteX1" fmla="*/ 340754 w 5614603"/>
              <a:gd name="connsiteY1" fmla="*/ 18288 h 2891743"/>
              <a:gd name="connsiteX2" fmla="*/ 5614603 w 5614603"/>
              <a:gd name="connsiteY2" fmla="*/ 0 h 2891743"/>
              <a:gd name="connsiteX3" fmla="*/ 5596128 w 5614603"/>
              <a:gd name="connsiteY3" fmla="*/ 2891743 h 2891743"/>
              <a:gd name="connsiteX4" fmla="*/ 1735494 w 5614603"/>
              <a:gd name="connsiteY4" fmla="*/ 2863938 h 2891743"/>
              <a:gd name="connsiteX5" fmla="*/ 587828 w 5614603"/>
              <a:gd name="connsiteY5" fmla="*/ 2444060 h 2891743"/>
              <a:gd name="connsiteX6" fmla="*/ 130629 w 5614603"/>
              <a:gd name="connsiteY6" fmla="*/ 2154811 h 2891743"/>
              <a:gd name="connsiteX7" fmla="*/ 0 w 5614603"/>
              <a:gd name="connsiteY7" fmla="*/ 1604305 h 2891743"/>
              <a:gd name="connsiteX0" fmla="*/ 0 w 5596403"/>
              <a:gd name="connsiteY0" fmla="*/ 1613449 h 2900887"/>
              <a:gd name="connsiteX1" fmla="*/ 340754 w 5596403"/>
              <a:gd name="connsiteY1" fmla="*/ 27432 h 2900887"/>
              <a:gd name="connsiteX2" fmla="*/ 5578027 w 5596403"/>
              <a:gd name="connsiteY2" fmla="*/ 0 h 2900887"/>
              <a:gd name="connsiteX3" fmla="*/ 5596128 w 5596403"/>
              <a:gd name="connsiteY3" fmla="*/ 2900887 h 2900887"/>
              <a:gd name="connsiteX4" fmla="*/ 1735494 w 5596403"/>
              <a:gd name="connsiteY4" fmla="*/ 2873082 h 2900887"/>
              <a:gd name="connsiteX5" fmla="*/ 587828 w 5596403"/>
              <a:gd name="connsiteY5" fmla="*/ 2453204 h 2900887"/>
              <a:gd name="connsiteX6" fmla="*/ 130629 w 5596403"/>
              <a:gd name="connsiteY6" fmla="*/ 2163955 h 2900887"/>
              <a:gd name="connsiteX7" fmla="*/ 0 w 5596403"/>
              <a:gd name="connsiteY7" fmla="*/ 1613449 h 2900887"/>
              <a:gd name="connsiteX0" fmla="*/ 0 w 5596403"/>
              <a:gd name="connsiteY0" fmla="*/ 1613449 h 2900887"/>
              <a:gd name="connsiteX1" fmla="*/ 340754 w 5596403"/>
              <a:gd name="connsiteY1" fmla="*/ 27432 h 2900887"/>
              <a:gd name="connsiteX2" fmla="*/ 5578027 w 5596403"/>
              <a:gd name="connsiteY2" fmla="*/ 0 h 2900887"/>
              <a:gd name="connsiteX3" fmla="*/ 5596128 w 5596403"/>
              <a:gd name="connsiteY3" fmla="*/ 2900887 h 2900887"/>
              <a:gd name="connsiteX4" fmla="*/ 1744638 w 5596403"/>
              <a:gd name="connsiteY4" fmla="*/ 2845650 h 2900887"/>
              <a:gd name="connsiteX5" fmla="*/ 587828 w 5596403"/>
              <a:gd name="connsiteY5" fmla="*/ 2453204 h 2900887"/>
              <a:gd name="connsiteX6" fmla="*/ 130629 w 5596403"/>
              <a:gd name="connsiteY6" fmla="*/ 2163955 h 2900887"/>
              <a:gd name="connsiteX7" fmla="*/ 0 w 5596403"/>
              <a:gd name="connsiteY7" fmla="*/ 1613449 h 2900887"/>
              <a:gd name="connsiteX0" fmla="*/ 0 w 5596403"/>
              <a:gd name="connsiteY0" fmla="*/ 1613449 h 2845650"/>
              <a:gd name="connsiteX1" fmla="*/ 340754 w 5596403"/>
              <a:gd name="connsiteY1" fmla="*/ 27432 h 2845650"/>
              <a:gd name="connsiteX2" fmla="*/ 5578027 w 5596403"/>
              <a:gd name="connsiteY2" fmla="*/ 0 h 2845650"/>
              <a:gd name="connsiteX3" fmla="*/ 5596128 w 5596403"/>
              <a:gd name="connsiteY3" fmla="*/ 2809447 h 2845650"/>
              <a:gd name="connsiteX4" fmla="*/ 1744638 w 5596403"/>
              <a:gd name="connsiteY4" fmla="*/ 2845650 h 2845650"/>
              <a:gd name="connsiteX5" fmla="*/ 587828 w 5596403"/>
              <a:gd name="connsiteY5" fmla="*/ 2453204 h 2845650"/>
              <a:gd name="connsiteX6" fmla="*/ 130629 w 5596403"/>
              <a:gd name="connsiteY6" fmla="*/ 2163955 h 2845650"/>
              <a:gd name="connsiteX7" fmla="*/ 0 w 5596403"/>
              <a:gd name="connsiteY7" fmla="*/ 1613449 h 2845650"/>
              <a:gd name="connsiteX0" fmla="*/ 0 w 5596403"/>
              <a:gd name="connsiteY0" fmla="*/ 1613449 h 2845650"/>
              <a:gd name="connsiteX1" fmla="*/ 157874 w 5596403"/>
              <a:gd name="connsiteY1" fmla="*/ 18288 h 2845650"/>
              <a:gd name="connsiteX2" fmla="*/ 5578027 w 5596403"/>
              <a:gd name="connsiteY2" fmla="*/ 0 h 2845650"/>
              <a:gd name="connsiteX3" fmla="*/ 5596128 w 5596403"/>
              <a:gd name="connsiteY3" fmla="*/ 2809447 h 2845650"/>
              <a:gd name="connsiteX4" fmla="*/ 1744638 w 5596403"/>
              <a:gd name="connsiteY4" fmla="*/ 2845650 h 2845650"/>
              <a:gd name="connsiteX5" fmla="*/ 587828 w 5596403"/>
              <a:gd name="connsiteY5" fmla="*/ 2453204 h 2845650"/>
              <a:gd name="connsiteX6" fmla="*/ 130629 w 5596403"/>
              <a:gd name="connsiteY6" fmla="*/ 2163955 h 2845650"/>
              <a:gd name="connsiteX7" fmla="*/ 0 w 5596403"/>
              <a:gd name="connsiteY7" fmla="*/ 1613449 h 2845650"/>
              <a:gd name="connsiteX0" fmla="*/ 0 w 5596403"/>
              <a:gd name="connsiteY0" fmla="*/ 1613449 h 2854554"/>
              <a:gd name="connsiteX1" fmla="*/ 157874 w 5596403"/>
              <a:gd name="connsiteY1" fmla="*/ 18288 h 2854554"/>
              <a:gd name="connsiteX2" fmla="*/ 5578027 w 5596403"/>
              <a:gd name="connsiteY2" fmla="*/ 0 h 2854554"/>
              <a:gd name="connsiteX3" fmla="*/ 5596128 w 5596403"/>
              <a:gd name="connsiteY3" fmla="*/ 2809447 h 2854554"/>
              <a:gd name="connsiteX4" fmla="*/ 1744638 w 5596403"/>
              <a:gd name="connsiteY4" fmla="*/ 2845650 h 2854554"/>
              <a:gd name="connsiteX5" fmla="*/ 587828 w 5596403"/>
              <a:gd name="connsiteY5" fmla="*/ 2453204 h 2854554"/>
              <a:gd name="connsiteX6" fmla="*/ 4179 w 5596403"/>
              <a:gd name="connsiteY6" fmla="*/ 2854554 h 2854554"/>
              <a:gd name="connsiteX7" fmla="*/ 0 w 5596403"/>
              <a:gd name="connsiteY7" fmla="*/ 1613449 h 2854554"/>
              <a:gd name="connsiteX0" fmla="*/ 0 w 5596403"/>
              <a:gd name="connsiteY0" fmla="*/ 1613449 h 2854554"/>
              <a:gd name="connsiteX1" fmla="*/ 157874 w 5596403"/>
              <a:gd name="connsiteY1" fmla="*/ 18288 h 2854554"/>
              <a:gd name="connsiteX2" fmla="*/ 5578027 w 5596403"/>
              <a:gd name="connsiteY2" fmla="*/ 0 h 2854554"/>
              <a:gd name="connsiteX3" fmla="*/ 5596128 w 5596403"/>
              <a:gd name="connsiteY3" fmla="*/ 2809447 h 2854554"/>
              <a:gd name="connsiteX4" fmla="*/ 1744638 w 5596403"/>
              <a:gd name="connsiteY4" fmla="*/ 2845650 h 2854554"/>
              <a:gd name="connsiteX5" fmla="*/ 750407 w 5596403"/>
              <a:gd name="connsiteY5" fmla="*/ 2854498 h 2854554"/>
              <a:gd name="connsiteX6" fmla="*/ 4179 w 5596403"/>
              <a:gd name="connsiteY6" fmla="*/ 2854554 h 2854554"/>
              <a:gd name="connsiteX7" fmla="*/ 0 w 5596403"/>
              <a:gd name="connsiteY7" fmla="*/ 1613449 h 2854554"/>
              <a:gd name="connsiteX0" fmla="*/ 104207 w 5592224"/>
              <a:gd name="connsiteY0" fmla="*/ 1613449 h 2854554"/>
              <a:gd name="connsiteX1" fmla="*/ 153695 w 5592224"/>
              <a:gd name="connsiteY1" fmla="*/ 18288 h 2854554"/>
              <a:gd name="connsiteX2" fmla="*/ 5573848 w 5592224"/>
              <a:gd name="connsiteY2" fmla="*/ 0 h 2854554"/>
              <a:gd name="connsiteX3" fmla="*/ 5591949 w 5592224"/>
              <a:gd name="connsiteY3" fmla="*/ 2809447 h 2854554"/>
              <a:gd name="connsiteX4" fmla="*/ 1740459 w 5592224"/>
              <a:gd name="connsiteY4" fmla="*/ 2845650 h 2854554"/>
              <a:gd name="connsiteX5" fmla="*/ 746228 w 5592224"/>
              <a:gd name="connsiteY5" fmla="*/ 2854498 h 2854554"/>
              <a:gd name="connsiteX6" fmla="*/ 0 w 5592224"/>
              <a:gd name="connsiteY6" fmla="*/ 2854554 h 2854554"/>
              <a:gd name="connsiteX7" fmla="*/ 104207 w 5592224"/>
              <a:gd name="connsiteY7" fmla="*/ 1613449 h 2854554"/>
              <a:gd name="connsiteX0" fmla="*/ 13886 w 5501903"/>
              <a:gd name="connsiteY0" fmla="*/ 1613449 h 2863886"/>
              <a:gd name="connsiteX1" fmla="*/ 63374 w 5501903"/>
              <a:gd name="connsiteY1" fmla="*/ 18288 h 2863886"/>
              <a:gd name="connsiteX2" fmla="*/ 5483527 w 5501903"/>
              <a:gd name="connsiteY2" fmla="*/ 0 h 2863886"/>
              <a:gd name="connsiteX3" fmla="*/ 5501628 w 5501903"/>
              <a:gd name="connsiteY3" fmla="*/ 2809447 h 2863886"/>
              <a:gd name="connsiteX4" fmla="*/ 1650138 w 5501903"/>
              <a:gd name="connsiteY4" fmla="*/ 2845650 h 2863886"/>
              <a:gd name="connsiteX5" fmla="*/ 655907 w 5501903"/>
              <a:gd name="connsiteY5" fmla="*/ 2854498 h 2863886"/>
              <a:gd name="connsiteX6" fmla="*/ 0 w 5501903"/>
              <a:gd name="connsiteY6" fmla="*/ 2863886 h 2863886"/>
              <a:gd name="connsiteX7" fmla="*/ 13886 w 5501903"/>
              <a:gd name="connsiteY7" fmla="*/ 1613449 h 2863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01903" h="2863886">
                <a:moveTo>
                  <a:pt x="13886" y="1613449"/>
                </a:moveTo>
                <a:lnTo>
                  <a:pt x="63374" y="18288"/>
                </a:lnTo>
                <a:lnTo>
                  <a:pt x="5483527" y="0"/>
                </a:lnTo>
                <a:cubicBezTo>
                  <a:pt x="5480417" y="905069"/>
                  <a:pt x="5504738" y="1904378"/>
                  <a:pt x="5501628" y="2809447"/>
                </a:cubicBezTo>
                <a:lnTo>
                  <a:pt x="1650138" y="2845650"/>
                </a:lnTo>
                <a:lnTo>
                  <a:pt x="655907" y="2854498"/>
                </a:lnTo>
                <a:lnTo>
                  <a:pt x="0" y="2863886"/>
                </a:lnTo>
                <a:lnTo>
                  <a:pt x="13886" y="1613449"/>
                </a:lnTo>
                <a:close/>
              </a:path>
            </a:pathLst>
          </a:custGeom>
          <a:solidFill>
            <a:srgbClr val="CE0F69">
              <a:alpha val="9000"/>
            </a:srgbClr>
          </a:solidFill>
          <a:ln w="19050">
            <a:noFill/>
          </a:ln>
          <a:effectLst>
            <a:softEdge rad="2286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Slide Number Placeholder 2">
            <a:extLst>
              <a:ext uri="{FF2B5EF4-FFF2-40B4-BE49-F238E27FC236}">
                <a16:creationId xmlns:a16="http://schemas.microsoft.com/office/drawing/2014/main" id="{256D37B2-5B09-4FD5-88D6-909A964B3374}"/>
              </a:ext>
            </a:extLst>
          </p:cNvPr>
          <p:cNvSpPr txBox="1">
            <a:spLocks/>
          </p:cNvSpPr>
          <p:nvPr/>
        </p:nvSpPr>
        <p:spPr>
          <a:xfrm>
            <a:off x="1590722" y="1285923"/>
            <a:ext cx="457200" cy="228600"/>
          </a:xfrm>
          <a:prstGeom prst="rect">
            <a:avLst/>
          </a:prstGeom>
        </p:spPr>
        <p:txBody>
          <a:bodyPr vert="horz" lIns="91440" tIns="45720" rIns="91440" bIns="45720" rtlCol="0" anchor="ctr"/>
          <a:lstStyle>
            <a:defPPr>
              <a:defRPr lang="en-US"/>
            </a:defPPr>
            <a:lvl1pPr marL="0" algn="r" defTabSz="914400" rtl="0" eaLnBrk="1" latinLnBrk="0" hangingPunct="1">
              <a:defRPr sz="10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14A3B9C4-722C-4877-87E1-BA3260DA7637}" type="slidenum">
              <a:rPr lang="en-US">
                <a:solidFill>
                  <a:prstClr val="white"/>
                </a:solidFill>
                <a:latin typeface="Arial" panose="020B0604020202020204"/>
              </a:rPr>
              <a:pPr>
                <a:defRPr/>
              </a:pPr>
              <a:t>99</a:t>
            </a:fld>
            <a:endParaRPr lang="en-US">
              <a:solidFill>
                <a:prstClr val="white"/>
              </a:solidFill>
              <a:latin typeface="Arial" panose="020B0604020202020204"/>
            </a:endParaRPr>
          </a:p>
        </p:txBody>
      </p:sp>
      <p:sp>
        <p:nvSpPr>
          <p:cNvPr id="36" name="TextBox 35">
            <a:extLst>
              <a:ext uri="{FF2B5EF4-FFF2-40B4-BE49-F238E27FC236}">
                <a16:creationId xmlns:a16="http://schemas.microsoft.com/office/drawing/2014/main" id="{9DC895A4-CAE9-42DE-8A45-5D18D377F466}"/>
              </a:ext>
            </a:extLst>
          </p:cNvPr>
          <p:cNvSpPr txBox="1"/>
          <p:nvPr/>
        </p:nvSpPr>
        <p:spPr>
          <a:xfrm>
            <a:off x="10380261" y="2855780"/>
            <a:ext cx="1375698" cy="430887"/>
          </a:xfrm>
          <a:prstGeom prst="rect">
            <a:avLst/>
          </a:prstGeom>
          <a:noFill/>
        </p:spPr>
        <p:txBody>
          <a:bodyPr wrap="none" lIns="91440" tIns="45720" rIns="91440" bIns="45720" rtlCol="0">
            <a:spAutoFit/>
          </a:bodyPr>
          <a:lstStyle/>
          <a:p>
            <a:pPr algn="ctr"/>
            <a:r>
              <a:rPr lang="en-US" sz="1100" b="1">
                <a:solidFill>
                  <a:srgbClr val="CE0F69"/>
                </a:solidFill>
              </a:rPr>
              <a:t>Constrained ethyl</a:t>
            </a:r>
            <a:br>
              <a:rPr lang="en-US" sz="1100" b="1">
                <a:solidFill>
                  <a:srgbClr val="CE0F69"/>
                </a:solidFill>
              </a:rPr>
            </a:br>
            <a:r>
              <a:rPr lang="en-US" sz="1100" b="1">
                <a:solidFill>
                  <a:srgbClr val="CE0F69"/>
                </a:solidFill>
              </a:rPr>
              <a:t>(</a:t>
            </a:r>
            <a:r>
              <a:rPr lang="en-US" sz="1100" b="1" err="1">
                <a:solidFill>
                  <a:srgbClr val="CE0F69"/>
                </a:solidFill>
              </a:rPr>
              <a:t>cEt</a:t>
            </a:r>
            <a:r>
              <a:rPr lang="en-US" sz="1100" b="1">
                <a:solidFill>
                  <a:srgbClr val="CE0F69"/>
                </a:solidFill>
              </a:rPr>
              <a:t>)</a:t>
            </a:r>
          </a:p>
        </p:txBody>
      </p:sp>
      <p:sp>
        <p:nvSpPr>
          <p:cNvPr id="34" name="TextBox 33">
            <a:extLst>
              <a:ext uri="{FF2B5EF4-FFF2-40B4-BE49-F238E27FC236}">
                <a16:creationId xmlns:a16="http://schemas.microsoft.com/office/drawing/2014/main" id="{A022BB01-CBA9-4514-B84E-20943E883C0C}"/>
              </a:ext>
            </a:extLst>
          </p:cNvPr>
          <p:cNvSpPr txBox="1"/>
          <p:nvPr/>
        </p:nvSpPr>
        <p:spPr>
          <a:xfrm>
            <a:off x="8603769" y="2871826"/>
            <a:ext cx="1407757" cy="430887"/>
          </a:xfrm>
          <a:prstGeom prst="rect">
            <a:avLst/>
          </a:prstGeom>
          <a:noFill/>
        </p:spPr>
        <p:txBody>
          <a:bodyPr wrap="none" lIns="91440" tIns="45720" rIns="91440" bIns="45720" rtlCol="0">
            <a:spAutoFit/>
          </a:bodyPr>
          <a:lstStyle/>
          <a:p>
            <a:pPr algn="ctr"/>
            <a:r>
              <a:rPr lang="en-US" sz="1100" b="1">
                <a:solidFill>
                  <a:srgbClr val="CE0F69"/>
                </a:solidFill>
              </a:rPr>
              <a:t>2ʹ-</a:t>
            </a:r>
            <a:r>
              <a:rPr lang="en-US" sz="1100" b="1" i="1">
                <a:solidFill>
                  <a:srgbClr val="CE0F69"/>
                </a:solidFill>
              </a:rPr>
              <a:t>O</a:t>
            </a:r>
            <a:r>
              <a:rPr lang="en-US" sz="1100" b="1">
                <a:solidFill>
                  <a:srgbClr val="CE0F69"/>
                </a:solidFill>
              </a:rPr>
              <a:t>-methoxyethyl</a:t>
            </a:r>
            <a:br>
              <a:rPr lang="en-US" sz="1100" b="1">
                <a:solidFill>
                  <a:srgbClr val="CE0F69"/>
                </a:solidFill>
              </a:rPr>
            </a:br>
            <a:r>
              <a:rPr lang="en-US" sz="1100" b="1">
                <a:solidFill>
                  <a:srgbClr val="CE0F69"/>
                </a:solidFill>
              </a:rPr>
              <a:t>(MOE)</a:t>
            </a:r>
          </a:p>
        </p:txBody>
      </p:sp>
      <p:sp>
        <p:nvSpPr>
          <p:cNvPr id="24" name="TextBox 23">
            <a:extLst>
              <a:ext uri="{FF2B5EF4-FFF2-40B4-BE49-F238E27FC236}">
                <a16:creationId xmlns:a16="http://schemas.microsoft.com/office/drawing/2014/main" id="{EE5A10F3-E877-4C41-8EA8-1714B28896B9}"/>
              </a:ext>
            </a:extLst>
          </p:cNvPr>
          <p:cNvSpPr txBox="1"/>
          <p:nvPr/>
        </p:nvSpPr>
        <p:spPr>
          <a:xfrm>
            <a:off x="8181587" y="1555972"/>
            <a:ext cx="3837910" cy="307777"/>
          </a:xfrm>
          <a:prstGeom prst="rect">
            <a:avLst/>
          </a:prstGeom>
          <a:noFill/>
        </p:spPr>
        <p:txBody>
          <a:bodyPr wrap="none" lIns="91440" tIns="45720" rIns="91440" bIns="45720" rtlCol="0">
            <a:spAutoFit/>
          </a:bodyPr>
          <a:lstStyle/>
          <a:p>
            <a:pPr algn="ctr"/>
            <a:r>
              <a:rPr lang="pt-BR" sz="1400" b="1">
                <a:solidFill>
                  <a:srgbClr val="CE0F69"/>
                </a:solidFill>
              </a:rPr>
              <a:t>Chimeric (Gapmer) RNase H1 Oligo Design</a:t>
            </a:r>
            <a:endParaRPr lang="en-US" sz="1400" b="1">
              <a:solidFill>
                <a:srgbClr val="CE0F69"/>
              </a:solidFill>
            </a:endParaRPr>
          </a:p>
        </p:txBody>
      </p:sp>
      <p:grpSp>
        <p:nvGrpSpPr>
          <p:cNvPr id="16" name="Group 15">
            <a:extLst>
              <a:ext uri="{FF2B5EF4-FFF2-40B4-BE49-F238E27FC236}">
                <a16:creationId xmlns:a16="http://schemas.microsoft.com/office/drawing/2014/main" id="{E386CCD3-94F1-42C0-8F82-56F9BB837836}"/>
              </a:ext>
            </a:extLst>
          </p:cNvPr>
          <p:cNvGrpSpPr/>
          <p:nvPr/>
        </p:nvGrpSpPr>
        <p:grpSpPr>
          <a:xfrm>
            <a:off x="8450057" y="2197384"/>
            <a:ext cx="3461127" cy="558582"/>
            <a:chOff x="8524874" y="2197384"/>
            <a:chExt cx="3461127" cy="558582"/>
          </a:xfrm>
        </p:grpSpPr>
        <p:sp>
          <p:nvSpPr>
            <p:cNvPr id="26" name="TextBox 25">
              <a:extLst>
                <a:ext uri="{FF2B5EF4-FFF2-40B4-BE49-F238E27FC236}">
                  <a16:creationId xmlns:a16="http://schemas.microsoft.com/office/drawing/2014/main" id="{3680ACAC-E387-4017-9D42-618E3E55832D}"/>
                </a:ext>
              </a:extLst>
            </p:cNvPr>
            <p:cNvSpPr txBox="1"/>
            <p:nvPr/>
          </p:nvSpPr>
          <p:spPr>
            <a:xfrm>
              <a:off x="8524874" y="2201968"/>
              <a:ext cx="1057275" cy="553998"/>
            </a:xfrm>
            <a:prstGeom prst="rect">
              <a:avLst/>
            </a:prstGeom>
            <a:noFill/>
          </p:spPr>
          <p:txBody>
            <a:bodyPr wrap="square" lIns="91440" tIns="45720" rIns="91440" bIns="45720" rtlCol="0">
              <a:spAutoFit/>
            </a:bodyPr>
            <a:lstStyle/>
            <a:p>
              <a:r>
                <a:rPr lang="pt-BR" sz="1000" b="1">
                  <a:solidFill>
                    <a:srgbClr val="CE0F69"/>
                  </a:solidFill>
                </a:rPr>
                <a:t>↑ affinity</a:t>
              </a:r>
            </a:p>
            <a:p>
              <a:r>
                <a:rPr lang="pt-BR" sz="1000" b="1">
                  <a:solidFill>
                    <a:srgbClr val="CE0F69"/>
                  </a:solidFill>
                </a:rPr>
                <a:t>↑ stability</a:t>
              </a:r>
            </a:p>
            <a:p>
              <a:r>
                <a:rPr lang="pt-BR" sz="1000" b="1">
                  <a:solidFill>
                    <a:srgbClr val="CE0F69"/>
                  </a:solidFill>
                </a:rPr>
                <a:t>↑ tolerability</a:t>
              </a:r>
              <a:endParaRPr lang="en-US" sz="1000" b="1">
                <a:solidFill>
                  <a:srgbClr val="CE0F69"/>
                </a:solidFill>
              </a:endParaRPr>
            </a:p>
          </p:txBody>
        </p:sp>
        <p:sp>
          <p:nvSpPr>
            <p:cNvPr id="27" name="TextBox 26">
              <a:extLst>
                <a:ext uri="{FF2B5EF4-FFF2-40B4-BE49-F238E27FC236}">
                  <a16:creationId xmlns:a16="http://schemas.microsoft.com/office/drawing/2014/main" id="{243B47E2-7D8A-409E-8F8E-46274C61F8FF}"/>
                </a:ext>
              </a:extLst>
            </p:cNvPr>
            <p:cNvSpPr txBox="1"/>
            <p:nvPr/>
          </p:nvSpPr>
          <p:spPr>
            <a:xfrm>
              <a:off x="10928726" y="2201968"/>
              <a:ext cx="1057275" cy="553998"/>
            </a:xfrm>
            <a:prstGeom prst="rect">
              <a:avLst/>
            </a:prstGeom>
            <a:noFill/>
          </p:spPr>
          <p:txBody>
            <a:bodyPr wrap="square" lIns="91440" tIns="45720" rIns="91440" bIns="45720" rtlCol="0">
              <a:spAutoFit/>
            </a:bodyPr>
            <a:lstStyle/>
            <a:p>
              <a:r>
                <a:rPr lang="pt-BR" sz="1000" b="1">
                  <a:solidFill>
                    <a:srgbClr val="CE0F69"/>
                  </a:solidFill>
                </a:rPr>
                <a:t>↑ affinity</a:t>
              </a:r>
            </a:p>
            <a:p>
              <a:r>
                <a:rPr lang="pt-BR" sz="1000" b="1">
                  <a:solidFill>
                    <a:srgbClr val="CE0F69"/>
                  </a:solidFill>
                </a:rPr>
                <a:t>↑ stability</a:t>
              </a:r>
            </a:p>
            <a:p>
              <a:r>
                <a:rPr lang="pt-BR" sz="1000" b="1">
                  <a:solidFill>
                    <a:srgbClr val="CE0F69"/>
                  </a:solidFill>
                </a:rPr>
                <a:t>↑ tolerability</a:t>
              </a:r>
              <a:endParaRPr lang="en-US" sz="1000" b="1">
                <a:solidFill>
                  <a:srgbClr val="CE0F69"/>
                </a:solidFill>
              </a:endParaRPr>
            </a:p>
          </p:txBody>
        </p:sp>
        <p:sp>
          <p:nvSpPr>
            <p:cNvPr id="28" name="TextBox 27">
              <a:extLst>
                <a:ext uri="{FF2B5EF4-FFF2-40B4-BE49-F238E27FC236}">
                  <a16:creationId xmlns:a16="http://schemas.microsoft.com/office/drawing/2014/main" id="{A67723B7-DAE1-454F-9E4D-D8C35C13B186}"/>
                </a:ext>
              </a:extLst>
            </p:cNvPr>
            <p:cNvSpPr txBox="1"/>
            <p:nvPr/>
          </p:nvSpPr>
          <p:spPr>
            <a:xfrm>
              <a:off x="9510339" y="2197384"/>
              <a:ext cx="1334941" cy="246221"/>
            </a:xfrm>
            <a:prstGeom prst="rect">
              <a:avLst/>
            </a:prstGeom>
            <a:noFill/>
          </p:spPr>
          <p:txBody>
            <a:bodyPr wrap="none" lIns="91440" tIns="45720" rIns="91440" bIns="45720" rtlCol="0">
              <a:spAutoFit/>
            </a:bodyPr>
            <a:lstStyle/>
            <a:p>
              <a:pPr algn="ctr"/>
              <a:r>
                <a:rPr lang="pt-BR" sz="1000" b="1">
                  <a:solidFill>
                    <a:schemeClr val="tx2"/>
                  </a:solidFill>
                </a:rPr>
                <a:t>RNase H1 Substrate</a:t>
              </a:r>
              <a:endParaRPr lang="en-US" sz="1000" b="1">
                <a:solidFill>
                  <a:schemeClr val="tx2"/>
                </a:solidFill>
              </a:endParaRPr>
            </a:p>
          </p:txBody>
        </p:sp>
      </p:grpSp>
      <p:grpSp>
        <p:nvGrpSpPr>
          <p:cNvPr id="15" name="Group 14">
            <a:extLst>
              <a:ext uri="{FF2B5EF4-FFF2-40B4-BE49-F238E27FC236}">
                <a16:creationId xmlns:a16="http://schemas.microsoft.com/office/drawing/2014/main" id="{69734090-6E9F-46C3-BA53-446766F42F86}"/>
              </a:ext>
            </a:extLst>
          </p:cNvPr>
          <p:cNvGrpSpPr/>
          <p:nvPr/>
        </p:nvGrpSpPr>
        <p:grpSpPr>
          <a:xfrm>
            <a:off x="8529696" y="1897097"/>
            <a:ext cx="3146594" cy="288530"/>
            <a:chOff x="8604513" y="1897097"/>
            <a:chExt cx="3146594" cy="288530"/>
          </a:xfrm>
        </p:grpSpPr>
        <p:sp>
          <p:nvSpPr>
            <p:cNvPr id="30" name="Rectangle 29">
              <a:extLst>
                <a:ext uri="{FF2B5EF4-FFF2-40B4-BE49-F238E27FC236}">
                  <a16:creationId xmlns:a16="http://schemas.microsoft.com/office/drawing/2014/main" id="{B30A1B81-B788-4286-BE23-F77EFCB312D4}"/>
                </a:ext>
              </a:extLst>
            </p:cNvPr>
            <p:cNvSpPr/>
            <p:nvPr/>
          </p:nvSpPr>
          <p:spPr>
            <a:xfrm>
              <a:off x="8604513" y="1897097"/>
              <a:ext cx="746177" cy="288530"/>
            </a:xfrm>
            <a:prstGeom prst="rect">
              <a:avLst/>
            </a:prstGeom>
            <a:solidFill>
              <a:srgbClr val="CE0F69"/>
            </a:solidFill>
            <a:ln>
              <a:noFill/>
            </a:ln>
          </p:spPr>
          <p:style>
            <a:lnRef idx="2">
              <a:schemeClr val="accent2">
                <a:shade val="50000"/>
              </a:schemeClr>
            </a:lnRef>
            <a:fillRef idx="1">
              <a:schemeClr val="accent2"/>
            </a:fillRef>
            <a:effectRef idx="0">
              <a:schemeClr val="accent2"/>
            </a:effectRef>
            <a:fontRef idx="minor">
              <a:schemeClr val="lt1"/>
            </a:fontRef>
          </p:style>
          <p:txBody>
            <a:bodyPr lIns="91440" tIns="45720" rIns="91440" bIns="45720" rtlCol="0" anchor="ctr"/>
            <a:lstStyle/>
            <a:p>
              <a:pPr algn="ctr"/>
              <a:r>
                <a:rPr lang="en-US" sz="1050" b="1">
                  <a:solidFill>
                    <a:schemeClr val="bg1"/>
                  </a:solidFill>
                </a:rPr>
                <a:t>MOE/</a:t>
              </a:r>
              <a:r>
                <a:rPr lang="en-US" sz="1050" b="1" err="1">
                  <a:solidFill>
                    <a:schemeClr val="bg1"/>
                  </a:solidFill>
                </a:rPr>
                <a:t>cEt</a:t>
              </a:r>
              <a:endParaRPr lang="en-US" sz="1050" b="1">
                <a:solidFill>
                  <a:schemeClr val="bg1"/>
                </a:solidFill>
              </a:endParaRPr>
            </a:p>
          </p:txBody>
        </p:sp>
        <p:sp>
          <p:nvSpPr>
            <p:cNvPr id="31" name="Rectangle 30">
              <a:extLst>
                <a:ext uri="{FF2B5EF4-FFF2-40B4-BE49-F238E27FC236}">
                  <a16:creationId xmlns:a16="http://schemas.microsoft.com/office/drawing/2014/main" id="{DF7F6E88-A280-4650-A67C-A6FFFC425F26}"/>
                </a:ext>
              </a:extLst>
            </p:cNvPr>
            <p:cNvSpPr/>
            <p:nvPr/>
          </p:nvSpPr>
          <p:spPr>
            <a:xfrm>
              <a:off x="11004930" y="1897097"/>
              <a:ext cx="746177" cy="288530"/>
            </a:xfrm>
            <a:prstGeom prst="rect">
              <a:avLst/>
            </a:prstGeom>
            <a:solidFill>
              <a:srgbClr val="CE0F69"/>
            </a:solidFill>
            <a:ln>
              <a:noFill/>
            </a:ln>
          </p:spPr>
          <p:style>
            <a:lnRef idx="2">
              <a:schemeClr val="accent2">
                <a:shade val="50000"/>
              </a:schemeClr>
            </a:lnRef>
            <a:fillRef idx="1">
              <a:schemeClr val="accent2"/>
            </a:fillRef>
            <a:effectRef idx="0">
              <a:schemeClr val="accent2"/>
            </a:effectRef>
            <a:fontRef idx="minor">
              <a:schemeClr val="lt1"/>
            </a:fontRef>
          </p:style>
          <p:txBody>
            <a:bodyPr lIns="91440" tIns="45720" rIns="91440" bIns="45720" rtlCol="0" anchor="ctr"/>
            <a:lstStyle/>
            <a:p>
              <a:pPr algn="ctr"/>
              <a:r>
                <a:rPr lang="en-US" sz="1050" b="1">
                  <a:solidFill>
                    <a:schemeClr val="bg1"/>
                  </a:solidFill>
                </a:rPr>
                <a:t>MOE/</a:t>
              </a:r>
              <a:r>
                <a:rPr lang="en-US" sz="1050" b="1" err="1">
                  <a:solidFill>
                    <a:schemeClr val="bg1"/>
                  </a:solidFill>
                </a:rPr>
                <a:t>cEt</a:t>
              </a:r>
              <a:endParaRPr lang="en-US" sz="1050" b="1">
                <a:solidFill>
                  <a:schemeClr val="bg1"/>
                </a:solidFill>
              </a:endParaRPr>
            </a:p>
          </p:txBody>
        </p:sp>
        <p:sp>
          <p:nvSpPr>
            <p:cNvPr id="32" name="Rectangle 31">
              <a:extLst>
                <a:ext uri="{FF2B5EF4-FFF2-40B4-BE49-F238E27FC236}">
                  <a16:creationId xmlns:a16="http://schemas.microsoft.com/office/drawing/2014/main" id="{78D0C5CF-611D-488F-9020-784E14AE8313}"/>
                </a:ext>
              </a:extLst>
            </p:cNvPr>
            <p:cNvSpPr/>
            <p:nvPr/>
          </p:nvSpPr>
          <p:spPr>
            <a:xfrm>
              <a:off x="9350690" y="1897097"/>
              <a:ext cx="1654239" cy="288530"/>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lIns="91440" tIns="45720" rIns="91440" bIns="45720" rtlCol="0" anchor="ctr"/>
            <a:lstStyle/>
            <a:p>
              <a:pPr algn="ctr"/>
              <a:r>
                <a:rPr lang="en-US" sz="1050" b="1">
                  <a:solidFill>
                    <a:schemeClr val="bg1"/>
                  </a:solidFill>
                </a:rPr>
                <a:t>DNA</a:t>
              </a:r>
            </a:p>
          </p:txBody>
        </p:sp>
      </p:grpSp>
      <p:pic>
        <p:nvPicPr>
          <p:cNvPr id="37" name="Center Chem Structure">
            <a:extLst>
              <a:ext uri="{FF2B5EF4-FFF2-40B4-BE49-F238E27FC236}">
                <a16:creationId xmlns:a16="http://schemas.microsoft.com/office/drawing/2014/main" id="{646E0556-DBF9-4832-BA68-7A63E9051F4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357167" y="3002717"/>
            <a:ext cx="1205951" cy="1934819"/>
          </a:xfrm>
          <a:prstGeom prst="rect">
            <a:avLst/>
          </a:prstGeom>
        </p:spPr>
      </p:pic>
      <p:grpSp>
        <p:nvGrpSpPr>
          <p:cNvPr id="10" name="Group 9">
            <a:extLst>
              <a:ext uri="{FF2B5EF4-FFF2-40B4-BE49-F238E27FC236}">
                <a16:creationId xmlns:a16="http://schemas.microsoft.com/office/drawing/2014/main" id="{277450BE-8470-460B-8840-6E3925F61B16}"/>
              </a:ext>
            </a:extLst>
          </p:cNvPr>
          <p:cNvGrpSpPr/>
          <p:nvPr/>
        </p:nvGrpSpPr>
        <p:grpSpPr>
          <a:xfrm>
            <a:off x="4673621" y="1327689"/>
            <a:ext cx="3490062" cy="2905476"/>
            <a:chOff x="4673621" y="1327689"/>
            <a:chExt cx="3490062" cy="2905476"/>
          </a:xfrm>
        </p:grpSpPr>
        <p:sp>
          <p:nvSpPr>
            <p:cNvPr id="45" name="Green circle">
              <a:extLst>
                <a:ext uri="{FF2B5EF4-FFF2-40B4-BE49-F238E27FC236}">
                  <a16:creationId xmlns:a16="http://schemas.microsoft.com/office/drawing/2014/main" id="{D6747D7B-8597-4EED-A243-B5A5B6AEC2BA}"/>
                </a:ext>
              </a:extLst>
            </p:cNvPr>
            <p:cNvSpPr/>
            <p:nvPr/>
          </p:nvSpPr>
          <p:spPr>
            <a:xfrm>
              <a:off x="4673621" y="3106608"/>
              <a:ext cx="469075" cy="469075"/>
            </a:xfrm>
            <a:prstGeom prst="ellipse">
              <a:avLst/>
            </a:prstGeom>
            <a:solidFill>
              <a:schemeClr val="accent3">
                <a:alpha val="11000"/>
              </a:schemeClr>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a:extLst>
                <a:ext uri="{FF2B5EF4-FFF2-40B4-BE49-F238E27FC236}">
                  <a16:creationId xmlns:a16="http://schemas.microsoft.com/office/drawing/2014/main" id="{C626F65D-8753-4FA9-A3CC-7DDEE69EA8A2}"/>
                </a:ext>
              </a:extLst>
            </p:cNvPr>
            <p:cNvGrpSpPr/>
            <p:nvPr/>
          </p:nvGrpSpPr>
          <p:grpSpPr>
            <a:xfrm>
              <a:off x="4891376" y="1327689"/>
              <a:ext cx="3272307" cy="2905476"/>
              <a:chOff x="4891376" y="1327689"/>
              <a:chExt cx="3272307" cy="2905476"/>
            </a:xfrm>
          </p:grpSpPr>
          <p:sp>
            <p:nvSpPr>
              <p:cNvPr id="40" name="Green area">
                <a:extLst>
                  <a:ext uri="{FF2B5EF4-FFF2-40B4-BE49-F238E27FC236}">
                    <a16:creationId xmlns:a16="http://schemas.microsoft.com/office/drawing/2014/main" id="{D0DF89FB-8462-4CD1-BA18-C00ADC985271}"/>
                  </a:ext>
                </a:extLst>
              </p:cNvPr>
              <p:cNvSpPr/>
              <p:nvPr/>
            </p:nvSpPr>
            <p:spPr>
              <a:xfrm>
                <a:off x="4891376" y="1327689"/>
                <a:ext cx="3272307" cy="2905476"/>
              </a:xfrm>
              <a:custGeom>
                <a:avLst/>
                <a:gdLst>
                  <a:gd name="connsiteX0" fmla="*/ 0 w 4124131"/>
                  <a:gd name="connsiteY0" fmla="*/ 1576873 h 2715208"/>
                  <a:gd name="connsiteX1" fmla="*/ 578498 w 4124131"/>
                  <a:gd name="connsiteY1" fmla="*/ 0 h 2715208"/>
                  <a:gd name="connsiteX2" fmla="*/ 4124131 w 4124131"/>
                  <a:gd name="connsiteY2" fmla="*/ 0 h 2715208"/>
                  <a:gd name="connsiteX3" fmla="*/ 4114800 w 4124131"/>
                  <a:gd name="connsiteY3" fmla="*/ 2715208 h 2715208"/>
                  <a:gd name="connsiteX4" fmla="*/ 1763486 w 4124131"/>
                  <a:gd name="connsiteY4" fmla="*/ 2715208 h 2715208"/>
                  <a:gd name="connsiteX5" fmla="*/ 979714 w 4124131"/>
                  <a:gd name="connsiteY5" fmla="*/ 2304661 h 2715208"/>
                  <a:gd name="connsiteX6" fmla="*/ 130629 w 4124131"/>
                  <a:gd name="connsiteY6" fmla="*/ 2127379 h 2715208"/>
                  <a:gd name="connsiteX7" fmla="*/ 0 w 4124131"/>
                  <a:gd name="connsiteY7" fmla="*/ 1576873 h 2715208"/>
                  <a:gd name="connsiteX0" fmla="*/ 0 w 4124131"/>
                  <a:gd name="connsiteY0" fmla="*/ 1576873 h 2836506"/>
                  <a:gd name="connsiteX1" fmla="*/ 578498 w 4124131"/>
                  <a:gd name="connsiteY1" fmla="*/ 0 h 2836506"/>
                  <a:gd name="connsiteX2" fmla="*/ 4124131 w 4124131"/>
                  <a:gd name="connsiteY2" fmla="*/ 0 h 2836506"/>
                  <a:gd name="connsiteX3" fmla="*/ 4114800 w 4124131"/>
                  <a:gd name="connsiteY3" fmla="*/ 2715208 h 2836506"/>
                  <a:gd name="connsiteX4" fmla="*/ 1735494 w 4124131"/>
                  <a:gd name="connsiteY4" fmla="*/ 2836506 h 2836506"/>
                  <a:gd name="connsiteX5" fmla="*/ 979714 w 4124131"/>
                  <a:gd name="connsiteY5" fmla="*/ 2304661 h 2836506"/>
                  <a:gd name="connsiteX6" fmla="*/ 130629 w 4124131"/>
                  <a:gd name="connsiteY6" fmla="*/ 2127379 h 2836506"/>
                  <a:gd name="connsiteX7" fmla="*/ 0 w 4124131"/>
                  <a:gd name="connsiteY7" fmla="*/ 1576873 h 2836506"/>
                  <a:gd name="connsiteX0" fmla="*/ 0 w 4124131"/>
                  <a:gd name="connsiteY0" fmla="*/ 1576873 h 2855167"/>
                  <a:gd name="connsiteX1" fmla="*/ 578498 w 4124131"/>
                  <a:gd name="connsiteY1" fmla="*/ 0 h 2855167"/>
                  <a:gd name="connsiteX2" fmla="*/ 4124131 w 4124131"/>
                  <a:gd name="connsiteY2" fmla="*/ 0 h 2855167"/>
                  <a:gd name="connsiteX3" fmla="*/ 4114800 w 4124131"/>
                  <a:gd name="connsiteY3" fmla="*/ 2855167 h 2855167"/>
                  <a:gd name="connsiteX4" fmla="*/ 1735494 w 4124131"/>
                  <a:gd name="connsiteY4" fmla="*/ 2836506 h 2855167"/>
                  <a:gd name="connsiteX5" fmla="*/ 979714 w 4124131"/>
                  <a:gd name="connsiteY5" fmla="*/ 2304661 h 2855167"/>
                  <a:gd name="connsiteX6" fmla="*/ 130629 w 4124131"/>
                  <a:gd name="connsiteY6" fmla="*/ 2127379 h 2855167"/>
                  <a:gd name="connsiteX7" fmla="*/ 0 w 4124131"/>
                  <a:gd name="connsiteY7" fmla="*/ 1576873 h 2855167"/>
                  <a:gd name="connsiteX0" fmla="*/ 0 w 4124131"/>
                  <a:gd name="connsiteY0" fmla="*/ 1576873 h 2855167"/>
                  <a:gd name="connsiteX1" fmla="*/ 578498 w 4124131"/>
                  <a:gd name="connsiteY1" fmla="*/ 0 h 2855167"/>
                  <a:gd name="connsiteX2" fmla="*/ 4124131 w 4124131"/>
                  <a:gd name="connsiteY2" fmla="*/ 0 h 2855167"/>
                  <a:gd name="connsiteX3" fmla="*/ 4114800 w 4124131"/>
                  <a:gd name="connsiteY3" fmla="*/ 2855167 h 2855167"/>
                  <a:gd name="connsiteX4" fmla="*/ 1735494 w 4124131"/>
                  <a:gd name="connsiteY4" fmla="*/ 2836506 h 2855167"/>
                  <a:gd name="connsiteX5" fmla="*/ 643812 w 4124131"/>
                  <a:gd name="connsiteY5" fmla="*/ 2388636 h 2855167"/>
                  <a:gd name="connsiteX6" fmla="*/ 130629 w 4124131"/>
                  <a:gd name="connsiteY6" fmla="*/ 2127379 h 2855167"/>
                  <a:gd name="connsiteX7" fmla="*/ 0 w 4124131"/>
                  <a:gd name="connsiteY7" fmla="*/ 1576873 h 2855167"/>
                  <a:gd name="connsiteX0" fmla="*/ 0 w 4124131"/>
                  <a:gd name="connsiteY0" fmla="*/ 1576873 h 2855167"/>
                  <a:gd name="connsiteX1" fmla="*/ 578498 w 4124131"/>
                  <a:gd name="connsiteY1" fmla="*/ 0 h 2855167"/>
                  <a:gd name="connsiteX2" fmla="*/ 4124131 w 4124131"/>
                  <a:gd name="connsiteY2" fmla="*/ 0 h 2855167"/>
                  <a:gd name="connsiteX3" fmla="*/ 4114800 w 4124131"/>
                  <a:gd name="connsiteY3" fmla="*/ 2855167 h 2855167"/>
                  <a:gd name="connsiteX4" fmla="*/ 1735494 w 4124131"/>
                  <a:gd name="connsiteY4" fmla="*/ 2836506 h 2855167"/>
                  <a:gd name="connsiteX5" fmla="*/ 587828 w 4124131"/>
                  <a:gd name="connsiteY5" fmla="*/ 2416628 h 2855167"/>
                  <a:gd name="connsiteX6" fmla="*/ 130629 w 4124131"/>
                  <a:gd name="connsiteY6" fmla="*/ 2127379 h 2855167"/>
                  <a:gd name="connsiteX7" fmla="*/ 0 w 4124131"/>
                  <a:gd name="connsiteY7" fmla="*/ 1576873 h 2855167"/>
                  <a:gd name="connsiteX0" fmla="*/ 0 w 5596132"/>
                  <a:gd name="connsiteY0" fmla="*/ 1576873 h 2864311"/>
                  <a:gd name="connsiteX1" fmla="*/ 578498 w 5596132"/>
                  <a:gd name="connsiteY1" fmla="*/ 0 h 2864311"/>
                  <a:gd name="connsiteX2" fmla="*/ 4124131 w 5596132"/>
                  <a:gd name="connsiteY2" fmla="*/ 0 h 2864311"/>
                  <a:gd name="connsiteX3" fmla="*/ 5596128 w 5596132"/>
                  <a:gd name="connsiteY3" fmla="*/ 2864311 h 2864311"/>
                  <a:gd name="connsiteX4" fmla="*/ 1735494 w 5596132"/>
                  <a:gd name="connsiteY4" fmla="*/ 2836506 h 2864311"/>
                  <a:gd name="connsiteX5" fmla="*/ 587828 w 5596132"/>
                  <a:gd name="connsiteY5" fmla="*/ 2416628 h 2864311"/>
                  <a:gd name="connsiteX6" fmla="*/ 130629 w 5596132"/>
                  <a:gd name="connsiteY6" fmla="*/ 2127379 h 2864311"/>
                  <a:gd name="connsiteX7" fmla="*/ 0 w 5596132"/>
                  <a:gd name="connsiteY7" fmla="*/ 1576873 h 2864311"/>
                  <a:gd name="connsiteX0" fmla="*/ 0 w 5614603"/>
                  <a:gd name="connsiteY0" fmla="*/ 1604305 h 2891743"/>
                  <a:gd name="connsiteX1" fmla="*/ 578498 w 5614603"/>
                  <a:gd name="connsiteY1" fmla="*/ 27432 h 2891743"/>
                  <a:gd name="connsiteX2" fmla="*/ 5614603 w 5614603"/>
                  <a:gd name="connsiteY2" fmla="*/ 0 h 2891743"/>
                  <a:gd name="connsiteX3" fmla="*/ 5596128 w 5614603"/>
                  <a:gd name="connsiteY3" fmla="*/ 2891743 h 2891743"/>
                  <a:gd name="connsiteX4" fmla="*/ 1735494 w 5614603"/>
                  <a:gd name="connsiteY4" fmla="*/ 2863938 h 2891743"/>
                  <a:gd name="connsiteX5" fmla="*/ 587828 w 5614603"/>
                  <a:gd name="connsiteY5" fmla="*/ 2444060 h 2891743"/>
                  <a:gd name="connsiteX6" fmla="*/ 130629 w 5614603"/>
                  <a:gd name="connsiteY6" fmla="*/ 2154811 h 2891743"/>
                  <a:gd name="connsiteX7" fmla="*/ 0 w 5614603"/>
                  <a:gd name="connsiteY7" fmla="*/ 1604305 h 2891743"/>
                  <a:gd name="connsiteX0" fmla="*/ 0 w 5614603"/>
                  <a:gd name="connsiteY0" fmla="*/ 1604305 h 2891743"/>
                  <a:gd name="connsiteX1" fmla="*/ 340754 w 5614603"/>
                  <a:gd name="connsiteY1" fmla="*/ 18288 h 2891743"/>
                  <a:gd name="connsiteX2" fmla="*/ 5614603 w 5614603"/>
                  <a:gd name="connsiteY2" fmla="*/ 0 h 2891743"/>
                  <a:gd name="connsiteX3" fmla="*/ 5596128 w 5614603"/>
                  <a:gd name="connsiteY3" fmla="*/ 2891743 h 2891743"/>
                  <a:gd name="connsiteX4" fmla="*/ 1735494 w 5614603"/>
                  <a:gd name="connsiteY4" fmla="*/ 2863938 h 2891743"/>
                  <a:gd name="connsiteX5" fmla="*/ 587828 w 5614603"/>
                  <a:gd name="connsiteY5" fmla="*/ 2444060 h 2891743"/>
                  <a:gd name="connsiteX6" fmla="*/ 130629 w 5614603"/>
                  <a:gd name="connsiteY6" fmla="*/ 2154811 h 2891743"/>
                  <a:gd name="connsiteX7" fmla="*/ 0 w 5614603"/>
                  <a:gd name="connsiteY7" fmla="*/ 1604305 h 2891743"/>
                  <a:gd name="connsiteX0" fmla="*/ 0 w 5596403"/>
                  <a:gd name="connsiteY0" fmla="*/ 1613449 h 2900887"/>
                  <a:gd name="connsiteX1" fmla="*/ 340754 w 5596403"/>
                  <a:gd name="connsiteY1" fmla="*/ 27432 h 2900887"/>
                  <a:gd name="connsiteX2" fmla="*/ 5578027 w 5596403"/>
                  <a:gd name="connsiteY2" fmla="*/ 0 h 2900887"/>
                  <a:gd name="connsiteX3" fmla="*/ 5596128 w 5596403"/>
                  <a:gd name="connsiteY3" fmla="*/ 2900887 h 2900887"/>
                  <a:gd name="connsiteX4" fmla="*/ 1735494 w 5596403"/>
                  <a:gd name="connsiteY4" fmla="*/ 2873082 h 2900887"/>
                  <a:gd name="connsiteX5" fmla="*/ 587828 w 5596403"/>
                  <a:gd name="connsiteY5" fmla="*/ 2453204 h 2900887"/>
                  <a:gd name="connsiteX6" fmla="*/ 130629 w 5596403"/>
                  <a:gd name="connsiteY6" fmla="*/ 2163955 h 2900887"/>
                  <a:gd name="connsiteX7" fmla="*/ 0 w 5596403"/>
                  <a:gd name="connsiteY7" fmla="*/ 1613449 h 2900887"/>
                  <a:gd name="connsiteX0" fmla="*/ 0 w 5596403"/>
                  <a:gd name="connsiteY0" fmla="*/ 1613449 h 2900887"/>
                  <a:gd name="connsiteX1" fmla="*/ 340754 w 5596403"/>
                  <a:gd name="connsiteY1" fmla="*/ 27432 h 2900887"/>
                  <a:gd name="connsiteX2" fmla="*/ 5578027 w 5596403"/>
                  <a:gd name="connsiteY2" fmla="*/ 0 h 2900887"/>
                  <a:gd name="connsiteX3" fmla="*/ 5596128 w 5596403"/>
                  <a:gd name="connsiteY3" fmla="*/ 2900887 h 2900887"/>
                  <a:gd name="connsiteX4" fmla="*/ 1744638 w 5596403"/>
                  <a:gd name="connsiteY4" fmla="*/ 2845650 h 2900887"/>
                  <a:gd name="connsiteX5" fmla="*/ 587828 w 5596403"/>
                  <a:gd name="connsiteY5" fmla="*/ 2453204 h 2900887"/>
                  <a:gd name="connsiteX6" fmla="*/ 130629 w 5596403"/>
                  <a:gd name="connsiteY6" fmla="*/ 2163955 h 2900887"/>
                  <a:gd name="connsiteX7" fmla="*/ 0 w 5596403"/>
                  <a:gd name="connsiteY7" fmla="*/ 1613449 h 2900887"/>
                  <a:gd name="connsiteX0" fmla="*/ 0 w 5596403"/>
                  <a:gd name="connsiteY0" fmla="*/ 1613449 h 2845650"/>
                  <a:gd name="connsiteX1" fmla="*/ 340754 w 5596403"/>
                  <a:gd name="connsiteY1" fmla="*/ 27432 h 2845650"/>
                  <a:gd name="connsiteX2" fmla="*/ 5578027 w 5596403"/>
                  <a:gd name="connsiteY2" fmla="*/ 0 h 2845650"/>
                  <a:gd name="connsiteX3" fmla="*/ 5596128 w 5596403"/>
                  <a:gd name="connsiteY3" fmla="*/ 2809447 h 2845650"/>
                  <a:gd name="connsiteX4" fmla="*/ 1744638 w 5596403"/>
                  <a:gd name="connsiteY4" fmla="*/ 2845650 h 2845650"/>
                  <a:gd name="connsiteX5" fmla="*/ 587828 w 5596403"/>
                  <a:gd name="connsiteY5" fmla="*/ 2453204 h 2845650"/>
                  <a:gd name="connsiteX6" fmla="*/ 130629 w 5596403"/>
                  <a:gd name="connsiteY6" fmla="*/ 2163955 h 2845650"/>
                  <a:gd name="connsiteX7" fmla="*/ 0 w 5596403"/>
                  <a:gd name="connsiteY7" fmla="*/ 1613449 h 2845650"/>
                  <a:gd name="connsiteX0" fmla="*/ 0 w 5596403"/>
                  <a:gd name="connsiteY0" fmla="*/ 1613449 h 2845650"/>
                  <a:gd name="connsiteX1" fmla="*/ 157874 w 5596403"/>
                  <a:gd name="connsiteY1" fmla="*/ 18288 h 2845650"/>
                  <a:gd name="connsiteX2" fmla="*/ 5578027 w 5596403"/>
                  <a:gd name="connsiteY2" fmla="*/ 0 h 2845650"/>
                  <a:gd name="connsiteX3" fmla="*/ 5596128 w 5596403"/>
                  <a:gd name="connsiteY3" fmla="*/ 2809447 h 2845650"/>
                  <a:gd name="connsiteX4" fmla="*/ 1744638 w 5596403"/>
                  <a:gd name="connsiteY4" fmla="*/ 2845650 h 2845650"/>
                  <a:gd name="connsiteX5" fmla="*/ 587828 w 5596403"/>
                  <a:gd name="connsiteY5" fmla="*/ 2453204 h 2845650"/>
                  <a:gd name="connsiteX6" fmla="*/ 130629 w 5596403"/>
                  <a:gd name="connsiteY6" fmla="*/ 2163955 h 2845650"/>
                  <a:gd name="connsiteX7" fmla="*/ 0 w 5596403"/>
                  <a:gd name="connsiteY7" fmla="*/ 1613449 h 2845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96403" h="2845650">
                    <a:moveTo>
                      <a:pt x="0" y="1613449"/>
                    </a:moveTo>
                    <a:lnTo>
                      <a:pt x="157874" y="18288"/>
                    </a:lnTo>
                    <a:lnTo>
                      <a:pt x="5578027" y="0"/>
                    </a:lnTo>
                    <a:cubicBezTo>
                      <a:pt x="5574917" y="905069"/>
                      <a:pt x="5599238" y="1904378"/>
                      <a:pt x="5596128" y="2809447"/>
                    </a:cubicBezTo>
                    <a:lnTo>
                      <a:pt x="1744638" y="2845650"/>
                    </a:lnTo>
                    <a:lnTo>
                      <a:pt x="587828" y="2453204"/>
                    </a:lnTo>
                    <a:lnTo>
                      <a:pt x="130629" y="2163955"/>
                    </a:lnTo>
                    <a:lnTo>
                      <a:pt x="0" y="1613449"/>
                    </a:lnTo>
                    <a:close/>
                  </a:path>
                </a:pathLst>
              </a:custGeom>
              <a:solidFill>
                <a:schemeClr val="accent3">
                  <a:alpha val="10000"/>
                </a:schemeClr>
              </a:solidFill>
              <a:ln w="19050">
                <a:noFill/>
              </a:ln>
              <a:effectLst>
                <a:softEdge rad="2286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47" name="Sugar Mods">
                <a:extLst>
                  <a:ext uri="{FF2B5EF4-FFF2-40B4-BE49-F238E27FC236}">
                    <a16:creationId xmlns:a16="http://schemas.microsoft.com/office/drawing/2014/main" id="{4AFA6CEC-C4B0-4DBD-B512-1C48BD5FFAA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491826" y="2446370"/>
                <a:ext cx="2259291" cy="1457607"/>
              </a:xfrm>
              <a:prstGeom prst="rect">
                <a:avLst/>
              </a:prstGeom>
            </p:spPr>
          </p:pic>
          <p:sp>
            <p:nvSpPr>
              <p:cNvPr id="52" name="Sugar Mod bullets">
                <a:extLst>
                  <a:ext uri="{FF2B5EF4-FFF2-40B4-BE49-F238E27FC236}">
                    <a16:creationId xmlns:a16="http://schemas.microsoft.com/office/drawing/2014/main" id="{9969D229-9BD0-46AF-A29C-220132A725FC}"/>
                  </a:ext>
                </a:extLst>
              </p:cNvPr>
              <p:cNvSpPr txBox="1"/>
              <p:nvPr/>
            </p:nvSpPr>
            <p:spPr>
              <a:xfrm>
                <a:off x="5411610" y="1555972"/>
                <a:ext cx="2658068" cy="769441"/>
              </a:xfrm>
              <a:prstGeom prst="rect">
                <a:avLst/>
              </a:prstGeom>
              <a:noFill/>
            </p:spPr>
            <p:txBody>
              <a:bodyPr wrap="square" rtlCol="0">
                <a:spAutoFit/>
              </a:bodyPr>
              <a:lstStyle/>
              <a:p>
                <a:pPr>
                  <a:buClr>
                    <a:schemeClr val="accent3"/>
                  </a:buClr>
                </a:pPr>
                <a:r>
                  <a:rPr lang="en-US" sz="1400" b="1">
                    <a:solidFill>
                      <a:schemeClr val="accent3"/>
                    </a:solidFill>
                  </a:rPr>
                  <a:t>Sugar Modifications</a:t>
                </a:r>
              </a:p>
              <a:p>
                <a:pPr marL="119063" indent="-119063">
                  <a:buClr>
                    <a:schemeClr val="accent3"/>
                  </a:buClr>
                  <a:buFont typeface="Arial" panose="020B0604020202020204" pitchFamily="34" charset="0"/>
                  <a:buChar char="•"/>
                </a:pPr>
                <a:r>
                  <a:rPr lang="en-US" sz="1000">
                    <a:solidFill>
                      <a:schemeClr val="accent3"/>
                    </a:solidFill>
                  </a:rPr>
                  <a:t>Increase binding affinity to RNA</a:t>
                </a:r>
              </a:p>
              <a:p>
                <a:pPr marL="119063" indent="-119063">
                  <a:buClr>
                    <a:schemeClr val="accent3"/>
                  </a:buClr>
                  <a:buFont typeface="Arial" panose="020B0604020202020204" pitchFamily="34" charset="0"/>
                  <a:buChar char="•"/>
                </a:pPr>
                <a:r>
                  <a:rPr lang="en-US" sz="1000">
                    <a:solidFill>
                      <a:schemeClr val="accent3"/>
                    </a:solidFill>
                  </a:rPr>
                  <a:t>Stability against nucleases</a:t>
                </a:r>
              </a:p>
              <a:p>
                <a:pPr marL="119063" indent="-119063">
                  <a:buClr>
                    <a:schemeClr val="accent3"/>
                  </a:buClr>
                  <a:buFont typeface="Arial" panose="020B0604020202020204" pitchFamily="34" charset="0"/>
                  <a:buChar char="•"/>
                </a:pPr>
                <a:r>
                  <a:rPr lang="en-US" sz="1000">
                    <a:solidFill>
                      <a:schemeClr val="accent3"/>
                    </a:solidFill>
                  </a:rPr>
                  <a:t>Decrease pro-inflammatory properties</a:t>
                </a:r>
              </a:p>
            </p:txBody>
          </p:sp>
        </p:grpSp>
        <p:cxnSp>
          <p:nvCxnSpPr>
            <p:cNvPr id="56" name="Straight Arrow Connector 55">
              <a:extLst>
                <a:ext uri="{FF2B5EF4-FFF2-40B4-BE49-F238E27FC236}">
                  <a16:creationId xmlns:a16="http://schemas.microsoft.com/office/drawing/2014/main" id="{B449FE56-1ADC-43F9-9AF0-08CD33E987AC}"/>
                </a:ext>
              </a:extLst>
            </p:cNvPr>
            <p:cNvCxnSpPr>
              <a:cxnSpLocks/>
              <a:stCxn id="45" idx="7"/>
            </p:cNvCxnSpPr>
            <p:nvPr/>
          </p:nvCxnSpPr>
          <p:spPr>
            <a:xfrm flipV="1">
              <a:off x="5074002" y="2937969"/>
              <a:ext cx="345469" cy="237333"/>
            </a:xfrm>
            <a:prstGeom prst="straightConnector1">
              <a:avLst/>
            </a:prstGeom>
            <a:ln w="19050" cap="rnd">
              <a:solidFill>
                <a:schemeClr val="accent3"/>
              </a:solidFill>
              <a:tailEnd type="triangle" w="lg" len="lg"/>
            </a:ln>
          </p:spPr>
          <p:style>
            <a:lnRef idx="1">
              <a:schemeClr val="accent1"/>
            </a:lnRef>
            <a:fillRef idx="0">
              <a:schemeClr val="accent1"/>
            </a:fillRef>
            <a:effectRef idx="0">
              <a:schemeClr val="accent1"/>
            </a:effectRef>
            <a:fontRef idx="minor">
              <a:schemeClr val="tx1"/>
            </a:fontRef>
          </p:style>
        </p:cxnSp>
      </p:grpSp>
      <p:grpSp>
        <p:nvGrpSpPr>
          <p:cNvPr id="65" name="Group 64">
            <a:extLst>
              <a:ext uri="{FF2B5EF4-FFF2-40B4-BE49-F238E27FC236}">
                <a16:creationId xmlns:a16="http://schemas.microsoft.com/office/drawing/2014/main" id="{CE505429-7130-4277-92D3-E34B7D6D7FDF}"/>
              </a:ext>
            </a:extLst>
          </p:cNvPr>
          <p:cNvGrpSpPr/>
          <p:nvPr/>
        </p:nvGrpSpPr>
        <p:grpSpPr>
          <a:xfrm>
            <a:off x="35391" y="1153655"/>
            <a:ext cx="5038610" cy="2374084"/>
            <a:chOff x="35391" y="1153655"/>
            <a:chExt cx="5038610" cy="2374084"/>
          </a:xfrm>
        </p:grpSpPr>
        <p:sp>
          <p:nvSpPr>
            <p:cNvPr id="38" name="Red area">
              <a:extLst>
                <a:ext uri="{FF2B5EF4-FFF2-40B4-BE49-F238E27FC236}">
                  <a16:creationId xmlns:a16="http://schemas.microsoft.com/office/drawing/2014/main" id="{DE8E51FA-C34F-4868-B645-E326D672AC54}"/>
                </a:ext>
              </a:extLst>
            </p:cNvPr>
            <p:cNvSpPr/>
            <p:nvPr/>
          </p:nvSpPr>
          <p:spPr>
            <a:xfrm>
              <a:off x="35391" y="1153655"/>
              <a:ext cx="5038610" cy="2374084"/>
            </a:xfrm>
            <a:custGeom>
              <a:avLst/>
              <a:gdLst>
                <a:gd name="connsiteX0" fmla="*/ 0 w 4898571"/>
                <a:gd name="connsiteY0" fmla="*/ 83976 h 2155372"/>
                <a:gd name="connsiteX1" fmla="*/ 0 w 4898571"/>
                <a:gd name="connsiteY1" fmla="*/ 2155372 h 2155372"/>
                <a:gd name="connsiteX2" fmla="*/ 2761861 w 4898571"/>
                <a:gd name="connsiteY2" fmla="*/ 2146041 h 2155372"/>
                <a:gd name="connsiteX3" fmla="*/ 4310743 w 4898571"/>
                <a:gd name="connsiteY3" fmla="*/ 1884784 h 2155372"/>
                <a:gd name="connsiteX4" fmla="*/ 4898571 w 4898571"/>
                <a:gd name="connsiteY4" fmla="*/ 503853 h 2155372"/>
                <a:gd name="connsiteX5" fmla="*/ 4842588 w 4898571"/>
                <a:gd name="connsiteY5" fmla="*/ 0 h 2155372"/>
                <a:gd name="connsiteX6" fmla="*/ 0 w 4898571"/>
                <a:gd name="connsiteY6" fmla="*/ 83976 h 2155372"/>
                <a:gd name="connsiteX0" fmla="*/ 0 w 4898571"/>
                <a:gd name="connsiteY0" fmla="*/ 83976 h 2155372"/>
                <a:gd name="connsiteX1" fmla="*/ 0 w 4898571"/>
                <a:gd name="connsiteY1" fmla="*/ 2155372 h 2155372"/>
                <a:gd name="connsiteX2" fmla="*/ 2761861 w 4898571"/>
                <a:gd name="connsiteY2" fmla="*/ 2146041 h 2155372"/>
                <a:gd name="connsiteX3" fmla="*/ 4842588 w 4898571"/>
                <a:gd name="connsiteY3" fmla="*/ 2071396 h 2155372"/>
                <a:gd name="connsiteX4" fmla="*/ 4898571 w 4898571"/>
                <a:gd name="connsiteY4" fmla="*/ 503853 h 2155372"/>
                <a:gd name="connsiteX5" fmla="*/ 4842588 w 4898571"/>
                <a:gd name="connsiteY5" fmla="*/ 0 h 2155372"/>
                <a:gd name="connsiteX6" fmla="*/ 0 w 4898571"/>
                <a:gd name="connsiteY6" fmla="*/ 83976 h 2155372"/>
                <a:gd name="connsiteX0" fmla="*/ 0 w 4963885"/>
                <a:gd name="connsiteY0" fmla="*/ 83976 h 2155372"/>
                <a:gd name="connsiteX1" fmla="*/ 0 w 4963885"/>
                <a:gd name="connsiteY1" fmla="*/ 2155372 h 2155372"/>
                <a:gd name="connsiteX2" fmla="*/ 2761861 w 4963885"/>
                <a:gd name="connsiteY2" fmla="*/ 2146041 h 2155372"/>
                <a:gd name="connsiteX3" fmla="*/ 4842588 w 4963885"/>
                <a:gd name="connsiteY3" fmla="*/ 2071396 h 2155372"/>
                <a:gd name="connsiteX4" fmla="*/ 4963885 w 4963885"/>
                <a:gd name="connsiteY4" fmla="*/ 503853 h 2155372"/>
                <a:gd name="connsiteX5" fmla="*/ 4842588 w 4963885"/>
                <a:gd name="connsiteY5" fmla="*/ 0 h 2155372"/>
                <a:gd name="connsiteX6" fmla="*/ 0 w 4963885"/>
                <a:gd name="connsiteY6" fmla="*/ 83976 h 2155372"/>
                <a:gd name="connsiteX0" fmla="*/ 0 w 4963885"/>
                <a:gd name="connsiteY0" fmla="*/ 83976 h 2155372"/>
                <a:gd name="connsiteX1" fmla="*/ 0 w 4963885"/>
                <a:gd name="connsiteY1" fmla="*/ 2155372 h 2155372"/>
                <a:gd name="connsiteX2" fmla="*/ 3844212 w 4963885"/>
                <a:gd name="connsiteY2" fmla="*/ 2155372 h 2155372"/>
                <a:gd name="connsiteX3" fmla="*/ 4842588 w 4963885"/>
                <a:gd name="connsiteY3" fmla="*/ 2071396 h 2155372"/>
                <a:gd name="connsiteX4" fmla="*/ 4963885 w 4963885"/>
                <a:gd name="connsiteY4" fmla="*/ 503853 h 2155372"/>
                <a:gd name="connsiteX5" fmla="*/ 4842588 w 4963885"/>
                <a:gd name="connsiteY5" fmla="*/ 0 h 2155372"/>
                <a:gd name="connsiteX6" fmla="*/ 0 w 4963885"/>
                <a:gd name="connsiteY6" fmla="*/ 83976 h 2155372"/>
                <a:gd name="connsiteX0" fmla="*/ 0 w 4991877"/>
                <a:gd name="connsiteY0" fmla="*/ 0 h 2174032"/>
                <a:gd name="connsiteX1" fmla="*/ 27992 w 4991877"/>
                <a:gd name="connsiteY1" fmla="*/ 2174032 h 2174032"/>
                <a:gd name="connsiteX2" fmla="*/ 3872204 w 4991877"/>
                <a:gd name="connsiteY2" fmla="*/ 2174032 h 2174032"/>
                <a:gd name="connsiteX3" fmla="*/ 4870580 w 4991877"/>
                <a:gd name="connsiteY3" fmla="*/ 2090056 h 2174032"/>
                <a:gd name="connsiteX4" fmla="*/ 4991877 w 4991877"/>
                <a:gd name="connsiteY4" fmla="*/ 522513 h 2174032"/>
                <a:gd name="connsiteX5" fmla="*/ 4870580 w 4991877"/>
                <a:gd name="connsiteY5" fmla="*/ 18660 h 2174032"/>
                <a:gd name="connsiteX6" fmla="*/ 0 w 4991877"/>
                <a:gd name="connsiteY6" fmla="*/ 0 h 2174032"/>
                <a:gd name="connsiteX0" fmla="*/ 0 w 4991877"/>
                <a:gd name="connsiteY0" fmla="*/ 0 h 2174032"/>
                <a:gd name="connsiteX1" fmla="*/ 9331 w 4991877"/>
                <a:gd name="connsiteY1" fmla="*/ 2136710 h 2174032"/>
                <a:gd name="connsiteX2" fmla="*/ 3872204 w 4991877"/>
                <a:gd name="connsiteY2" fmla="*/ 2174032 h 2174032"/>
                <a:gd name="connsiteX3" fmla="*/ 4870580 w 4991877"/>
                <a:gd name="connsiteY3" fmla="*/ 2090056 h 2174032"/>
                <a:gd name="connsiteX4" fmla="*/ 4991877 w 4991877"/>
                <a:gd name="connsiteY4" fmla="*/ 522513 h 2174032"/>
                <a:gd name="connsiteX5" fmla="*/ 4870580 w 4991877"/>
                <a:gd name="connsiteY5" fmla="*/ 18660 h 2174032"/>
                <a:gd name="connsiteX6" fmla="*/ 0 w 4991877"/>
                <a:gd name="connsiteY6" fmla="*/ 0 h 2174032"/>
                <a:gd name="connsiteX0" fmla="*/ 0 w 4991877"/>
                <a:gd name="connsiteY0" fmla="*/ 2 h 2174034"/>
                <a:gd name="connsiteX1" fmla="*/ 9331 w 4991877"/>
                <a:gd name="connsiteY1" fmla="*/ 2136712 h 2174034"/>
                <a:gd name="connsiteX2" fmla="*/ 3872204 w 4991877"/>
                <a:gd name="connsiteY2" fmla="*/ 2174034 h 2174034"/>
                <a:gd name="connsiteX3" fmla="*/ 4870580 w 4991877"/>
                <a:gd name="connsiteY3" fmla="*/ 2090058 h 2174034"/>
                <a:gd name="connsiteX4" fmla="*/ 4991877 w 4991877"/>
                <a:gd name="connsiteY4" fmla="*/ 522515 h 2174034"/>
                <a:gd name="connsiteX5" fmla="*/ 4170784 w 4991877"/>
                <a:gd name="connsiteY5" fmla="*/ 0 h 2174034"/>
                <a:gd name="connsiteX6" fmla="*/ 0 w 4991877"/>
                <a:gd name="connsiteY6" fmla="*/ 2 h 2174034"/>
                <a:gd name="connsiteX0" fmla="*/ 0 w 4963885"/>
                <a:gd name="connsiteY0" fmla="*/ 2 h 2174034"/>
                <a:gd name="connsiteX1" fmla="*/ 9331 w 4963885"/>
                <a:gd name="connsiteY1" fmla="*/ 2136712 h 2174034"/>
                <a:gd name="connsiteX2" fmla="*/ 3872204 w 4963885"/>
                <a:gd name="connsiteY2" fmla="*/ 2174034 h 2174034"/>
                <a:gd name="connsiteX3" fmla="*/ 4870580 w 4963885"/>
                <a:gd name="connsiteY3" fmla="*/ 2090058 h 2174034"/>
                <a:gd name="connsiteX4" fmla="*/ 4963885 w 4963885"/>
                <a:gd name="connsiteY4" fmla="*/ 503854 h 2174034"/>
                <a:gd name="connsiteX5" fmla="*/ 4170784 w 4963885"/>
                <a:gd name="connsiteY5" fmla="*/ 0 h 2174034"/>
                <a:gd name="connsiteX6" fmla="*/ 0 w 4963885"/>
                <a:gd name="connsiteY6" fmla="*/ 2 h 2174034"/>
                <a:gd name="connsiteX0" fmla="*/ 1563441 w 6527326"/>
                <a:gd name="connsiteY0" fmla="*/ 2 h 2174034"/>
                <a:gd name="connsiteX1" fmla="*/ 4 w 6527326"/>
                <a:gd name="connsiteY1" fmla="*/ 2164144 h 2174034"/>
                <a:gd name="connsiteX2" fmla="*/ 5435645 w 6527326"/>
                <a:gd name="connsiteY2" fmla="*/ 2174034 h 2174034"/>
                <a:gd name="connsiteX3" fmla="*/ 6434021 w 6527326"/>
                <a:gd name="connsiteY3" fmla="*/ 2090058 h 2174034"/>
                <a:gd name="connsiteX4" fmla="*/ 6527326 w 6527326"/>
                <a:gd name="connsiteY4" fmla="*/ 503854 h 2174034"/>
                <a:gd name="connsiteX5" fmla="*/ 5734225 w 6527326"/>
                <a:gd name="connsiteY5" fmla="*/ 0 h 2174034"/>
                <a:gd name="connsiteX6" fmla="*/ 1563441 w 6527326"/>
                <a:gd name="connsiteY6" fmla="*/ 2 h 2174034"/>
                <a:gd name="connsiteX0" fmla="*/ 45667 w 6527456"/>
                <a:gd name="connsiteY0" fmla="*/ 0 h 2183176"/>
                <a:gd name="connsiteX1" fmla="*/ 134 w 6527456"/>
                <a:gd name="connsiteY1" fmla="*/ 2173286 h 2183176"/>
                <a:gd name="connsiteX2" fmla="*/ 5435775 w 6527456"/>
                <a:gd name="connsiteY2" fmla="*/ 2183176 h 2183176"/>
                <a:gd name="connsiteX3" fmla="*/ 6434151 w 6527456"/>
                <a:gd name="connsiteY3" fmla="*/ 2099200 h 2183176"/>
                <a:gd name="connsiteX4" fmla="*/ 6527456 w 6527456"/>
                <a:gd name="connsiteY4" fmla="*/ 512996 h 2183176"/>
                <a:gd name="connsiteX5" fmla="*/ 5734355 w 6527456"/>
                <a:gd name="connsiteY5" fmla="*/ 9142 h 2183176"/>
                <a:gd name="connsiteX6" fmla="*/ 45667 w 6527456"/>
                <a:gd name="connsiteY6" fmla="*/ 0 h 2183176"/>
                <a:gd name="connsiteX0" fmla="*/ 45667 w 6527456"/>
                <a:gd name="connsiteY0" fmla="*/ 0 h 2183176"/>
                <a:gd name="connsiteX1" fmla="*/ 134 w 6527456"/>
                <a:gd name="connsiteY1" fmla="*/ 2173286 h 2183176"/>
                <a:gd name="connsiteX2" fmla="*/ 5435775 w 6527456"/>
                <a:gd name="connsiteY2" fmla="*/ 2183176 h 2183176"/>
                <a:gd name="connsiteX3" fmla="*/ 6434151 w 6527456"/>
                <a:gd name="connsiteY3" fmla="*/ 2099200 h 2183176"/>
                <a:gd name="connsiteX4" fmla="*/ 6527456 w 6527456"/>
                <a:gd name="connsiteY4" fmla="*/ 512996 h 2183176"/>
                <a:gd name="connsiteX5" fmla="*/ 5734355 w 6527456"/>
                <a:gd name="connsiteY5" fmla="*/ 9142 h 2183176"/>
                <a:gd name="connsiteX6" fmla="*/ 45667 w 6527456"/>
                <a:gd name="connsiteY6" fmla="*/ 0 h 2183176"/>
                <a:gd name="connsiteX0" fmla="*/ 45667 w 6434151"/>
                <a:gd name="connsiteY0" fmla="*/ 0 h 2183176"/>
                <a:gd name="connsiteX1" fmla="*/ 134 w 6434151"/>
                <a:gd name="connsiteY1" fmla="*/ 2173286 h 2183176"/>
                <a:gd name="connsiteX2" fmla="*/ 5435775 w 6434151"/>
                <a:gd name="connsiteY2" fmla="*/ 2183176 h 2183176"/>
                <a:gd name="connsiteX3" fmla="*/ 6434151 w 6434151"/>
                <a:gd name="connsiteY3" fmla="*/ 2099200 h 2183176"/>
                <a:gd name="connsiteX4" fmla="*/ 6166922 w 6434151"/>
                <a:gd name="connsiteY4" fmla="*/ 454351 h 2183176"/>
                <a:gd name="connsiteX5" fmla="*/ 5734355 w 6434151"/>
                <a:gd name="connsiteY5" fmla="*/ 9142 h 2183176"/>
                <a:gd name="connsiteX6" fmla="*/ 45667 w 6434151"/>
                <a:gd name="connsiteY6" fmla="*/ 0 h 2183176"/>
                <a:gd name="connsiteX0" fmla="*/ 45667 w 6434151"/>
                <a:gd name="connsiteY0" fmla="*/ 0 h 2183176"/>
                <a:gd name="connsiteX1" fmla="*/ 134 w 6434151"/>
                <a:gd name="connsiteY1" fmla="*/ 2173286 h 2183176"/>
                <a:gd name="connsiteX2" fmla="*/ 5435775 w 6434151"/>
                <a:gd name="connsiteY2" fmla="*/ 2183176 h 2183176"/>
                <a:gd name="connsiteX3" fmla="*/ 6434151 w 6434151"/>
                <a:gd name="connsiteY3" fmla="*/ 2099200 h 2183176"/>
                <a:gd name="connsiteX4" fmla="*/ 6166922 w 6434151"/>
                <a:gd name="connsiteY4" fmla="*/ 454351 h 2183176"/>
                <a:gd name="connsiteX5" fmla="*/ 5572376 w 6434151"/>
                <a:gd name="connsiteY5" fmla="*/ 45231 h 2183176"/>
                <a:gd name="connsiteX6" fmla="*/ 45667 w 6434151"/>
                <a:gd name="connsiteY6" fmla="*/ 0 h 2183176"/>
                <a:gd name="connsiteX0" fmla="*/ 45667 w 6214695"/>
                <a:gd name="connsiteY0" fmla="*/ 0 h 2183176"/>
                <a:gd name="connsiteX1" fmla="*/ 134 w 6214695"/>
                <a:gd name="connsiteY1" fmla="*/ 2173286 h 2183176"/>
                <a:gd name="connsiteX2" fmla="*/ 5435775 w 6214695"/>
                <a:gd name="connsiteY2" fmla="*/ 2183176 h 2183176"/>
                <a:gd name="connsiteX3" fmla="*/ 6214695 w 6214695"/>
                <a:gd name="connsiteY3" fmla="*/ 2040556 h 2183176"/>
                <a:gd name="connsiteX4" fmla="*/ 6166922 w 6214695"/>
                <a:gd name="connsiteY4" fmla="*/ 454351 h 2183176"/>
                <a:gd name="connsiteX5" fmla="*/ 5572376 w 6214695"/>
                <a:gd name="connsiteY5" fmla="*/ 45231 h 2183176"/>
                <a:gd name="connsiteX6" fmla="*/ 45667 w 6214695"/>
                <a:gd name="connsiteY6" fmla="*/ 0 h 2183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14695" h="2183176">
                  <a:moveTo>
                    <a:pt x="45667" y="0"/>
                  </a:moveTo>
                  <a:cubicBezTo>
                    <a:pt x="48777" y="712237"/>
                    <a:pt x="-2976" y="1461049"/>
                    <a:pt x="134" y="2173286"/>
                  </a:cubicBezTo>
                  <a:lnTo>
                    <a:pt x="5435775" y="2183176"/>
                  </a:lnTo>
                  <a:lnTo>
                    <a:pt x="6214695" y="2040556"/>
                  </a:lnTo>
                  <a:lnTo>
                    <a:pt x="6166922" y="454351"/>
                  </a:lnTo>
                  <a:lnTo>
                    <a:pt x="5572376" y="45231"/>
                  </a:lnTo>
                  <a:lnTo>
                    <a:pt x="45667" y="0"/>
                  </a:lnTo>
                  <a:close/>
                </a:path>
              </a:pathLst>
            </a:custGeom>
            <a:solidFill>
              <a:schemeClr val="accent6">
                <a:alpha val="10000"/>
              </a:schemeClr>
            </a:solidFill>
            <a:ln w="19050">
              <a:noFill/>
            </a:ln>
            <a:effectLst>
              <a:softEdge rad="2286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41" name="GalNAc3">
              <a:extLst>
                <a:ext uri="{FF2B5EF4-FFF2-40B4-BE49-F238E27FC236}">
                  <a16:creationId xmlns:a16="http://schemas.microsoft.com/office/drawing/2014/main" id="{FF34EA4D-F5C0-45E2-9696-525589437CF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02175" y="1672555"/>
              <a:ext cx="3833837" cy="1629380"/>
            </a:xfrm>
            <a:prstGeom prst="rect">
              <a:avLst/>
            </a:prstGeom>
          </p:spPr>
        </p:pic>
        <p:sp>
          <p:nvSpPr>
            <p:cNvPr id="53" name="GalNAc3 bullets">
              <a:extLst>
                <a:ext uri="{FF2B5EF4-FFF2-40B4-BE49-F238E27FC236}">
                  <a16:creationId xmlns:a16="http://schemas.microsoft.com/office/drawing/2014/main" id="{14121575-E0C4-4445-9523-F9C27A86FD2E}"/>
                </a:ext>
              </a:extLst>
            </p:cNvPr>
            <p:cNvSpPr txBox="1"/>
            <p:nvPr/>
          </p:nvSpPr>
          <p:spPr>
            <a:xfrm>
              <a:off x="2841310" y="1556780"/>
              <a:ext cx="2022876" cy="615553"/>
            </a:xfrm>
            <a:prstGeom prst="rect">
              <a:avLst/>
            </a:prstGeom>
            <a:noFill/>
          </p:spPr>
          <p:txBody>
            <a:bodyPr wrap="square" rtlCol="0">
              <a:spAutoFit/>
            </a:bodyPr>
            <a:lstStyle/>
            <a:p>
              <a:pPr>
                <a:buClr>
                  <a:schemeClr val="accent3"/>
                </a:buClr>
              </a:pPr>
              <a:r>
                <a:rPr lang="en-US" sz="1400" b="1"/>
                <a:t>Conjugates (‘LICA’)</a:t>
              </a:r>
            </a:p>
            <a:p>
              <a:pPr marL="119063" indent="-119063">
                <a:buClr>
                  <a:schemeClr val="tx1"/>
                </a:buClr>
                <a:buFont typeface="Arial" panose="020B0604020202020204" pitchFamily="34" charset="0"/>
                <a:buChar char="•"/>
              </a:pPr>
              <a:r>
                <a:rPr lang="en-US" sz="1000"/>
                <a:t>Tissue targeting</a:t>
              </a:r>
            </a:p>
            <a:p>
              <a:pPr marL="119063" indent="-119063">
                <a:buClr>
                  <a:schemeClr val="tx1"/>
                </a:buClr>
                <a:buFont typeface="Arial" panose="020B0604020202020204" pitchFamily="34" charset="0"/>
                <a:buChar char="•"/>
              </a:pPr>
              <a:r>
                <a:rPr lang="en-US" sz="1000"/>
                <a:t>Cellular uptake</a:t>
              </a:r>
            </a:p>
          </p:txBody>
        </p:sp>
        <p:cxnSp>
          <p:nvCxnSpPr>
            <p:cNvPr id="57" name="Straight Arrow Connector 56">
              <a:extLst>
                <a:ext uri="{FF2B5EF4-FFF2-40B4-BE49-F238E27FC236}">
                  <a16:creationId xmlns:a16="http://schemas.microsoft.com/office/drawing/2014/main" id="{0D3588A3-B535-4EB4-81DA-1DDEF16D448E}"/>
                </a:ext>
              </a:extLst>
            </p:cNvPr>
            <p:cNvCxnSpPr>
              <a:cxnSpLocks/>
            </p:cNvCxnSpPr>
            <p:nvPr/>
          </p:nvCxnSpPr>
          <p:spPr>
            <a:xfrm flipH="1" flipV="1">
              <a:off x="3824314" y="2740229"/>
              <a:ext cx="595082" cy="377411"/>
            </a:xfrm>
            <a:prstGeom prst="straightConnector1">
              <a:avLst/>
            </a:prstGeom>
            <a:ln w="19050" cap="rnd">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A361D7E3-55C0-465A-B2DB-A102C57B51C8}"/>
              </a:ext>
            </a:extLst>
          </p:cNvPr>
          <p:cNvGrpSpPr/>
          <p:nvPr/>
        </p:nvGrpSpPr>
        <p:grpSpPr>
          <a:xfrm>
            <a:off x="5370526" y="4006131"/>
            <a:ext cx="3009142" cy="2745934"/>
            <a:chOff x="5370526" y="4006131"/>
            <a:chExt cx="3009142" cy="2745934"/>
          </a:xfrm>
        </p:grpSpPr>
        <p:sp>
          <p:nvSpPr>
            <p:cNvPr id="43" name="Gray circle">
              <a:extLst>
                <a:ext uri="{FF2B5EF4-FFF2-40B4-BE49-F238E27FC236}">
                  <a16:creationId xmlns:a16="http://schemas.microsoft.com/office/drawing/2014/main" id="{905ED1FE-BE7E-4D7E-8604-EB7ECB1ECE77}"/>
                </a:ext>
              </a:extLst>
            </p:cNvPr>
            <p:cNvSpPr/>
            <p:nvPr/>
          </p:nvSpPr>
          <p:spPr>
            <a:xfrm>
              <a:off x="5408438" y="4006131"/>
              <a:ext cx="227035" cy="227034"/>
            </a:xfrm>
            <a:prstGeom prst="ellipse">
              <a:avLst/>
            </a:prstGeom>
            <a:gradFill flip="none" rotWithShape="1">
              <a:gsLst>
                <a:gs pos="0">
                  <a:schemeClr val="tx1">
                    <a:lumMod val="50000"/>
                    <a:lumOff val="50000"/>
                    <a:alpha val="40000"/>
                  </a:schemeClr>
                </a:gs>
                <a:gs pos="50000">
                  <a:schemeClr val="tx1">
                    <a:lumMod val="50000"/>
                    <a:lumOff val="50000"/>
                    <a:alpha val="25000"/>
                  </a:schemeClr>
                </a:gs>
                <a:gs pos="100000">
                  <a:schemeClr val="bg1">
                    <a:lumMod val="85000"/>
                    <a:alpha val="0"/>
                  </a:schemeClr>
                </a:gs>
              </a:gsLst>
              <a:path path="circle">
                <a:fillToRect l="50000" t="50000" r="50000" b="50000"/>
              </a:path>
              <a:tileRect/>
            </a:gra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
              <a:extLst>
                <a:ext uri="{FF2B5EF4-FFF2-40B4-BE49-F238E27FC236}">
                  <a16:creationId xmlns:a16="http://schemas.microsoft.com/office/drawing/2014/main" id="{52DEC7EF-5294-47B2-9CB9-6D7A1E529564}"/>
                </a:ext>
              </a:extLst>
            </p:cNvPr>
            <p:cNvGrpSpPr/>
            <p:nvPr/>
          </p:nvGrpSpPr>
          <p:grpSpPr>
            <a:xfrm>
              <a:off x="5370526" y="4195981"/>
              <a:ext cx="3009142" cy="2556084"/>
              <a:chOff x="5370526" y="4195981"/>
              <a:chExt cx="3009142" cy="2556084"/>
            </a:xfrm>
          </p:grpSpPr>
          <p:sp>
            <p:nvSpPr>
              <p:cNvPr id="42" name="Freeform: Shape 41">
                <a:extLst>
                  <a:ext uri="{FF2B5EF4-FFF2-40B4-BE49-F238E27FC236}">
                    <a16:creationId xmlns:a16="http://schemas.microsoft.com/office/drawing/2014/main" id="{5B5A6FC2-2F08-48A9-9551-5126E7A261CF}"/>
                  </a:ext>
                </a:extLst>
              </p:cNvPr>
              <p:cNvSpPr/>
              <p:nvPr/>
            </p:nvSpPr>
            <p:spPr>
              <a:xfrm>
                <a:off x="5370526" y="4195981"/>
                <a:ext cx="3009142" cy="2556084"/>
              </a:xfrm>
              <a:custGeom>
                <a:avLst/>
                <a:gdLst>
                  <a:gd name="connsiteX0" fmla="*/ 0 w 3573624"/>
                  <a:gd name="connsiteY0" fmla="*/ 391885 h 3172408"/>
                  <a:gd name="connsiteX1" fmla="*/ 531844 w 3573624"/>
                  <a:gd name="connsiteY1" fmla="*/ 1371600 h 3172408"/>
                  <a:gd name="connsiteX2" fmla="*/ 531844 w 3573624"/>
                  <a:gd name="connsiteY2" fmla="*/ 3172408 h 3172408"/>
                  <a:gd name="connsiteX3" fmla="*/ 3573624 w 3573624"/>
                  <a:gd name="connsiteY3" fmla="*/ 3153747 h 3172408"/>
                  <a:gd name="connsiteX4" fmla="*/ 3526971 w 3573624"/>
                  <a:gd name="connsiteY4" fmla="*/ 177281 h 3172408"/>
                  <a:gd name="connsiteX5" fmla="*/ 1530220 w 3573624"/>
                  <a:gd name="connsiteY5" fmla="*/ 317240 h 3172408"/>
                  <a:gd name="connsiteX6" fmla="*/ 158620 w 3573624"/>
                  <a:gd name="connsiteY6" fmla="*/ 0 h 3172408"/>
                  <a:gd name="connsiteX7" fmla="*/ 9330 w 3573624"/>
                  <a:gd name="connsiteY7" fmla="*/ 326571 h 3172408"/>
                  <a:gd name="connsiteX8" fmla="*/ 0 w 3573624"/>
                  <a:gd name="connsiteY8" fmla="*/ 391885 h 3172408"/>
                  <a:gd name="connsiteX0" fmla="*/ 0 w 3573624"/>
                  <a:gd name="connsiteY0" fmla="*/ 391885 h 3172408"/>
                  <a:gd name="connsiteX1" fmla="*/ 270586 w 3573624"/>
                  <a:gd name="connsiteY1" fmla="*/ 1287625 h 3172408"/>
                  <a:gd name="connsiteX2" fmla="*/ 531844 w 3573624"/>
                  <a:gd name="connsiteY2" fmla="*/ 3172408 h 3172408"/>
                  <a:gd name="connsiteX3" fmla="*/ 3573624 w 3573624"/>
                  <a:gd name="connsiteY3" fmla="*/ 3153747 h 3172408"/>
                  <a:gd name="connsiteX4" fmla="*/ 3526971 w 3573624"/>
                  <a:gd name="connsiteY4" fmla="*/ 177281 h 3172408"/>
                  <a:gd name="connsiteX5" fmla="*/ 1530220 w 3573624"/>
                  <a:gd name="connsiteY5" fmla="*/ 317240 h 3172408"/>
                  <a:gd name="connsiteX6" fmla="*/ 158620 w 3573624"/>
                  <a:gd name="connsiteY6" fmla="*/ 0 h 3172408"/>
                  <a:gd name="connsiteX7" fmla="*/ 9330 w 3573624"/>
                  <a:gd name="connsiteY7" fmla="*/ 326571 h 3172408"/>
                  <a:gd name="connsiteX8" fmla="*/ 0 w 3573624"/>
                  <a:gd name="connsiteY8" fmla="*/ 391885 h 3172408"/>
                  <a:gd name="connsiteX0" fmla="*/ 0 w 3573624"/>
                  <a:gd name="connsiteY0" fmla="*/ 391885 h 3153747"/>
                  <a:gd name="connsiteX1" fmla="*/ 270586 w 3573624"/>
                  <a:gd name="connsiteY1" fmla="*/ 1287625 h 3153747"/>
                  <a:gd name="connsiteX2" fmla="*/ 233264 w 3573624"/>
                  <a:gd name="connsiteY2" fmla="*/ 3144416 h 3153747"/>
                  <a:gd name="connsiteX3" fmla="*/ 3573624 w 3573624"/>
                  <a:gd name="connsiteY3" fmla="*/ 3153747 h 3153747"/>
                  <a:gd name="connsiteX4" fmla="*/ 3526971 w 3573624"/>
                  <a:gd name="connsiteY4" fmla="*/ 177281 h 3153747"/>
                  <a:gd name="connsiteX5" fmla="*/ 1530220 w 3573624"/>
                  <a:gd name="connsiteY5" fmla="*/ 317240 h 3153747"/>
                  <a:gd name="connsiteX6" fmla="*/ 158620 w 3573624"/>
                  <a:gd name="connsiteY6" fmla="*/ 0 h 3153747"/>
                  <a:gd name="connsiteX7" fmla="*/ 9330 w 3573624"/>
                  <a:gd name="connsiteY7" fmla="*/ 326571 h 3153747"/>
                  <a:gd name="connsiteX8" fmla="*/ 0 w 3573624"/>
                  <a:gd name="connsiteY8" fmla="*/ 391885 h 3153747"/>
                  <a:gd name="connsiteX0" fmla="*/ 0 w 3573624"/>
                  <a:gd name="connsiteY0" fmla="*/ 391885 h 3153747"/>
                  <a:gd name="connsiteX1" fmla="*/ 158619 w 3573624"/>
                  <a:gd name="connsiteY1" fmla="*/ 1250303 h 3153747"/>
                  <a:gd name="connsiteX2" fmla="*/ 233264 w 3573624"/>
                  <a:gd name="connsiteY2" fmla="*/ 3144416 h 3153747"/>
                  <a:gd name="connsiteX3" fmla="*/ 3573624 w 3573624"/>
                  <a:gd name="connsiteY3" fmla="*/ 3153747 h 3153747"/>
                  <a:gd name="connsiteX4" fmla="*/ 3526971 w 3573624"/>
                  <a:gd name="connsiteY4" fmla="*/ 177281 h 3153747"/>
                  <a:gd name="connsiteX5" fmla="*/ 1530220 w 3573624"/>
                  <a:gd name="connsiteY5" fmla="*/ 317240 h 3153747"/>
                  <a:gd name="connsiteX6" fmla="*/ 158620 w 3573624"/>
                  <a:gd name="connsiteY6" fmla="*/ 0 h 3153747"/>
                  <a:gd name="connsiteX7" fmla="*/ 9330 w 3573624"/>
                  <a:gd name="connsiteY7" fmla="*/ 326571 h 3153747"/>
                  <a:gd name="connsiteX8" fmla="*/ 0 w 3573624"/>
                  <a:gd name="connsiteY8" fmla="*/ 391885 h 3153747"/>
                  <a:gd name="connsiteX0" fmla="*/ 0 w 3573624"/>
                  <a:gd name="connsiteY0" fmla="*/ 391885 h 3153747"/>
                  <a:gd name="connsiteX1" fmla="*/ 158619 w 3573624"/>
                  <a:gd name="connsiteY1" fmla="*/ 1250303 h 3153747"/>
                  <a:gd name="connsiteX2" fmla="*/ 233264 w 3573624"/>
                  <a:gd name="connsiteY2" fmla="*/ 3144416 h 3153747"/>
                  <a:gd name="connsiteX3" fmla="*/ 3573624 w 3573624"/>
                  <a:gd name="connsiteY3" fmla="*/ 3153747 h 3153747"/>
                  <a:gd name="connsiteX4" fmla="*/ 3526971 w 3573624"/>
                  <a:gd name="connsiteY4" fmla="*/ 177281 h 3153747"/>
                  <a:gd name="connsiteX5" fmla="*/ 1530220 w 3573624"/>
                  <a:gd name="connsiteY5" fmla="*/ 317240 h 3153747"/>
                  <a:gd name="connsiteX6" fmla="*/ 9330 w 3573624"/>
                  <a:gd name="connsiteY6" fmla="*/ 0 h 3153747"/>
                  <a:gd name="connsiteX7" fmla="*/ 9330 w 3573624"/>
                  <a:gd name="connsiteY7" fmla="*/ 326571 h 3153747"/>
                  <a:gd name="connsiteX8" fmla="*/ 0 w 3573624"/>
                  <a:gd name="connsiteY8" fmla="*/ 391885 h 3153747"/>
                  <a:gd name="connsiteX0" fmla="*/ 0 w 3573624"/>
                  <a:gd name="connsiteY0" fmla="*/ 391885 h 3153747"/>
                  <a:gd name="connsiteX1" fmla="*/ 158619 w 3573624"/>
                  <a:gd name="connsiteY1" fmla="*/ 1250303 h 3153747"/>
                  <a:gd name="connsiteX2" fmla="*/ 233264 w 3573624"/>
                  <a:gd name="connsiteY2" fmla="*/ 3144416 h 3153747"/>
                  <a:gd name="connsiteX3" fmla="*/ 3573624 w 3573624"/>
                  <a:gd name="connsiteY3" fmla="*/ 3153747 h 3153747"/>
                  <a:gd name="connsiteX4" fmla="*/ 3526971 w 3573624"/>
                  <a:gd name="connsiteY4" fmla="*/ 177281 h 3153747"/>
                  <a:gd name="connsiteX5" fmla="*/ 1483566 w 3573624"/>
                  <a:gd name="connsiteY5" fmla="*/ 233265 h 3153747"/>
                  <a:gd name="connsiteX6" fmla="*/ 9330 w 3573624"/>
                  <a:gd name="connsiteY6" fmla="*/ 0 h 3153747"/>
                  <a:gd name="connsiteX7" fmla="*/ 9330 w 3573624"/>
                  <a:gd name="connsiteY7" fmla="*/ 326571 h 3153747"/>
                  <a:gd name="connsiteX8" fmla="*/ 0 w 3573624"/>
                  <a:gd name="connsiteY8" fmla="*/ 391885 h 3153747"/>
                  <a:gd name="connsiteX0" fmla="*/ 0 w 3573624"/>
                  <a:gd name="connsiteY0" fmla="*/ 373224 h 3135086"/>
                  <a:gd name="connsiteX1" fmla="*/ 158619 w 3573624"/>
                  <a:gd name="connsiteY1" fmla="*/ 1231642 h 3135086"/>
                  <a:gd name="connsiteX2" fmla="*/ 233264 w 3573624"/>
                  <a:gd name="connsiteY2" fmla="*/ 3125755 h 3135086"/>
                  <a:gd name="connsiteX3" fmla="*/ 3573624 w 3573624"/>
                  <a:gd name="connsiteY3" fmla="*/ 3135086 h 3135086"/>
                  <a:gd name="connsiteX4" fmla="*/ 3526971 w 3573624"/>
                  <a:gd name="connsiteY4" fmla="*/ 158620 h 3135086"/>
                  <a:gd name="connsiteX5" fmla="*/ 1483566 w 3573624"/>
                  <a:gd name="connsiteY5" fmla="*/ 214604 h 3135086"/>
                  <a:gd name="connsiteX6" fmla="*/ 18661 w 3573624"/>
                  <a:gd name="connsiteY6" fmla="*/ 0 h 3135086"/>
                  <a:gd name="connsiteX7" fmla="*/ 9330 w 3573624"/>
                  <a:gd name="connsiteY7" fmla="*/ 307910 h 3135086"/>
                  <a:gd name="connsiteX8" fmla="*/ 0 w 3573624"/>
                  <a:gd name="connsiteY8" fmla="*/ 373224 h 3135086"/>
                  <a:gd name="connsiteX0" fmla="*/ 0 w 3573624"/>
                  <a:gd name="connsiteY0" fmla="*/ 373224 h 3135086"/>
                  <a:gd name="connsiteX1" fmla="*/ 158619 w 3573624"/>
                  <a:gd name="connsiteY1" fmla="*/ 1231642 h 3135086"/>
                  <a:gd name="connsiteX2" fmla="*/ 223933 w 3573624"/>
                  <a:gd name="connsiteY2" fmla="*/ 2752531 h 3135086"/>
                  <a:gd name="connsiteX3" fmla="*/ 3573624 w 3573624"/>
                  <a:gd name="connsiteY3" fmla="*/ 3135086 h 3135086"/>
                  <a:gd name="connsiteX4" fmla="*/ 3526971 w 3573624"/>
                  <a:gd name="connsiteY4" fmla="*/ 158620 h 3135086"/>
                  <a:gd name="connsiteX5" fmla="*/ 1483566 w 3573624"/>
                  <a:gd name="connsiteY5" fmla="*/ 214604 h 3135086"/>
                  <a:gd name="connsiteX6" fmla="*/ 18661 w 3573624"/>
                  <a:gd name="connsiteY6" fmla="*/ 0 h 3135086"/>
                  <a:gd name="connsiteX7" fmla="*/ 9330 w 3573624"/>
                  <a:gd name="connsiteY7" fmla="*/ 307910 h 3135086"/>
                  <a:gd name="connsiteX8" fmla="*/ 0 w 3573624"/>
                  <a:gd name="connsiteY8" fmla="*/ 373224 h 3135086"/>
                  <a:gd name="connsiteX0" fmla="*/ 0 w 3545633"/>
                  <a:gd name="connsiteY0" fmla="*/ 373224 h 2789853"/>
                  <a:gd name="connsiteX1" fmla="*/ 158619 w 3545633"/>
                  <a:gd name="connsiteY1" fmla="*/ 1231642 h 2789853"/>
                  <a:gd name="connsiteX2" fmla="*/ 223933 w 3545633"/>
                  <a:gd name="connsiteY2" fmla="*/ 2752531 h 2789853"/>
                  <a:gd name="connsiteX3" fmla="*/ 3545633 w 3545633"/>
                  <a:gd name="connsiteY3" fmla="*/ 2789853 h 2789853"/>
                  <a:gd name="connsiteX4" fmla="*/ 3526971 w 3545633"/>
                  <a:gd name="connsiteY4" fmla="*/ 158620 h 2789853"/>
                  <a:gd name="connsiteX5" fmla="*/ 1483566 w 3545633"/>
                  <a:gd name="connsiteY5" fmla="*/ 214604 h 2789853"/>
                  <a:gd name="connsiteX6" fmla="*/ 18661 w 3545633"/>
                  <a:gd name="connsiteY6" fmla="*/ 0 h 2789853"/>
                  <a:gd name="connsiteX7" fmla="*/ 9330 w 3545633"/>
                  <a:gd name="connsiteY7" fmla="*/ 307910 h 2789853"/>
                  <a:gd name="connsiteX8" fmla="*/ 0 w 3545633"/>
                  <a:gd name="connsiteY8" fmla="*/ 373224 h 2789853"/>
                  <a:gd name="connsiteX0" fmla="*/ 0 w 4935147"/>
                  <a:gd name="connsiteY0" fmla="*/ 373224 h 2789853"/>
                  <a:gd name="connsiteX1" fmla="*/ 158619 w 4935147"/>
                  <a:gd name="connsiteY1" fmla="*/ 1231642 h 2789853"/>
                  <a:gd name="connsiteX2" fmla="*/ 223933 w 4935147"/>
                  <a:gd name="connsiteY2" fmla="*/ 2752531 h 2789853"/>
                  <a:gd name="connsiteX3" fmla="*/ 3545633 w 4935147"/>
                  <a:gd name="connsiteY3" fmla="*/ 2789853 h 2789853"/>
                  <a:gd name="connsiteX4" fmla="*/ 4935147 w 4935147"/>
                  <a:gd name="connsiteY4" fmla="*/ 231772 h 2789853"/>
                  <a:gd name="connsiteX5" fmla="*/ 1483566 w 4935147"/>
                  <a:gd name="connsiteY5" fmla="*/ 214604 h 2789853"/>
                  <a:gd name="connsiteX6" fmla="*/ 18661 w 4935147"/>
                  <a:gd name="connsiteY6" fmla="*/ 0 h 2789853"/>
                  <a:gd name="connsiteX7" fmla="*/ 9330 w 4935147"/>
                  <a:gd name="connsiteY7" fmla="*/ 307910 h 2789853"/>
                  <a:gd name="connsiteX8" fmla="*/ 0 w 4935147"/>
                  <a:gd name="connsiteY8" fmla="*/ 373224 h 2789853"/>
                  <a:gd name="connsiteX0" fmla="*/ 0 w 4990385"/>
                  <a:gd name="connsiteY0" fmla="*/ 373224 h 2780709"/>
                  <a:gd name="connsiteX1" fmla="*/ 158619 w 4990385"/>
                  <a:gd name="connsiteY1" fmla="*/ 1231642 h 2780709"/>
                  <a:gd name="connsiteX2" fmla="*/ 223933 w 4990385"/>
                  <a:gd name="connsiteY2" fmla="*/ 2752531 h 2780709"/>
                  <a:gd name="connsiteX3" fmla="*/ 4990385 w 4990385"/>
                  <a:gd name="connsiteY3" fmla="*/ 2780709 h 2780709"/>
                  <a:gd name="connsiteX4" fmla="*/ 4935147 w 4990385"/>
                  <a:gd name="connsiteY4" fmla="*/ 231772 h 2780709"/>
                  <a:gd name="connsiteX5" fmla="*/ 1483566 w 4990385"/>
                  <a:gd name="connsiteY5" fmla="*/ 214604 h 2780709"/>
                  <a:gd name="connsiteX6" fmla="*/ 18661 w 4990385"/>
                  <a:gd name="connsiteY6" fmla="*/ 0 h 2780709"/>
                  <a:gd name="connsiteX7" fmla="*/ 9330 w 4990385"/>
                  <a:gd name="connsiteY7" fmla="*/ 307910 h 2780709"/>
                  <a:gd name="connsiteX8" fmla="*/ 0 w 4990385"/>
                  <a:gd name="connsiteY8" fmla="*/ 373224 h 2780709"/>
                  <a:gd name="connsiteX0" fmla="*/ 0 w 4990385"/>
                  <a:gd name="connsiteY0" fmla="*/ 373224 h 2926267"/>
                  <a:gd name="connsiteX1" fmla="*/ 158619 w 4990385"/>
                  <a:gd name="connsiteY1" fmla="*/ 1231642 h 2926267"/>
                  <a:gd name="connsiteX2" fmla="*/ 287941 w 4990385"/>
                  <a:gd name="connsiteY2" fmla="*/ 2926267 h 2926267"/>
                  <a:gd name="connsiteX3" fmla="*/ 4990385 w 4990385"/>
                  <a:gd name="connsiteY3" fmla="*/ 2780709 h 2926267"/>
                  <a:gd name="connsiteX4" fmla="*/ 4935147 w 4990385"/>
                  <a:gd name="connsiteY4" fmla="*/ 231772 h 2926267"/>
                  <a:gd name="connsiteX5" fmla="*/ 1483566 w 4990385"/>
                  <a:gd name="connsiteY5" fmla="*/ 214604 h 2926267"/>
                  <a:gd name="connsiteX6" fmla="*/ 18661 w 4990385"/>
                  <a:gd name="connsiteY6" fmla="*/ 0 h 2926267"/>
                  <a:gd name="connsiteX7" fmla="*/ 9330 w 4990385"/>
                  <a:gd name="connsiteY7" fmla="*/ 307910 h 2926267"/>
                  <a:gd name="connsiteX8" fmla="*/ 0 w 4990385"/>
                  <a:gd name="connsiteY8" fmla="*/ 373224 h 2926267"/>
                  <a:gd name="connsiteX0" fmla="*/ 0 w 4972097"/>
                  <a:gd name="connsiteY0" fmla="*/ 373224 h 2963589"/>
                  <a:gd name="connsiteX1" fmla="*/ 158619 w 4972097"/>
                  <a:gd name="connsiteY1" fmla="*/ 1231642 h 2963589"/>
                  <a:gd name="connsiteX2" fmla="*/ 287941 w 4972097"/>
                  <a:gd name="connsiteY2" fmla="*/ 2926267 h 2963589"/>
                  <a:gd name="connsiteX3" fmla="*/ 4972097 w 4972097"/>
                  <a:gd name="connsiteY3" fmla="*/ 2963589 h 2963589"/>
                  <a:gd name="connsiteX4" fmla="*/ 4935147 w 4972097"/>
                  <a:gd name="connsiteY4" fmla="*/ 231772 h 2963589"/>
                  <a:gd name="connsiteX5" fmla="*/ 1483566 w 4972097"/>
                  <a:gd name="connsiteY5" fmla="*/ 214604 h 2963589"/>
                  <a:gd name="connsiteX6" fmla="*/ 18661 w 4972097"/>
                  <a:gd name="connsiteY6" fmla="*/ 0 h 2963589"/>
                  <a:gd name="connsiteX7" fmla="*/ 9330 w 4972097"/>
                  <a:gd name="connsiteY7" fmla="*/ 307910 h 2963589"/>
                  <a:gd name="connsiteX8" fmla="*/ 0 w 4972097"/>
                  <a:gd name="connsiteY8" fmla="*/ 373224 h 2963589"/>
                  <a:gd name="connsiteX0" fmla="*/ 22734 w 4994831"/>
                  <a:gd name="connsiteY0" fmla="*/ 601599 h 3191964"/>
                  <a:gd name="connsiteX1" fmla="*/ 181353 w 4994831"/>
                  <a:gd name="connsiteY1" fmla="*/ 1460017 h 3191964"/>
                  <a:gd name="connsiteX2" fmla="*/ 310675 w 4994831"/>
                  <a:gd name="connsiteY2" fmla="*/ 3154642 h 3191964"/>
                  <a:gd name="connsiteX3" fmla="*/ 4994831 w 4994831"/>
                  <a:gd name="connsiteY3" fmla="*/ 3191964 h 3191964"/>
                  <a:gd name="connsiteX4" fmla="*/ 4957881 w 4994831"/>
                  <a:gd name="connsiteY4" fmla="*/ 460147 h 3191964"/>
                  <a:gd name="connsiteX5" fmla="*/ 1506300 w 4994831"/>
                  <a:gd name="connsiteY5" fmla="*/ 442979 h 3191964"/>
                  <a:gd name="connsiteX6" fmla="*/ 0 w 4994831"/>
                  <a:gd name="connsiteY6" fmla="*/ 0 h 3191964"/>
                  <a:gd name="connsiteX7" fmla="*/ 32064 w 4994831"/>
                  <a:gd name="connsiteY7" fmla="*/ 536285 h 3191964"/>
                  <a:gd name="connsiteX8" fmla="*/ 22734 w 4994831"/>
                  <a:gd name="connsiteY8" fmla="*/ 601599 h 3191964"/>
                  <a:gd name="connsiteX0" fmla="*/ 22734 w 4994831"/>
                  <a:gd name="connsiteY0" fmla="*/ 601599 h 3191964"/>
                  <a:gd name="connsiteX1" fmla="*/ 181353 w 4994831"/>
                  <a:gd name="connsiteY1" fmla="*/ 1460017 h 3191964"/>
                  <a:gd name="connsiteX2" fmla="*/ 310675 w 4994831"/>
                  <a:gd name="connsiteY2" fmla="*/ 3154642 h 3191964"/>
                  <a:gd name="connsiteX3" fmla="*/ 4994831 w 4994831"/>
                  <a:gd name="connsiteY3" fmla="*/ 3191964 h 3191964"/>
                  <a:gd name="connsiteX4" fmla="*/ 4957881 w 4994831"/>
                  <a:gd name="connsiteY4" fmla="*/ 460147 h 3191964"/>
                  <a:gd name="connsiteX5" fmla="*/ 1437308 w 4994831"/>
                  <a:gd name="connsiteY5" fmla="*/ 256127 h 3191964"/>
                  <a:gd name="connsiteX6" fmla="*/ 0 w 4994831"/>
                  <a:gd name="connsiteY6" fmla="*/ 0 h 3191964"/>
                  <a:gd name="connsiteX7" fmla="*/ 32064 w 4994831"/>
                  <a:gd name="connsiteY7" fmla="*/ 536285 h 3191964"/>
                  <a:gd name="connsiteX8" fmla="*/ 22734 w 4994831"/>
                  <a:gd name="connsiteY8" fmla="*/ 601599 h 3191964"/>
                  <a:gd name="connsiteX0" fmla="*/ 22734 w 4994831"/>
                  <a:gd name="connsiteY0" fmla="*/ 601599 h 3191964"/>
                  <a:gd name="connsiteX1" fmla="*/ 181353 w 4994831"/>
                  <a:gd name="connsiteY1" fmla="*/ 1460017 h 3191964"/>
                  <a:gd name="connsiteX2" fmla="*/ 310675 w 4994831"/>
                  <a:gd name="connsiteY2" fmla="*/ 3154642 h 3191964"/>
                  <a:gd name="connsiteX3" fmla="*/ 4994831 w 4994831"/>
                  <a:gd name="connsiteY3" fmla="*/ 3191964 h 3191964"/>
                  <a:gd name="connsiteX4" fmla="*/ 4985478 w 4994831"/>
                  <a:gd name="connsiteY4" fmla="*/ 13776 h 3191964"/>
                  <a:gd name="connsiteX5" fmla="*/ 1437308 w 4994831"/>
                  <a:gd name="connsiteY5" fmla="*/ 256127 h 3191964"/>
                  <a:gd name="connsiteX6" fmla="*/ 0 w 4994831"/>
                  <a:gd name="connsiteY6" fmla="*/ 0 h 3191964"/>
                  <a:gd name="connsiteX7" fmla="*/ 32064 w 4994831"/>
                  <a:gd name="connsiteY7" fmla="*/ 536285 h 3191964"/>
                  <a:gd name="connsiteX8" fmla="*/ 22734 w 4994831"/>
                  <a:gd name="connsiteY8" fmla="*/ 601599 h 3191964"/>
                  <a:gd name="connsiteX0" fmla="*/ 22734 w 4994831"/>
                  <a:gd name="connsiteY0" fmla="*/ 601599 h 3191964"/>
                  <a:gd name="connsiteX1" fmla="*/ 181353 w 4994831"/>
                  <a:gd name="connsiteY1" fmla="*/ 1460017 h 3191964"/>
                  <a:gd name="connsiteX2" fmla="*/ 310675 w 4994831"/>
                  <a:gd name="connsiteY2" fmla="*/ 3154642 h 3191964"/>
                  <a:gd name="connsiteX3" fmla="*/ 4994831 w 4994831"/>
                  <a:gd name="connsiteY3" fmla="*/ 3191964 h 3191964"/>
                  <a:gd name="connsiteX4" fmla="*/ 4985478 w 4994831"/>
                  <a:gd name="connsiteY4" fmla="*/ 13776 h 3191964"/>
                  <a:gd name="connsiteX5" fmla="*/ 1409712 w 4994831"/>
                  <a:gd name="connsiteY5" fmla="*/ 27751 h 3191964"/>
                  <a:gd name="connsiteX6" fmla="*/ 0 w 4994831"/>
                  <a:gd name="connsiteY6" fmla="*/ 0 h 3191964"/>
                  <a:gd name="connsiteX7" fmla="*/ 32064 w 4994831"/>
                  <a:gd name="connsiteY7" fmla="*/ 536285 h 3191964"/>
                  <a:gd name="connsiteX8" fmla="*/ 22734 w 4994831"/>
                  <a:gd name="connsiteY8" fmla="*/ 601599 h 3191964"/>
                  <a:gd name="connsiteX0" fmla="*/ 326294 w 4994831"/>
                  <a:gd name="connsiteY0" fmla="*/ 611979 h 3191964"/>
                  <a:gd name="connsiteX1" fmla="*/ 181353 w 4994831"/>
                  <a:gd name="connsiteY1" fmla="*/ 1460017 h 3191964"/>
                  <a:gd name="connsiteX2" fmla="*/ 310675 w 4994831"/>
                  <a:gd name="connsiteY2" fmla="*/ 3154642 h 3191964"/>
                  <a:gd name="connsiteX3" fmla="*/ 4994831 w 4994831"/>
                  <a:gd name="connsiteY3" fmla="*/ 3191964 h 3191964"/>
                  <a:gd name="connsiteX4" fmla="*/ 4985478 w 4994831"/>
                  <a:gd name="connsiteY4" fmla="*/ 13776 h 3191964"/>
                  <a:gd name="connsiteX5" fmla="*/ 1409712 w 4994831"/>
                  <a:gd name="connsiteY5" fmla="*/ 27751 h 3191964"/>
                  <a:gd name="connsiteX6" fmla="*/ 0 w 4994831"/>
                  <a:gd name="connsiteY6" fmla="*/ 0 h 3191964"/>
                  <a:gd name="connsiteX7" fmla="*/ 32064 w 4994831"/>
                  <a:gd name="connsiteY7" fmla="*/ 536285 h 3191964"/>
                  <a:gd name="connsiteX8" fmla="*/ 326294 w 4994831"/>
                  <a:gd name="connsiteY8" fmla="*/ 611979 h 3191964"/>
                  <a:gd name="connsiteX0" fmla="*/ 326294 w 4994831"/>
                  <a:gd name="connsiteY0" fmla="*/ 611979 h 3191964"/>
                  <a:gd name="connsiteX1" fmla="*/ 402124 w 4994831"/>
                  <a:gd name="connsiteY1" fmla="*/ 1480779 h 3191964"/>
                  <a:gd name="connsiteX2" fmla="*/ 310675 w 4994831"/>
                  <a:gd name="connsiteY2" fmla="*/ 3154642 h 3191964"/>
                  <a:gd name="connsiteX3" fmla="*/ 4994831 w 4994831"/>
                  <a:gd name="connsiteY3" fmla="*/ 3191964 h 3191964"/>
                  <a:gd name="connsiteX4" fmla="*/ 4985478 w 4994831"/>
                  <a:gd name="connsiteY4" fmla="*/ 13776 h 3191964"/>
                  <a:gd name="connsiteX5" fmla="*/ 1409712 w 4994831"/>
                  <a:gd name="connsiteY5" fmla="*/ 27751 h 3191964"/>
                  <a:gd name="connsiteX6" fmla="*/ 0 w 4994831"/>
                  <a:gd name="connsiteY6" fmla="*/ 0 h 3191964"/>
                  <a:gd name="connsiteX7" fmla="*/ 32064 w 4994831"/>
                  <a:gd name="connsiteY7" fmla="*/ 536285 h 3191964"/>
                  <a:gd name="connsiteX8" fmla="*/ 326294 w 4994831"/>
                  <a:gd name="connsiteY8" fmla="*/ 611979 h 3191964"/>
                  <a:gd name="connsiteX0" fmla="*/ 326294 w 4994831"/>
                  <a:gd name="connsiteY0" fmla="*/ 611979 h 3191964"/>
                  <a:gd name="connsiteX1" fmla="*/ 402124 w 4994831"/>
                  <a:gd name="connsiteY1" fmla="*/ 1480779 h 3191964"/>
                  <a:gd name="connsiteX2" fmla="*/ 365869 w 4994831"/>
                  <a:gd name="connsiteY2" fmla="*/ 3175404 h 3191964"/>
                  <a:gd name="connsiteX3" fmla="*/ 4994831 w 4994831"/>
                  <a:gd name="connsiteY3" fmla="*/ 3191964 h 3191964"/>
                  <a:gd name="connsiteX4" fmla="*/ 4985478 w 4994831"/>
                  <a:gd name="connsiteY4" fmla="*/ 13776 h 3191964"/>
                  <a:gd name="connsiteX5" fmla="*/ 1409712 w 4994831"/>
                  <a:gd name="connsiteY5" fmla="*/ 27751 h 3191964"/>
                  <a:gd name="connsiteX6" fmla="*/ 0 w 4994831"/>
                  <a:gd name="connsiteY6" fmla="*/ 0 h 3191964"/>
                  <a:gd name="connsiteX7" fmla="*/ 32064 w 4994831"/>
                  <a:gd name="connsiteY7" fmla="*/ 536285 h 3191964"/>
                  <a:gd name="connsiteX8" fmla="*/ 326294 w 4994831"/>
                  <a:gd name="connsiteY8" fmla="*/ 611979 h 3191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94831" h="3191964">
                    <a:moveTo>
                      <a:pt x="326294" y="611979"/>
                    </a:moveTo>
                    <a:lnTo>
                      <a:pt x="402124" y="1480779"/>
                    </a:lnTo>
                    <a:lnTo>
                      <a:pt x="365869" y="3175404"/>
                    </a:lnTo>
                    <a:lnTo>
                      <a:pt x="4994831" y="3191964"/>
                    </a:lnTo>
                    <a:cubicBezTo>
                      <a:pt x="4991713" y="2132568"/>
                      <a:pt x="4988596" y="1073172"/>
                      <a:pt x="4985478" y="13776"/>
                    </a:cubicBezTo>
                    <a:lnTo>
                      <a:pt x="1409712" y="27751"/>
                    </a:lnTo>
                    <a:lnTo>
                      <a:pt x="0" y="0"/>
                    </a:lnTo>
                    <a:lnTo>
                      <a:pt x="32064" y="536285"/>
                    </a:lnTo>
                    <a:lnTo>
                      <a:pt x="326294" y="611979"/>
                    </a:lnTo>
                    <a:close/>
                  </a:path>
                </a:pathLst>
              </a:custGeom>
              <a:solidFill>
                <a:schemeClr val="tx1">
                  <a:alpha val="5000"/>
                </a:schemeClr>
              </a:solidFill>
              <a:ln w="19050">
                <a:noFill/>
              </a:ln>
              <a:effectLst>
                <a:softEdge rad="2286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46" name="5' methyl">
                <a:extLst>
                  <a:ext uri="{FF2B5EF4-FFF2-40B4-BE49-F238E27FC236}">
                    <a16:creationId xmlns:a16="http://schemas.microsoft.com/office/drawing/2014/main" id="{0607BA11-D2F5-4AAB-B40D-7FAFFBDAEC4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537150" y="5274906"/>
                <a:ext cx="850271" cy="1117499"/>
              </a:xfrm>
              <a:prstGeom prst="rect">
                <a:avLst/>
              </a:prstGeom>
            </p:spPr>
          </p:pic>
          <p:sp>
            <p:nvSpPr>
              <p:cNvPr id="51" name="Base Mod Bullets">
                <a:extLst>
                  <a:ext uri="{FF2B5EF4-FFF2-40B4-BE49-F238E27FC236}">
                    <a16:creationId xmlns:a16="http://schemas.microsoft.com/office/drawing/2014/main" id="{3582A1B2-70E8-4E98-B7C5-04753161626B}"/>
                  </a:ext>
                </a:extLst>
              </p:cNvPr>
              <p:cNvSpPr txBox="1"/>
              <p:nvPr/>
            </p:nvSpPr>
            <p:spPr>
              <a:xfrm>
                <a:off x="5815828" y="4442323"/>
                <a:ext cx="2554594" cy="615553"/>
              </a:xfrm>
              <a:prstGeom prst="rect">
                <a:avLst/>
              </a:prstGeom>
              <a:noFill/>
            </p:spPr>
            <p:txBody>
              <a:bodyPr wrap="square" rtlCol="0">
                <a:spAutoFit/>
              </a:bodyPr>
              <a:lstStyle/>
              <a:p>
                <a:pPr>
                  <a:buClr>
                    <a:schemeClr val="accent1"/>
                  </a:buClr>
                </a:pPr>
                <a:r>
                  <a:rPr lang="en-US" sz="1400" b="1"/>
                  <a:t>Base Modifications</a:t>
                </a:r>
              </a:p>
              <a:p>
                <a:pPr marL="119063" indent="-119063">
                  <a:buClr>
                    <a:schemeClr val="tx1"/>
                  </a:buClr>
                  <a:buFont typeface="Arial" panose="020B0604020202020204" pitchFamily="34" charset="0"/>
                  <a:buChar char="•"/>
                </a:pPr>
                <a:r>
                  <a:rPr lang="en-US" sz="1000"/>
                  <a:t>Decrease pro-inflammatory properties</a:t>
                </a:r>
              </a:p>
              <a:p>
                <a:pPr marL="119063" indent="-119063">
                  <a:buClr>
                    <a:schemeClr val="tx1"/>
                  </a:buClr>
                  <a:buFont typeface="Arial" panose="020B0604020202020204" pitchFamily="34" charset="0"/>
                  <a:buChar char="•"/>
                </a:pPr>
                <a:r>
                  <a:rPr lang="en-US" sz="1000"/>
                  <a:t>Slight increase in binding affinity</a:t>
                </a:r>
              </a:p>
            </p:txBody>
          </p:sp>
        </p:grpSp>
        <p:cxnSp>
          <p:nvCxnSpPr>
            <p:cNvPr id="68" name="Straight Arrow Connector 67">
              <a:extLst>
                <a:ext uri="{FF2B5EF4-FFF2-40B4-BE49-F238E27FC236}">
                  <a16:creationId xmlns:a16="http://schemas.microsoft.com/office/drawing/2014/main" id="{10F9817E-FB71-4CA7-A57E-844A88DF612C}"/>
                </a:ext>
              </a:extLst>
            </p:cNvPr>
            <p:cNvCxnSpPr>
              <a:cxnSpLocks/>
              <a:stCxn id="43" idx="5"/>
            </p:cNvCxnSpPr>
            <p:nvPr/>
          </p:nvCxnSpPr>
          <p:spPr>
            <a:xfrm>
              <a:off x="5602224" y="4199917"/>
              <a:ext cx="226379" cy="154205"/>
            </a:xfrm>
            <a:prstGeom prst="straightConnector1">
              <a:avLst/>
            </a:prstGeom>
            <a:ln w="19050" cap="rnd">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sp>
        <p:nvSpPr>
          <p:cNvPr id="69" name="TextBox 68">
            <a:extLst>
              <a:ext uri="{FF2B5EF4-FFF2-40B4-BE49-F238E27FC236}">
                <a16:creationId xmlns:a16="http://schemas.microsoft.com/office/drawing/2014/main" id="{E4B4452D-3288-41F2-AD16-303B778599C9}"/>
              </a:ext>
            </a:extLst>
          </p:cNvPr>
          <p:cNvSpPr txBox="1"/>
          <p:nvPr/>
        </p:nvSpPr>
        <p:spPr>
          <a:xfrm>
            <a:off x="8678638" y="4518262"/>
            <a:ext cx="1340432" cy="276999"/>
          </a:xfrm>
          <a:prstGeom prst="rect">
            <a:avLst/>
          </a:prstGeom>
          <a:noFill/>
        </p:spPr>
        <p:txBody>
          <a:bodyPr wrap="none" lIns="91440" tIns="45720" rIns="91440" bIns="45720" rtlCol="0">
            <a:spAutoFit/>
          </a:bodyPr>
          <a:lstStyle/>
          <a:p>
            <a:pPr algn="ctr"/>
            <a:r>
              <a:rPr lang="en-US" sz="1200" b="1">
                <a:solidFill>
                  <a:srgbClr val="CE0F69"/>
                </a:solidFill>
              </a:rPr>
              <a:t>‘Generation 2.0’</a:t>
            </a:r>
          </a:p>
        </p:txBody>
      </p:sp>
      <p:sp>
        <p:nvSpPr>
          <p:cNvPr id="70" name="TextBox 69">
            <a:extLst>
              <a:ext uri="{FF2B5EF4-FFF2-40B4-BE49-F238E27FC236}">
                <a16:creationId xmlns:a16="http://schemas.microsoft.com/office/drawing/2014/main" id="{EC18E370-7B8D-4608-9892-3B5E85E050E2}"/>
              </a:ext>
            </a:extLst>
          </p:cNvPr>
          <p:cNvSpPr txBox="1"/>
          <p:nvPr/>
        </p:nvSpPr>
        <p:spPr>
          <a:xfrm>
            <a:off x="10433260" y="4509875"/>
            <a:ext cx="1340432" cy="276999"/>
          </a:xfrm>
          <a:prstGeom prst="rect">
            <a:avLst/>
          </a:prstGeom>
          <a:noFill/>
        </p:spPr>
        <p:txBody>
          <a:bodyPr wrap="none" lIns="91440" tIns="45720" rIns="91440" bIns="45720" rtlCol="0">
            <a:spAutoFit/>
          </a:bodyPr>
          <a:lstStyle/>
          <a:p>
            <a:pPr algn="ctr"/>
            <a:r>
              <a:rPr lang="en-US" sz="1200" b="1">
                <a:solidFill>
                  <a:srgbClr val="CE0F69"/>
                </a:solidFill>
              </a:rPr>
              <a:t>‘Generation 2.5’</a:t>
            </a:r>
          </a:p>
        </p:txBody>
      </p:sp>
      <p:sp>
        <p:nvSpPr>
          <p:cNvPr id="44" name="Blue circle">
            <a:extLst>
              <a:ext uri="{FF2B5EF4-FFF2-40B4-BE49-F238E27FC236}">
                <a16:creationId xmlns:a16="http://schemas.microsoft.com/office/drawing/2014/main" id="{EFE4971A-6D04-4F7C-A2CB-8EB7131AC5AB}"/>
              </a:ext>
            </a:extLst>
          </p:cNvPr>
          <p:cNvSpPr/>
          <p:nvPr/>
        </p:nvSpPr>
        <p:spPr>
          <a:xfrm>
            <a:off x="4286795" y="3497307"/>
            <a:ext cx="675915" cy="675913"/>
          </a:xfrm>
          <a:prstGeom prst="ellipse">
            <a:avLst/>
          </a:prstGeom>
          <a:gradFill flip="none" rotWithShape="1">
            <a:gsLst>
              <a:gs pos="0">
                <a:schemeClr val="accent1">
                  <a:tint val="66000"/>
                  <a:satMod val="160000"/>
                  <a:alpha val="40000"/>
                </a:schemeClr>
              </a:gs>
              <a:gs pos="50000">
                <a:schemeClr val="accent1">
                  <a:tint val="44500"/>
                  <a:satMod val="160000"/>
                  <a:alpha val="25000"/>
                </a:schemeClr>
              </a:gs>
              <a:gs pos="100000">
                <a:schemeClr val="accent1">
                  <a:tint val="23500"/>
                  <a:satMod val="160000"/>
                  <a:alpha val="0"/>
                </a:schemeClr>
              </a:gs>
            </a:gsLst>
            <a:path path="circle">
              <a:fillToRect l="50000" t="50000" r="50000" b="50000"/>
            </a:path>
            <a:tileRect/>
          </a:gra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8" name="Straight Arrow Connector 57">
            <a:extLst>
              <a:ext uri="{FF2B5EF4-FFF2-40B4-BE49-F238E27FC236}">
                <a16:creationId xmlns:a16="http://schemas.microsoft.com/office/drawing/2014/main" id="{8728EFF0-9C45-4914-ADB0-C806C55A3F90}"/>
              </a:ext>
            </a:extLst>
          </p:cNvPr>
          <p:cNvCxnSpPr>
            <a:cxnSpLocks/>
            <a:stCxn id="44" idx="2"/>
            <a:endCxn id="54" idx="0"/>
          </p:cNvCxnSpPr>
          <p:nvPr/>
        </p:nvCxnSpPr>
        <p:spPr>
          <a:xfrm flipH="1">
            <a:off x="3220343" y="3835264"/>
            <a:ext cx="1066452" cy="640835"/>
          </a:xfrm>
          <a:prstGeom prst="straightConnector1">
            <a:avLst/>
          </a:prstGeom>
          <a:ln w="19050" cap="rnd">
            <a:solidFill>
              <a:schemeClr val="accent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2D9003FB-203E-4E4A-9E87-D4D11C0FB533}"/>
              </a:ext>
            </a:extLst>
          </p:cNvPr>
          <p:cNvCxnSpPr>
            <a:cxnSpLocks/>
          </p:cNvCxnSpPr>
          <p:nvPr/>
        </p:nvCxnSpPr>
        <p:spPr>
          <a:xfrm flipH="1">
            <a:off x="3824314" y="4152279"/>
            <a:ext cx="656277" cy="1030158"/>
          </a:xfrm>
          <a:prstGeom prst="straightConnector1">
            <a:avLst/>
          </a:prstGeom>
          <a:ln w="19050" cap="rnd">
            <a:solidFill>
              <a:schemeClr val="accent1"/>
            </a:solidFill>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39" name="Blue area">
            <a:extLst>
              <a:ext uri="{FF2B5EF4-FFF2-40B4-BE49-F238E27FC236}">
                <a16:creationId xmlns:a16="http://schemas.microsoft.com/office/drawing/2014/main" id="{3BB040B0-8B34-4623-8CE7-02B41B5F2863}"/>
              </a:ext>
            </a:extLst>
          </p:cNvPr>
          <p:cNvSpPr/>
          <p:nvPr/>
        </p:nvSpPr>
        <p:spPr>
          <a:xfrm>
            <a:off x="67339" y="3301935"/>
            <a:ext cx="5293383" cy="3599328"/>
          </a:xfrm>
          <a:custGeom>
            <a:avLst/>
            <a:gdLst>
              <a:gd name="connsiteX0" fmla="*/ 0 w 5551714"/>
              <a:gd name="connsiteY0" fmla="*/ 0 h 3470988"/>
              <a:gd name="connsiteX1" fmla="*/ 4226767 w 5551714"/>
              <a:gd name="connsiteY1" fmla="*/ 0 h 3470988"/>
              <a:gd name="connsiteX2" fmla="*/ 4329404 w 5551714"/>
              <a:gd name="connsiteY2" fmla="*/ 223935 h 3470988"/>
              <a:gd name="connsiteX3" fmla="*/ 4310743 w 5551714"/>
              <a:gd name="connsiteY3" fmla="*/ 447869 h 3470988"/>
              <a:gd name="connsiteX4" fmla="*/ 4478694 w 5551714"/>
              <a:gd name="connsiteY4" fmla="*/ 690465 h 3470988"/>
              <a:gd name="connsiteX5" fmla="*/ 4590661 w 5551714"/>
              <a:gd name="connsiteY5" fmla="*/ 1427584 h 3470988"/>
              <a:gd name="connsiteX6" fmla="*/ 5551714 w 5551714"/>
              <a:gd name="connsiteY6" fmla="*/ 3470988 h 3470988"/>
              <a:gd name="connsiteX7" fmla="*/ 46653 w 5551714"/>
              <a:gd name="connsiteY7" fmla="*/ 3470988 h 3470988"/>
              <a:gd name="connsiteX8" fmla="*/ 0 w 5551714"/>
              <a:gd name="connsiteY8" fmla="*/ 0 h 3470988"/>
              <a:gd name="connsiteX0" fmla="*/ 0 w 5551714"/>
              <a:gd name="connsiteY0" fmla="*/ 0 h 3470988"/>
              <a:gd name="connsiteX1" fmla="*/ 4226767 w 5551714"/>
              <a:gd name="connsiteY1" fmla="*/ 0 h 3470988"/>
              <a:gd name="connsiteX2" fmla="*/ 4329404 w 5551714"/>
              <a:gd name="connsiteY2" fmla="*/ 223935 h 3470988"/>
              <a:gd name="connsiteX3" fmla="*/ 4310743 w 5551714"/>
              <a:gd name="connsiteY3" fmla="*/ 447869 h 3470988"/>
              <a:gd name="connsiteX4" fmla="*/ 4581331 w 5551714"/>
              <a:gd name="connsiteY4" fmla="*/ 653143 h 3470988"/>
              <a:gd name="connsiteX5" fmla="*/ 4590661 w 5551714"/>
              <a:gd name="connsiteY5" fmla="*/ 1427584 h 3470988"/>
              <a:gd name="connsiteX6" fmla="*/ 5551714 w 5551714"/>
              <a:gd name="connsiteY6" fmla="*/ 3470988 h 3470988"/>
              <a:gd name="connsiteX7" fmla="*/ 46653 w 5551714"/>
              <a:gd name="connsiteY7" fmla="*/ 3470988 h 3470988"/>
              <a:gd name="connsiteX8" fmla="*/ 0 w 5551714"/>
              <a:gd name="connsiteY8" fmla="*/ 0 h 3470988"/>
              <a:gd name="connsiteX0" fmla="*/ 0 w 5551714"/>
              <a:gd name="connsiteY0" fmla="*/ 0 h 3470988"/>
              <a:gd name="connsiteX1" fmla="*/ 4226767 w 5551714"/>
              <a:gd name="connsiteY1" fmla="*/ 0 h 3470988"/>
              <a:gd name="connsiteX2" fmla="*/ 4329404 w 5551714"/>
              <a:gd name="connsiteY2" fmla="*/ 223935 h 3470988"/>
              <a:gd name="connsiteX3" fmla="*/ 4310743 w 5551714"/>
              <a:gd name="connsiteY3" fmla="*/ 447869 h 3470988"/>
              <a:gd name="connsiteX4" fmla="*/ 4581331 w 5551714"/>
              <a:gd name="connsiteY4" fmla="*/ 653143 h 3470988"/>
              <a:gd name="connsiteX5" fmla="*/ 4599992 w 5551714"/>
              <a:gd name="connsiteY5" fmla="*/ 1418253 h 3470988"/>
              <a:gd name="connsiteX6" fmla="*/ 5551714 w 5551714"/>
              <a:gd name="connsiteY6" fmla="*/ 3470988 h 3470988"/>
              <a:gd name="connsiteX7" fmla="*/ 46653 w 5551714"/>
              <a:gd name="connsiteY7" fmla="*/ 3470988 h 3470988"/>
              <a:gd name="connsiteX8" fmla="*/ 0 w 5551714"/>
              <a:gd name="connsiteY8" fmla="*/ 0 h 3470988"/>
              <a:gd name="connsiteX0" fmla="*/ 0 w 5551714"/>
              <a:gd name="connsiteY0" fmla="*/ 0 h 3470988"/>
              <a:gd name="connsiteX1" fmla="*/ 4226767 w 5551714"/>
              <a:gd name="connsiteY1" fmla="*/ 0 h 3470988"/>
              <a:gd name="connsiteX2" fmla="*/ 4329404 w 5551714"/>
              <a:gd name="connsiteY2" fmla="*/ 223935 h 3470988"/>
              <a:gd name="connsiteX3" fmla="*/ 4310743 w 5551714"/>
              <a:gd name="connsiteY3" fmla="*/ 447869 h 3470988"/>
              <a:gd name="connsiteX4" fmla="*/ 4581331 w 5551714"/>
              <a:gd name="connsiteY4" fmla="*/ 653143 h 3470988"/>
              <a:gd name="connsiteX5" fmla="*/ 4599992 w 5551714"/>
              <a:gd name="connsiteY5" fmla="*/ 1418253 h 3470988"/>
              <a:gd name="connsiteX6" fmla="*/ 5262465 w 5551714"/>
              <a:gd name="connsiteY6" fmla="*/ 1959428 h 3470988"/>
              <a:gd name="connsiteX7" fmla="*/ 5551714 w 5551714"/>
              <a:gd name="connsiteY7" fmla="*/ 3470988 h 3470988"/>
              <a:gd name="connsiteX8" fmla="*/ 46653 w 5551714"/>
              <a:gd name="connsiteY8" fmla="*/ 3470988 h 3470988"/>
              <a:gd name="connsiteX9" fmla="*/ 0 w 5551714"/>
              <a:gd name="connsiteY9" fmla="*/ 0 h 3470988"/>
              <a:gd name="connsiteX0" fmla="*/ 0 w 5551714"/>
              <a:gd name="connsiteY0" fmla="*/ 0 h 3470988"/>
              <a:gd name="connsiteX1" fmla="*/ 4226767 w 5551714"/>
              <a:gd name="connsiteY1" fmla="*/ 0 h 3470988"/>
              <a:gd name="connsiteX2" fmla="*/ 4329404 w 5551714"/>
              <a:gd name="connsiteY2" fmla="*/ 223935 h 3470988"/>
              <a:gd name="connsiteX3" fmla="*/ 4310743 w 5551714"/>
              <a:gd name="connsiteY3" fmla="*/ 447869 h 3470988"/>
              <a:gd name="connsiteX4" fmla="*/ 4581331 w 5551714"/>
              <a:gd name="connsiteY4" fmla="*/ 653143 h 3470988"/>
              <a:gd name="connsiteX5" fmla="*/ 4599992 w 5551714"/>
              <a:gd name="connsiteY5" fmla="*/ 1418253 h 3470988"/>
              <a:gd name="connsiteX6" fmla="*/ 5262465 w 5551714"/>
              <a:gd name="connsiteY6" fmla="*/ 1959428 h 3470988"/>
              <a:gd name="connsiteX7" fmla="*/ 5551714 w 5551714"/>
              <a:gd name="connsiteY7" fmla="*/ 3470988 h 3470988"/>
              <a:gd name="connsiteX8" fmla="*/ 27991 w 5551714"/>
              <a:gd name="connsiteY8" fmla="*/ 3023119 h 3470988"/>
              <a:gd name="connsiteX9" fmla="*/ 0 w 5551714"/>
              <a:gd name="connsiteY9" fmla="*/ 0 h 3470988"/>
              <a:gd name="connsiteX0" fmla="*/ 0 w 6932458"/>
              <a:gd name="connsiteY0" fmla="*/ 0 h 3589860"/>
              <a:gd name="connsiteX1" fmla="*/ 5607511 w 6932458"/>
              <a:gd name="connsiteY1" fmla="*/ 118872 h 3589860"/>
              <a:gd name="connsiteX2" fmla="*/ 5710148 w 6932458"/>
              <a:gd name="connsiteY2" fmla="*/ 342807 h 3589860"/>
              <a:gd name="connsiteX3" fmla="*/ 5691487 w 6932458"/>
              <a:gd name="connsiteY3" fmla="*/ 566741 h 3589860"/>
              <a:gd name="connsiteX4" fmla="*/ 5962075 w 6932458"/>
              <a:gd name="connsiteY4" fmla="*/ 772015 h 3589860"/>
              <a:gd name="connsiteX5" fmla="*/ 5980736 w 6932458"/>
              <a:gd name="connsiteY5" fmla="*/ 1537125 h 3589860"/>
              <a:gd name="connsiteX6" fmla="*/ 6643209 w 6932458"/>
              <a:gd name="connsiteY6" fmla="*/ 2078300 h 3589860"/>
              <a:gd name="connsiteX7" fmla="*/ 6932458 w 6932458"/>
              <a:gd name="connsiteY7" fmla="*/ 3589860 h 3589860"/>
              <a:gd name="connsiteX8" fmla="*/ 1408735 w 6932458"/>
              <a:gd name="connsiteY8" fmla="*/ 3141991 h 3589860"/>
              <a:gd name="connsiteX9" fmla="*/ 0 w 6932458"/>
              <a:gd name="connsiteY9" fmla="*/ 0 h 3589860"/>
              <a:gd name="connsiteX0" fmla="*/ 45161 w 6977619"/>
              <a:gd name="connsiteY0" fmla="*/ 0 h 3589860"/>
              <a:gd name="connsiteX1" fmla="*/ 5652672 w 6977619"/>
              <a:gd name="connsiteY1" fmla="*/ 118872 h 3589860"/>
              <a:gd name="connsiteX2" fmla="*/ 5755309 w 6977619"/>
              <a:gd name="connsiteY2" fmla="*/ 342807 h 3589860"/>
              <a:gd name="connsiteX3" fmla="*/ 5736648 w 6977619"/>
              <a:gd name="connsiteY3" fmla="*/ 566741 h 3589860"/>
              <a:gd name="connsiteX4" fmla="*/ 6007236 w 6977619"/>
              <a:gd name="connsiteY4" fmla="*/ 772015 h 3589860"/>
              <a:gd name="connsiteX5" fmla="*/ 6025897 w 6977619"/>
              <a:gd name="connsiteY5" fmla="*/ 1537125 h 3589860"/>
              <a:gd name="connsiteX6" fmla="*/ 6688370 w 6977619"/>
              <a:gd name="connsiteY6" fmla="*/ 2078300 h 3589860"/>
              <a:gd name="connsiteX7" fmla="*/ 6977619 w 6977619"/>
              <a:gd name="connsiteY7" fmla="*/ 3589860 h 3589860"/>
              <a:gd name="connsiteX8" fmla="*/ 0 w 6977619"/>
              <a:gd name="connsiteY8" fmla="*/ 3489463 h 3589860"/>
              <a:gd name="connsiteX9" fmla="*/ 45161 w 6977619"/>
              <a:gd name="connsiteY9" fmla="*/ 0 h 3589860"/>
              <a:gd name="connsiteX0" fmla="*/ 45161 w 6977619"/>
              <a:gd name="connsiteY0" fmla="*/ 18288 h 3608148"/>
              <a:gd name="connsiteX1" fmla="*/ 5588664 w 6977619"/>
              <a:gd name="connsiteY1" fmla="*/ 0 h 3608148"/>
              <a:gd name="connsiteX2" fmla="*/ 5755309 w 6977619"/>
              <a:gd name="connsiteY2" fmla="*/ 361095 h 3608148"/>
              <a:gd name="connsiteX3" fmla="*/ 5736648 w 6977619"/>
              <a:gd name="connsiteY3" fmla="*/ 585029 h 3608148"/>
              <a:gd name="connsiteX4" fmla="*/ 6007236 w 6977619"/>
              <a:gd name="connsiteY4" fmla="*/ 790303 h 3608148"/>
              <a:gd name="connsiteX5" fmla="*/ 6025897 w 6977619"/>
              <a:gd name="connsiteY5" fmla="*/ 1555413 h 3608148"/>
              <a:gd name="connsiteX6" fmla="*/ 6688370 w 6977619"/>
              <a:gd name="connsiteY6" fmla="*/ 2096588 h 3608148"/>
              <a:gd name="connsiteX7" fmla="*/ 6977619 w 6977619"/>
              <a:gd name="connsiteY7" fmla="*/ 3608148 h 3608148"/>
              <a:gd name="connsiteX8" fmla="*/ 0 w 6977619"/>
              <a:gd name="connsiteY8" fmla="*/ 3507751 h 3608148"/>
              <a:gd name="connsiteX9" fmla="*/ 45161 w 6977619"/>
              <a:gd name="connsiteY9" fmla="*/ 18288 h 3608148"/>
              <a:gd name="connsiteX0" fmla="*/ 45161 w 6688370"/>
              <a:gd name="connsiteY0" fmla="*/ 18288 h 3561122"/>
              <a:gd name="connsiteX1" fmla="*/ 5588664 w 6688370"/>
              <a:gd name="connsiteY1" fmla="*/ 0 h 3561122"/>
              <a:gd name="connsiteX2" fmla="*/ 5755309 w 6688370"/>
              <a:gd name="connsiteY2" fmla="*/ 361095 h 3561122"/>
              <a:gd name="connsiteX3" fmla="*/ 5736648 w 6688370"/>
              <a:gd name="connsiteY3" fmla="*/ 585029 h 3561122"/>
              <a:gd name="connsiteX4" fmla="*/ 6007236 w 6688370"/>
              <a:gd name="connsiteY4" fmla="*/ 790303 h 3561122"/>
              <a:gd name="connsiteX5" fmla="*/ 6025897 w 6688370"/>
              <a:gd name="connsiteY5" fmla="*/ 1555413 h 3561122"/>
              <a:gd name="connsiteX6" fmla="*/ 6688370 w 6688370"/>
              <a:gd name="connsiteY6" fmla="*/ 2096588 h 3561122"/>
              <a:gd name="connsiteX7" fmla="*/ 6141596 w 6688370"/>
              <a:gd name="connsiteY7" fmla="*/ 3561122 h 3561122"/>
              <a:gd name="connsiteX8" fmla="*/ 0 w 6688370"/>
              <a:gd name="connsiteY8" fmla="*/ 3507751 h 3561122"/>
              <a:gd name="connsiteX9" fmla="*/ 45161 w 6688370"/>
              <a:gd name="connsiteY9" fmla="*/ 18288 h 3561122"/>
              <a:gd name="connsiteX0" fmla="*/ 45161 w 6186756"/>
              <a:gd name="connsiteY0" fmla="*/ 18288 h 3561122"/>
              <a:gd name="connsiteX1" fmla="*/ 5588664 w 6186756"/>
              <a:gd name="connsiteY1" fmla="*/ 0 h 3561122"/>
              <a:gd name="connsiteX2" fmla="*/ 5755309 w 6186756"/>
              <a:gd name="connsiteY2" fmla="*/ 361095 h 3561122"/>
              <a:gd name="connsiteX3" fmla="*/ 5736648 w 6186756"/>
              <a:gd name="connsiteY3" fmla="*/ 585029 h 3561122"/>
              <a:gd name="connsiteX4" fmla="*/ 6007236 w 6186756"/>
              <a:gd name="connsiteY4" fmla="*/ 790303 h 3561122"/>
              <a:gd name="connsiteX5" fmla="*/ 6025897 w 6186756"/>
              <a:gd name="connsiteY5" fmla="*/ 1555413 h 3561122"/>
              <a:gd name="connsiteX6" fmla="*/ 6186756 w 6186756"/>
              <a:gd name="connsiteY6" fmla="*/ 2023436 h 3561122"/>
              <a:gd name="connsiteX7" fmla="*/ 6141596 w 6186756"/>
              <a:gd name="connsiteY7" fmla="*/ 3561122 h 3561122"/>
              <a:gd name="connsiteX8" fmla="*/ 0 w 6186756"/>
              <a:gd name="connsiteY8" fmla="*/ 3507751 h 3561122"/>
              <a:gd name="connsiteX9" fmla="*/ 45161 w 6186756"/>
              <a:gd name="connsiteY9" fmla="*/ 18288 h 3561122"/>
              <a:gd name="connsiteX0" fmla="*/ 45161 w 6186756"/>
              <a:gd name="connsiteY0" fmla="*/ 18288 h 3561122"/>
              <a:gd name="connsiteX1" fmla="*/ 5588664 w 6186756"/>
              <a:gd name="connsiteY1" fmla="*/ 0 h 3561122"/>
              <a:gd name="connsiteX2" fmla="*/ 5755309 w 6186756"/>
              <a:gd name="connsiteY2" fmla="*/ 361095 h 3561122"/>
              <a:gd name="connsiteX3" fmla="*/ 5736648 w 6186756"/>
              <a:gd name="connsiteY3" fmla="*/ 585029 h 3561122"/>
              <a:gd name="connsiteX4" fmla="*/ 6007236 w 6186756"/>
              <a:gd name="connsiteY4" fmla="*/ 790303 h 3561122"/>
              <a:gd name="connsiteX5" fmla="*/ 5953126 w 6186756"/>
              <a:gd name="connsiteY5" fmla="*/ 1563581 h 3561122"/>
              <a:gd name="connsiteX6" fmla="*/ 6186756 w 6186756"/>
              <a:gd name="connsiteY6" fmla="*/ 2023436 h 3561122"/>
              <a:gd name="connsiteX7" fmla="*/ 6141596 w 6186756"/>
              <a:gd name="connsiteY7" fmla="*/ 3561122 h 3561122"/>
              <a:gd name="connsiteX8" fmla="*/ 0 w 6186756"/>
              <a:gd name="connsiteY8" fmla="*/ 3507751 h 3561122"/>
              <a:gd name="connsiteX9" fmla="*/ 45161 w 6186756"/>
              <a:gd name="connsiteY9" fmla="*/ 18288 h 3561122"/>
              <a:gd name="connsiteX0" fmla="*/ 45161 w 6186756"/>
              <a:gd name="connsiteY0" fmla="*/ 18288 h 3561122"/>
              <a:gd name="connsiteX1" fmla="*/ 5588664 w 6186756"/>
              <a:gd name="connsiteY1" fmla="*/ 0 h 3561122"/>
              <a:gd name="connsiteX2" fmla="*/ 5755309 w 6186756"/>
              <a:gd name="connsiteY2" fmla="*/ 361095 h 3561122"/>
              <a:gd name="connsiteX3" fmla="*/ 5736648 w 6186756"/>
              <a:gd name="connsiteY3" fmla="*/ 585029 h 3561122"/>
              <a:gd name="connsiteX4" fmla="*/ 6007236 w 6186756"/>
              <a:gd name="connsiteY4" fmla="*/ 790303 h 3561122"/>
              <a:gd name="connsiteX5" fmla="*/ 5766003 w 6186756"/>
              <a:gd name="connsiteY5" fmla="*/ 1596253 h 3561122"/>
              <a:gd name="connsiteX6" fmla="*/ 6186756 w 6186756"/>
              <a:gd name="connsiteY6" fmla="*/ 2023436 h 3561122"/>
              <a:gd name="connsiteX7" fmla="*/ 6141596 w 6186756"/>
              <a:gd name="connsiteY7" fmla="*/ 3561122 h 3561122"/>
              <a:gd name="connsiteX8" fmla="*/ 0 w 6186756"/>
              <a:gd name="connsiteY8" fmla="*/ 3507751 h 3561122"/>
              <a:gd name="connsiteX9" fmla="*/ 45161 w 6186756"/>
              <a:gd name="connsiteY9" fmla="*/ 18288 h 3561122"/>
              <a:gd name="connsiteX0" fmla="*/ 45161 w 6484655"/>
              <a:gd name="connsiteY0" fmla="*/ 18288 h 3536618"/>
              <a:gd name="connsiteX1" fmla="*/ 5588664 w 6484655"/>
              <a:gd name="connsiteY1" fmla="*/ 0 h 3536618"/>
              <a:gd name="connsiteX2" fmla="*/ 5755309 w 6484655"/>
              <a:gd name="connsiteY2" fmla="*/ 361095 h 3536618"/>
              <a:gd name="connsiteX3" fmla="*/ 5736648 w 6484655"/>
              <a:gd name="connsiteY3" fmla="*/ 585029 h 3536618"/>
              <a:gd name="connsiteX4" fmla="*/ 6007236 w 6484655"/>
              <a:gd name="connsiteY4" fmla="*/ 790303 h 3536618"/>
              <a:gd name="connsiteX5" fmla="*/ 5766003 w 6484655"/>
              <a:gd name="connsiteY5" fmla="*/ 1596253 h 3536618"/>
              <a:gd name="connsiteX6" fmla="*/ 6186756 w 6484655"/>
              <a:gd name="connsiteY6" fmla="*/ 2023436 h 3536618"/>
              <a:gd name="connsiteX7" fmla="*/ 6484655 w 6484655"/>
              <a:gd name="connsiteY7" fmla="*/ 3536618 h 3536618"/>
              <a:gd name="connsiteX8" fmla="*/ 0 w 6484655"/>
              <a:gd name="connsiteY8" fmla="*/ 3507751 h 3536618"/>
              <a:gd name="connsiteX9" fmla="*/ 45161 w 6484655"/>
              <a:gd name="connsiteY9" fmla="*/ 18288 h 3536618"/>
              <a:gd name="connsiteX0" fmla="*/ 45161 w 6581795"/>
              <a:gd name="connsiteY0" fmla="*/ 18288 h 3536618"/>
              <a:gd name="connsiteX1" fmla="*/ 5588664 w 6581795"/>
              <a:gd name="connsiteY1" fmla="*/ 0 h 3536618"/>
              <a:gd name="connsiteX2" fmla="*/ 5755309 w 6581795"/>
              <a:gd name="connsiteY2" fmla="*/ 361095 h 3536618"/>
              <a:gd name="connsiteX3" fmla="*/ 5736648 w 6581795"/>
              <a:gd name="connsiteY3" fmla="*/ 585029 h 3536618"/>
              <a:gd name="connsiteX4" fmla="*/ 6007236 w 6581795"/>
              <a:gd name="connsiteY4" fmla="*/ 790303 h 3536618"/>
              <a:gd name="connsiteX5" fmla="*/ 5766003 w 6581795"/>
              <a:gd name="connsiteY5" fmla="*/ 1596253 h 3536618"/>
              <a:gd name="connsiteX6" fmla="*/ 6581795 w 6581795"/>
              <a:gd name="connsiteY6" fmla="*/ 2047940 h 3536618"/>
              <a:gd name="connsiteX7" fmla="*/ 6484655 w 6581795"/>
              <a:gd name="connsiteY7" fmla="*/ 3536618 h 3536618"/>
              <a:gd name="connsiteX8" fmla="*/ 0 w 6581795"/>
              <a:gd name="connsiteY8" fmla="*/ 3507751 h 3536618"/>
              <a:gd name="connsiteX9" fmla="*/ 45161 w 6581795"/>
              <a:gd name="connsiteY9" fmla="*/ 18288 h 3536618"/>
              <a:gd name="connsiteX0" fmla="*/ 45161 w 6619799"/>
              <a:gd name="connsiteY0" fmla="*/ 18288 h 3536618"/>
              <a:gd name="connsiteX1" fmla="*/ 5588664 w 6619799"/>
              <a:gd name="connsiteY1" fmla="*/ 0 h 3536618"/>
              <a:gd name="connsiteX2" fmla="*/ 5755309 w 6619799"/>
              <a:gd name="connsiteY2" fmla="*/ 361095 h 3536618"/>
              <a:gd name="connsiteX3" fmla="*/ 5736648 w 6619799"/>
              <a:gd name="connsiteY3" fmla="*/ 585029 h 3536618"/>
              <a:gd name="connsiteX4" fmla="*/ 6007236 w 6619799"/>
              <a:gd name="connsiteY4" fmla="*/ 790303 h 3536618"/>
              <a:gd name="connsiteX5" fmla="*/ 5766003 w 6619799"/>
              <a:gd name="connsiteY5" fmla="*/ 1596253 h 3536618"/>
              <a:gd name="connsiteX6" fmla="*/ 6581795 w 6619799"/>
              <a:gd name="connsiteY6" fmla="*/ 2047940 h 3536618"/>
              <a:gd name="connsiteX7" fmla="*/ 6619799 w 6619799"/>
              <a:gd name="connsiteY7" fmla="*/ 3536618 h 3536618"/>
              <a:gd name="connsiteX8" fmla="*/ 0 w 6619799"/>
              <a:gd name="connsiteY8" fmla="*/ 3507751 h 3536618"/>
              <a:gd name="connsiteX9" fmla="*/ 45161 w 6619799"/>
              <a:gd name="connsiteY9" fmla="*/ 18288 h 3536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19799" h="3536618">
                <a:moveTo>
                  <a:pt x="45161" y="18288"/>
                </a:moveTo>
                <a:lnTo>
                  <a:pt x="5588664" y="0"/>
                </a:lnTo>
                <a:lnTo>
                  <a:pt x="5755309" y="361095"/>
                </a:lnTo>
                <a:lnTo>
                  <a:pt x="5736648" y="585029"/>
                </a:lnTo>
                <a:lnTo>
                  <a:pt x="6007236" y="790303"/>
                </a:lnTo>
                <a:cubicBezTo>
                  <a:pt x="6013456" y="1045340"/>
                  <a:pt x="5759783" y="1341216"/>
                  <a:pt x="5766003" y="1596253"/>
                </a:cubicBezTo>
                <a:cubicBezTo>
                  <a:pt x="5828207" y="1739322"/>
                  <a:pt x="6519591" y="1904871"/>
                  <a:pt x="6581795" y="2047940"/>
                </a:cubicBezTo>
                <a:lnTo>
                  <a:pt x="6619799" y="3536618"/>
                </a:lnTo>
                <a:lnTo>
                  <a:pt x="0" y="3507751"/>
                </a:lnTo>
                <a:lnTo>
                  <a:pt x="45161" y="18288"/>
                </a:lnTo>
                <a:close/>
              </a:path>
            </a:pathLst>
          </a:custGeom>
          <a:solidFill>
            <a:schemeClr val="accent1">
              <a:alpha val="10000"/>
            </a:schemeClr>
          </a:solidFill>
          <a:ln w="19050">
            <a:noFill/>
          </a:ln>
          <a:effectLst>
            <a:softEdge rad="2286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49" name="Sugar-phos Mod">
            <a:extLst>
              <a:ext uri="{FF2B5EF4-FFF2-40B4-BE49-F238E27FC236}">
                <a16:creationId xmlns:a16="http://schemas.microsoft.com/office/drawing/2014/main" id="{6C004115-90A0-49E9-8CB4-ECD74416B1EF}"/>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144337" y="5241603"/>
            <a:ext cx="1166085" cy="1396873"/>
          </a:xfrm>
          <a:prstGeom prst="rect">
            <a:avLst/>
          </a:prstGeom>
        </p:spPr>
      </p:pic>
      <p:sp>
        <p:nvSpPr>
          <p:cNvPr id="50" name="Phos Mod Bullets">
            <a:extLst>
              <a:ext uri="{FF2B5EF4-FFF2-40B4-BE49-F238E27FC236}">
                <a16:creationId xmlns:a16="http://schemas.microsoft.com/office/drawing/2014/main" id="{A89C5E5B-1C9D-4861-BF0D-70E57EF1AA7B}"/>
              </a:ext>
            </a:extLst>
          </p:cNvPr>
          <p:cNvSpPr txBox="1"/>
          <p:nvPr/>
        </p:nvSpPr>
        <p:spPr>
          <a:xfrm>
            <a:off x="1819049" y="3550943"/>
            <a:ext cx="2239716" cy="615553"/>
          </a:xfrm>
          <a:prstGeom prst="rect">
            <a:avLst/>
          </a:prstGeom>
          <a:noFill/>
        </p:spPr>
        <p:txBody>
          <a:bodyPr wrap="none" rtlCol="0">
            <a:spAutoFit/>
          </a:bodyPr>
          <a:lstStyle/>
          <a:p>
            <a:pPr>
              <a:buClr>
                <a:schemeClr val="accent1"/>
              </a:buClr>
            </a:pPr>
            <a:r>
              <a:rPr lang="en-US" sz="1400" b="1">
                <a:solidFill>
                  <a:schemeClr val="accent1"/>
                </a:solidFill>
              </a:rPr>
              <a:t>Backbone Modifications</a:t>
            </a:r>
          </a:p>
          <a:p>
            <a:pPr marL="119063" indent="-119063">
              <a:buClr>
                <a:schemeClr val="accent1"/>
              </a:buClr>
              <a:buFont typeface="Arial" panose="020B0604020202020204" pitchFamily="34" charset="0"/>
              <a:buChar char="•"/>
            </a:pPr>
            <a:r>
              <a:rPr lang="en-US" sz="1000">
                <a:solidFill>
                  <a:schemeClr val="accent1"/>
                </a:solidFill>
              </a:rPr>
              <a:t>Stability against nucleases</a:t>
            </a:r>
          </a:p>
          <a:p>
            <a:pPr marL="119063" indent="-119063">
              <a:buClr>
                <a:schemeClr val="accent1"/>
              </a:buClr>
              <a:buFont typeface="Arial" panose="020B0604020202020204" pitchFamily="34" charset="0"/>
              <a:buChar char="•"/>
            </a:pPr>
            <a:r>
              <a:rPr lang="en-US" sz="1000">
                <a:solidFill>
                  <a:schemeClr val="accent1"/>
                </a:solidFill>
              </a:rPr>
              <a:t>Modulate protein binding</a:t>
            </a:r>
          </a:p>
        </p:txBody>
      </p:sp>
      <p:sp>
        <p:nvSpPr>
          <p:cNvPr id="54" name="TextBox 53">
            <a:extLst>
              <a:ext uri="{FF2B5EF4-FFF2-40B4-BE49-F238E27FC236}">
                <a16:creationId xmlns:a16="http://schemas.microsoft.com/office/drawing/2014/main" id="{732C9519-69D4-4235-85D2-FDE6ADA12237}"/>
              </a:ext>
            </a:extLst>
          </p:cNvPr>
          <p:cNvSpPr txBox="1"/>
          <p:nvPr/>
        </p:nvSpPr>
        <p:spPr>
          <a:xfrm>
            <a:off x="2811959" y="4476099"/>
            <a:ext cx="816767" cy="344550"/>
          </a:xfrm>
          <a:prstGeom prst="rect">
            <a:avLst/>
          </a:prstGeom>
          <a:noFill/>
        </p:spPr>
        <p:txBody>
          <a:bodyPr wrap="none" rtlCol="0">
            <a:spAutoFit/>
          </a:bodyPr>
          <a:lstStyle/>
          <a:p>
            <a:pPr algn="ctr">
              <a:buClr>
                <a:schemeClr val="accent3"/>
              </a:buClr>
            </a:pPr>
            <a:r>
              <a:rPr lang="en-US" sz="1100" b="1">
                <a:solidFill>
                  <a:schemeClr val="accent1"/>
                </a:solidFill>
              </a:rPr>
              <a:t>Phosphate</a:t>
            </a:r>
            <a:br>
              <a:rPr lang="en-US" sz="1100" b="1">
                <a:solidFill>
                  <a:schemeClr val="accent1"/>
                </a:solidFill>
              </a:rPr>
            </a:br>
            <a:r>
              <a:rPr lang="en-US" sz="1100" b="1">
                <a:solidFill>
                  <a:schemeClr val="accent1"/>
                </a:solidFill>
              </a:rPr>
              <a:t>modification</a:t>
            </a:r>
          </a:p>
        </p:txBody>
      </p:sp>
      <p:sp>
        <p:nvSpPr>
          <p:cNvPr id="55" name="TextBox 54">
            <a:extLst>
              <a:ext uri="{FF2B5EF4-FFF2-40B4-BE49-F238E27FC236}">
                <a16:creationId xmlns:a16="http://schemas.microsoft.com/office/drawing/2014/main" id="{7B7338F4-1C5D-4D61-A248-6942CBFD4FA4}"/>
              </a:ext>
            </a:extLst>
          </p:cNvPr>
          <p:cNvSpPr txBox="1"/>
          <p:nvPr/>
        </p:nvSpPr>
        <p:spPr>
          <a:xfrm>
            <a:off x="3997026" y="5517995"/>
            <a:ext cx="1076975" cy="344550"/>
          </a:xfrm>
          <a:prstGeom prst="rect">
            <a:avLst/>
          </a:prstGeom>
          <a:noFill/>
        </p:spPr>
        <p:txBody>
          <a:bodyPr wrap="none" rtlCol="0">
            <a:spAutoFit/>
          </a:bodyPr>
          <a:lstStyle/>
          <a:p>
            <a:pPr algn="ctr">
              <a:buClr>
                <a:schemeClr val="accent3"/>
              </a:buClr>
            </a:pPr>
            <a:r>
              <a:rPr lang="en-US" sz="1100" b="1">
                <a:solidFill>
                  <a:schemeClr val="accent1"/>
                </a:solidFill>
              </a:rPr>
              <a:t>Sugar-phosphate</a:t>
            </a:r>
            <a:br>
              <a:rPr lang="en-US" sz="1100" b="1">
                <a:solidFill>
                  <a:schemeClr val="accent1"/>
                </a:solidFill>
              </a:rPr>
            </a:br>
            <a:r>
              <a:rPr lang="en-US" sz="1100" b="1">
                <a:solidFill>
                  <a:schemeClr val="accent1"/>
                </a:solidFill>
              </a:rPr>
              <a:t>modification</a:t>
            </a:r>
          </a:p>
        </p:txBody>
      </p:sp>
      <p:pic>
        <p:nvPicPr>
          <p:cNvPr id="4" name="Picture 3">
            <a:extLst>
              <a:ext uri="{FF2B5EF4-FFF2-40B4-BE49-F238E27FC236}">
                <a16:creationId xmlns:a16="http://schemas.microsoft.com/office/drawing/2014/main" id="{7BA53151-1A3C-C34A-8C8F-3BD9576D03E8}"/>
              </a:ext>
            </a:extLst>
          </p:cNvPr>
          <p:cNvPicPr>
            <a:picLocks noChangeAspect="1"/>
          </p:cNvPicPr>
          <p:nvPr/>
        </p:nvPicPr>
        <p:blipFill>
          <a:blip r:embed="rId13"/>
          <a:stretch>
            <a:fillRect/>
          </a:stretch>
        </p:blipFill>
        <p:spPr>
          <a:xfrm>
            <a:off x="1906709" y="4518262"/>
            <a:ext cx="975673" cy="1513289"/>
          </a:xfrm>
          <a:prstGeom prst="rect">
            <a:avLst/>
          </a:prstGeom>
        </p:spPr>
      </p:pic>
      <p:pic>
        <p:nvPicPr>
          <p:cNvPr id="5" name="Picture 4">
            <a:extLst>
              <a:ext uri="{FF2B5EF4-FFF2-40B4-BE49-F238E27FC236}">
                <a16:creationId xmlns:a16="http://schemas.microsoft.com/office/drawing/2014/main" id="{AD2CD7C9-ECC1-0246-AE4D-1F80E3DC4582}"/>
              </a:ext>
            </a:extLst>
          </p:cNvPr>
          <p:cNvPicPr>
            <a:picLocks noChangeAspect="1"/>
          </p:cNvPicPr>
          <p:nvPr/>
        </p:nvPicPr>
        <p:blipFill>
          <a:blip r:embed="rId14"/>
          <a:stretch>
            <a:fillRect/>
          </a:stretch>
        </p:blipFill>
        <p:spPr>
          <a:xfrm>
            <a:off x="274751" y="4525839"/>
            <a:ext cx="1436370" cy="1505712"/>
          </a:xfrm>
          <a:prstGeom prst="rect">
            <a:avLst/>
          </a:prstGeom>
        </p:spPr>
      </p:pic>
      <p:sp>
        <p:nvSpPr>
          <p:cNvPr id="60" name="TextBox 59">
            <a:extLst>
              <a:ext uri="{FF2B5EF4-FFF2-40B4-BE49-F238E27FC236}">
                <a16:creationId xmlns:a16="http://schemas.microsoft.com/office/drawing/2014/main" id="{22AFC509-40B1-4517-A28E-A40AE97C1C69}"/>
              </a:ext>
            </a:extLst>
          </p:cNvPr>
          <p:cNvSpPr txBox="1"/>
          <p:nvPr/>
        </p:nvSpPr>
        <p:spPr>
          <a:xfrm>
            <a:off x="236601" y="3733432"/>
            <a:ext cx="1634040" cy="784830"/>
          </a:xfrm>
          <a:prstGeom prst="rect">
            <a:avLst/>
          </a:prstGeom>
          <a:noFill/>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sz="900">
                <a:solidFill>
                  <a:schemeClr val="accent1"/>
                </a:solidFill>
              </a:rPr>
              <a:t>A</a:t>
            </a:r>
            <a:r>
              <a:rPr kumimoji="0" lang="en-US" sz="900" i="0" u="none" strike="noStrike" kern="1200" cap="none" spc="0" normalizeH="0" baseline="0" noProof="0">
                <a:ln>
                  <a:noFill/>
                </a:ln>
                <a:solidFill>
                  <a:schemeClr val="accent1"/>
                </a:solidFill>
                <a:effectLst/>
                <a:uLnTx/>
                <a:uFillTx/>
                <a:ea typeface="+mn-ea"/>
                <a:cs typeface="+mn-cs"/>
              </a:rPr>
              <a:t> potential breakthrough that improves stability, reduces nonspecific protein binding while maintaining RNase H1 activity</a:t>
            </a:r>
          </a:p>
        </p:txBody>
      </p:sp>
      <p:pic>
        <p:nvPicPr>
          <p:cNvPr id="8" name="Picture 7">
            <a:extLst>
              <a:ext uri="{FF2B5EF4-FFF2-40B4-BE49-F238E27FC236}">
                <a16:creationId xmlns:a16="http://schemas.microsoft.com/office/drawing/2014/main" id="{B3BEAA63-E2A4-48ED-C97D-72BE2BFF6A48}"/>
              </a:ext>
            </a:extLst>
          </p:cNvPr>
          <p:cNvPicPr>
            <a:picLocks noChangeAspect="1"/>
          </p:cNvPicPr>
          <p:nvPr/>
        </p:nvPicPr>
        <p:blipFill>
          <a:blip r:embed="rId15"/>
          <a:stretch>
            <a:fillRect/>
          </a:stretch>
        </p:blipFill>
        <p:spPr>
          <a:xfrm>
            <a:off x="10507890" y="3280533"/>
            <a:ext cx="1168400" cy="1193800"/>
          </a:xfrm>
          <a:prstGeom prst="rect">
            <a:avLst/>
          </a:prstGeom>
        </p:spPr>
      </p:pic>
      <p:pic>
        <p:nvPicPr>
          <p:cNvPr id="11" name="Picture 10">
            <a:extLst>
              <a:ext uri="{FF2B5EF4-FFF2-40B4-BE49-F238E27FC236}">
                <a16:creationId xmlns:a16="http://schemas.microsoft.com/office/drawing/2014/main" id="{17642324-0D32-BD90-CA95-61DDC699E76C}"/>
              </a:ext>
            </a:extLst>
          </p:cNvPr>
          <p:cNvPicPr>
            <a:picLocks noChangeAspect="1"/>
          </p:cNvPicPr>
          <p:nvPr/>
        </p:nvPicPr>
        <p:blipFill>
          <a:blip r:embed="rId16"/>
          <a:stretch>
            <a:fillRect/>
          </a:stretch>
        </p:blipFill>
        <p:spPr>
          <a:xfrm>
            <a:off x="8704813" y="3275951"/>
            <a:ext cx="1168400" cy="1155700"/>
          </a:xfrm>
          <a:prstGeom prst="rect">
            <a:avLst/>
          </a:prstGeom>
        </p:spPr>
      </p:pic>
    </p:spTree>
    <p:extLst>
      <p:ext uri="{BB962C8B-B14F-4D97-AF65-F5344CB8AC3E}">
        <p14:creationId xmlns:p14="http://schemas.microsoft.com/office/powerpoint/2010/main" val="284995355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EpSEY6mkRWGpsz2i87NhDA"/>
</p:tagLst>
</file>

<file path=ppt/tags/tag3.xml><?xml version="1.0" encoding="utf-8"?>
<p:tagLst xmlns:a="http://schemas.openxmlformats.org/drawingml/2006/main" xmlns:r="http://schemas.openxmlformats.org/officeDocument/2006/relationships" xmlns:p="http://schemas.openxmlformats.org/presentationml/2006/main">
  <p:tag name="AS_UNIQUEID" val="3955"/>
</p:tagLst>
</file>

<file path=ppt/tags/tag4.xml><?xml version="1.0" encoding="utf-8"?>
<p:tagLst xmlns:a="http://schemas.openxmlformats.org/drawingml/2006/main" xmlns:r="http://schemas.openxmlformats.org/officeDocument/2006/relationships" xmlns:p="http://schemas.openxmlformats.org/presentationml/2006/main">
  <p:tag name="AS_UNIQUEID" val="3956"/>
</p:tagLst>
</file>

<file path=ppt/tags/tag5.xml><?xml version="1.0" encoding="utf-8"?>
<p:tagLst xmlns:a="http://schemas.openxmlformats.org/drawingml/2006/main" xmlns:r="http://schemas.openxmlformats.org/officeDocument/2006/relationships" xmlns:p="http://schemas.openxmlformats.org/presentationml/2006/main">
  <p:tag name="AS_UNIQUEID" val="3957"/>
</p:tagLst>
</file>

<file path=ppt/theme/theme1.xml><?xml version="1.0" encoding="utf-8"?>
<a:theme xmlns:a="http://schemas.openxmlformats.org/drawingml/2006/main" name="CONFIDENTIAL AND PROPRIETARY">
  <a:themeElements>
    <a:clrScheme name="Custom 21">
      <a:dk1>
        <a:srgbClr val="586069"/>
      </a:dk1>
      <a:lt1>
        <a:srgbClr val="FFFFFF"/>
      </a:lt1>
      <a:dk2>
        <a:srgbClr val="993924"/>
      </a:dk2>
      <a:lt2>
        <a:srgbClr val="D54828"/>
      </a:lt2>
      <a:accent1>
        <a:srgbClr val="1F4E79"/>
      </a:accent1>
      <a:accent2>
        <a:srgbClr val="30AAB9"/>
      </a:accent2>
      <a:accent3>
        <a:srgbClr val="2852A4"/>
      </a:accent3>
      <a:accent4>
        <a:srgbClr val="9CAEB6"/>
      </a:accent4>
      <a:accent5>
        <a:srgbClr val="F79545"/>
      </a:accent5>
      <a:accent6>
        <a:srgbClr val="D44828"/>
      </a:accent6>
      <a:hlink>
        <a:srgbClr val="0000FF"/>
      </a:hlink>
      <a:folHlink>
        <a:srgbClr val="80008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lIns="0" rtlCol="0">
        <a:noAutofit/>
      </a:bodyPr>
      <a:lstStyle>
        <a:defPPr algn="l">
          <a:defRPr sz="2000" dirty="0" smtClean="0"/>
        </a:defPPr>
      </a:lstStyle>
    </a:txDef>
  </a:objectDefaults>
  <a:extraClrSchemeLst/>
  <a:extLst>
    <a:ext uri="{05A4C25C-085E-4340-85A3-A5531E510DB2}">
      <thm15:themeFamily xmlns:thm15="http://schemas.microsoft.com/office/thememl/2012/main" name="Presentation1" id="{39FAB238-CAE3-45F3-BD89-80D62DA2DCFB}" vid="{F1738209-AD79-49C9-9981-50EB987FFE0F}"/>
    </a:ext>
  </a:extLst>
</a:theme>
</file>

<file path=ppt/theme/theme2.xml><?xml version="1.0" encoding="utf-8"?>
<a:theme xmlns:a="http://schemas.openxmlformats.org/drawingml/2006/main" name="No Footer Restrictions">
  <a:themeElements>
    <a:clrScheme name="Custom 21">
      <a:dk1>
        <a:srgbClr val="586069"/>
      </a:dk1>
      <a:lt1>
        <a:srgbClr val="FFFFFF"/>
      </a:lt1>
      <a:dk2>
        <a:srgbClr val="993924"/>
      </a:dk2>
      <a:lt2>
        <a:srgbClr val="D54828"/>
      </a:lt2>
      <a:accent1>
        <a:srgbClr val="1F4E79"/>
      </a:accent1>
      <a:accent2>
        <a:srgbClr val="30AAB9"/>
      </a:accent2>
      <a:accent3>
        <a:srgbClr val="2852A4"/>
      </a:accent3>
      <a:accent4>
        <a:srgbClr val="9CAEB6"/>
      </a:accent4>
      <a:accent5>
        <a:srgbClr val="F79545"/>
      </a:accent5>
      <a:accent6>
        <a:srgbClr val="D44828"/>
      </a:accent6>
      <a:hlink>
        <a:srgbClr val="0000FF"/>
      </a:hlink>
      <a:folHlink>
        <a:srgbClr val="80008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lIns="0" rtlCol="0">
        <a:noAutofit/>
      </a:bodyPr>
      <a:lstStyle>
        <a:defPPr algn="l">
          <a:defRPr sz="2000" dirty="0" smtClean="0"/>
        </a:defPPr>
      </a:lstStyle>
    </a:txDef>
  </a:objectDefaults>
  <a:extraClrSchemeLst/>
  <a:extLst>
    <a:ext uri="{05A4C25C-085E-4340-85A3-A5531E510DB2}">
      <thm15:themeFamily xmlns:thm15="http://schemas.microsoft.com/office/thememl/2012/main" name="Presentation1" id="{39FAB238-CAE3-45F3-BD89-80D62DA2DCFB}" vid="{8B66EA94-D44C-432B-9D73-FBC2F139F974}"/>
    </a:ext>
  </a:extLst>
</a:theme>
</file>

<file path=ppt/theme/theme3.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RESTRICTED">
  <a:themeElements>
    <a:clrScheme name="Custom 21">
      <a:dk1>
        <a:srgbClr val="586069"/>
      </a:dk1>
      <a:lt1>
        <a:srgbClr val="FFFFFF"/>
      </a:lt1>
      <a:dk2>
        <a:srgbClr val="993924"/>
      </a:dk2>
      <a:lt2>
        <a:srgbClr val="D54828"/>
      </a:lt2>
      <a:accent1>
        <a:srgbClr val="1F4E79"/>
      </a:accent1>
      <a:accent2>
        <a:srgbClr val="30AAB9"/>
      </a:accent2>
      <a:accent3>
        <a:srgbClr val="2852A4"/>
      </a:accent3>
      <a:accent4>
        <a:srgbClr val="9CAEB6"/>
      </a:accent4>
      <a:accent5>
        <a:srgbClr val="F79545"/>
      </a:accent5>
      <a:accent6>
        <a:srgbClr val="D44828"/>
      </a:accent6>
      <a:hlink>
        <a:srgbClr val="0000FF"/>
      </a:hlink>
      <a:folHlink>
        <a:srgbClr val="80008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lIns="91440" rtlCol="0">
        <a:noAutofit/>
      </a:bodyPr>
      <a:lstStyle>
        <a:defPPr algn="l">
          <a:defRPr sz="2000" dirty="0" smtClean="0"/>
        </a:defPPr>
      </a:lstStyle>
    </a:txDef>
  </a:objectDefaults>
  <a:extraClrSchemeLst/>
  <a:extLst>
    <a:ext uri="{05A4C25C-085E-4340-85A3-A5531E510DB2}">
      <thm15:themeFamily xmlns:thm15="http://schemas.microsoft.com/office/thememl/2012/main" name="Presentation1" id="{39FAB238-CAE3-45F3-BD89-80D62DA2DCFB}" vid="{35B3B521-8D4D-4672-AD85-AC849BEC5D64}"/>
    </a:ext>
  </a:extLst>
</a:theme>
</file>

<file path=ppt/theme/theme5.xml><?xml version="1.0" encoding="utf-8"?>
<a:theme xmlns:a="http://schemas.openxmlformats.org/drawingml/2006/main" name="1_No Footer Restrictions">
  <a:themeElements>
    <a:clrScheme name="Custom 21">
      <a:dk1>
        <a:srgbClr val="586069"/>
      </a:dk1>
      <a:lt1>
        <a:srgbClr val="FFFFFF"/>
      </a:lt1>
      <a:dk2>
        <a:srgbClr val="993924"/>
      </a:dk2>
      <a:lt2>
        <a:srgbClr val="D54828"/>
      </a:lt2>
      <a:accent1>
        <a:srgbClr val="1F4E79"/>
      </a:accent1>
      <a:accent2>
        <a:srgbClr val="30AAB9"/>
      </a:accent2>
      <a:accent3>
        <a:srgbClr val="2852A4"/>
      </a:accent3>
      <a:accent4>
        <a:srgbClr val="9CAEB6"/>
      </a:accent4>
      <a:accent5>
        <a:srgbClr val="F79545"/>
      </a:accent5>
      <a:accent6>
        <a:srgbClr val="D44828"/>
      </a:accent6>
      <a:hlink>
        <a:srgbClr val="0000FF"/>
      </a:hlink>
      <a:folHlink>
        <a:srgbClr val="80008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lIns="0" rtlCol="0">
        <a:noAutofit/>
      </a:bodyPr>
      <a:lstStyle>
        <a:defPPr algn="l">
          <a:defRPr sz="2000" dirty="0" smtClean="0"/>
        </a:defPPr>
      </a:lstStyle>
    </a:txDef>
  </a:objectDefaults>
  <a:extraClrSchemeLst/>
  <a:extLst>
    <a:ext uri="{05A4C25C-085E-4340-85A3-A5531E510DB2}">
      <thm15:themeFamily xmlns:thm15="http://schemas.microsoft.com/office/thememl/2012/main" name="Intellia-PPT Template 2023_v10.potx" id="{8F3F5E9F-E74D-49A6-A615-357DDC4139DB}" vid="{FBEF1038-7573-4E3F-AFCB-08BF78439821}"/>
    </a:ext>
  </a:extLst>
</a:theme>
</file>

<file path=ppt/theme/theme6.xml><?xml version="1.0" encoding="utf-8"?>
<a:theme xmlns:a="http://schemas.openxmlformats.org/drawingml/2006/main" name="1_CONFIDENTIAL AND PROPRIETARY">
  <a:themeElements>
    <a:clrScheme name="Custom 21">
      <a:dk1>
        <a:srgbClr val="586069"/>
      </a:dk1>
      <a:lt1>
        <a:srgbClr val="FFFFFF"/>
      </a:lt1>
      <a:dk2>
        <a:srgbClr val="993924"/>
      </a:dk2>
      <a:lt2>
        <a:srgbClr val="D54828"/>
      </a:lt2>
      <a:accent1>
        <a:srgbClr val="1F4E79"/>
      </a:accent1>
      <a:accent2>
        <a:srgbClr val="30AAB9"/>
      </a:accent2>
      <a:accent3>
        <a:srgbClr val="2852A4"/>
      </a:accent3>
      <a:accent4>
        <a:srgbClr val="9CAEB6"/>
      </a:accent4>
      <a:accent5>
        <a:srgbClr val="F79545"/>
      </a:accent5>
      <a:accent6>
        <a:srgbClr val="D44828"/>
      </a:accent6>
      <a:hlink>
        <a:srgbClr val="0000FF"/>
      </a:hlink>
      <a:folHlink>
        <a:srgbClr val="80008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lIns="0" rtlCol="0">
        <a:noAutofit/>
      </a:bodyPr>
      <a:lstStyle>
        <a:defPPr algn="l">
          <a:defRPr sz="2000" dirty="0" smtClean="0"/>
        </a:defPPr>
      </a:lstStyle>
    </a:txDef>
  </a:objectDefaults>
  <a:extraClrSchemeLst/>
  <a:extLst>
    <a:ext uri="{05A4C25C-085E-4340-85A3-A5531E510DB2}">
      <thm15:themeFamily xmlns:thm15="http://schemas.microsoft.com/office/thememl/2012/main" name="Intellia-PPT Template 2023_v10.potx" id="{CA0012C7-5EDF-4243-BCC5-D6CB613DC211}" vid="{334E118E-7E56-489E-A20E-E84817BFA59C}"/>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Narrow"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b1faa735-f510-4355-a81b-db133dbce024">
      <UserInfo>
        <DisplayName>Ian Karp</DisplayName>
        <AccountId>7783</AccountId>
        <AccountType/>
      </UserInfo>
      <UserInfo>
        <DisplayName>Brittany Cormier</DisplayName>
        <AccountId>7434</AccountId>
        <AccountType/>
      </UserInfo>
      <UserInfo>
        <DisplayName>Lina Li</DisplayName>
        <AccountId>925</AccountId>
        <AccountType/>
      </UserInfo>
      <UserInfo>
        <DisplayName>Mary Ferguson</DisplayName>
        <AccountId>1065</AccountId>
        <AccountType/>
      </UserInfo>
      <UserInfo>
        <DisplayName>John Leonard</DisplayName>
        <AccountId>23</AccountId>
        <AccountType/>
      </UserInfo>
      <UserInfo>
        <DisplayName>David Lebwohl</DisplayName>
        <AccountId>4332</AccountId>
        <AccountType/>
      </UserInfo>
      <UserInfo>
        <DisplayName>Laura Sepp-Lorenzino</DisplayName>
        <AccountId>2920</AccountId>
        <AccountType/>
      </UserInfo>
      <UserInfo>
        <DisplayName>Glenn Goddard</DisplayName>
        <AccountId>2087</AccountId>
        <AccountType/>
      </UserInfo>
      <UserInfo>
        <DisplayName>Emily Williams</DisplayName>
        <AccountId>10118</AccountId>
        <AccountType/>
      </UserInfo>
      <UserInfo>
        <DisplayName>Marissa Igo</DisplayName>
        <AccountId>3115</AccountId>
        <AccountType/>
      </UserInfo>
      <UserInfo>
        <DisplayName>Kunal Sunthankar</DisplayName>
        <AccountId>9551</AccountId>
        <AccountType/>
      </UserInfo>
      <UserInfo>
        <DisplayName>Derek Hicks</DisplayName>
        <AccountId>9825</AccountId>
        <AccountType/>
      </UserInfo>
      <UserInfo>
        <DisplayName>Jim Basta</DisplayName>
        <AccountId>7636</AccountId>
        <AccountType/>
      </UserInfo>
      <UserInfo>
        <DisplayName>Eliana Clark</DisplayName>
        <AccountId>3694</AccountId>
        <AccountType/>
      </UserInfo>
      <UserInfo>
        <DisplayName>Nick Vance</DisplayName>
        <AccountId>8014</AccountId>
        <AccountType/>
      </UserInfo>
      <UserInfo>
        <DisplayName>Daniel Lev</DisplayName>
        <AccountId>298</AccountId>
        <AccountType/>
      </UserInfo>
      <UserInfo>
        <DisplayName>Mike Fowler</DisplayName>
        <AccountId>94</AccountId>
        <AccountType/>
      </UserInfo>
    </SharedWithUsers>
    <PublishingExpirationDate xmlns="http://schemas.microsoft.com/sharepoint/v3" xsi:nil="true"/>
    <PublishingStartDate xmlns="http://schemas.microsoft.com/sharepoint/v3"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AF698E99108243488F67B415AEEF5E9F" ma:contentTypeVersion="" ma:contentTypeDescription="Create a new document." ma:contentTypeScope="" ma:versionID="ebd80d777ac860c2f675ad74558aded5">
  <xsd:schema xmlns:xsd="http://www.w3.org/2001/XMLSchema" xmlns:xs="http://www.w3.org/2001/XMLSchema" xmlns:p="http://schemas.microsoft.com/office/2006/metadata/properties" xmlns:ns1="http://schemas.microsoft.com/sharepoint/v3" xmlns:ns2="b1faa735-f510-4355-a81b-db133dbce024" xmlns:ns3="df88377f-8c3e-44c9-99dd-3ba9e7ebf5a3" targetNamespace="http://schemas.microsoft.com/office/2006/metadata/properties" ma:root="true" ma:fieldsID="60064cc54dceffbe406de8654d6f4dd3" ns1:_="" ns2:_="" ns3:_="">
    <xsd:import namespace="http://schemas.microsoft.com/sharepoint/v3"/>
    <xsd:import namespace="b1faa735-f510-4355-a81b-db133dbce024"/>
    <xsd:import namespace="df88377f-8c3e-44c9-99dd-3ba9e7ebf5a3"/>
    <xsd:element name="properties">
      <xsd:complexType>
        <xsd:sequence>
          <xsd:element name="documentManagement">
            <xsd:complexType>
              <xsd:all>
                <xsd:element ref="ns1:PublishingStartDate" minOccurs="0"/>
                <xsd:element ref="ns1:PublishingExpirationDate" minOccurs="0"/>
                <xsd:element ref="ns2:SharedWithUsers" minOccurs="0"/>
                <xsd:element ref="ns2:SharedWithDetails" minOccurs="0"/>
                <xsd:element ref="ns3:MediaServiceMetadata" minOccurs="0"/>
                <xsd:element ref="ns3:MediaServiceFastMetadata" minOccurs="0"/>
                <xsd:element ref="ns3:MediaServiceAutoKeyPoints" minOccurs="0"/>
                <xsd:element ref="ns3:MediaServiceKeyPoints" minOccurs="0"/>
                <xsd:element ref="ns3:MediaServiceAutoTags" minOccurs="0"/>
                <xsd:element ref="ns3:MediaServiceGenerationTime" minOccurs="0"/>
                <xsd:element ref="ns3:MediaServiceEventHashCode" minOccurs="0"/>
                <xsd:element ref="ns3:MediaServiceDateTaken" minOccurs="0"/>
                <xsd:element ref="ns3:MediaLengthInSeconds" minOccurs="0"/>
                <xsd:element ref="ns3:MediaServiceObjectDetectorVersions"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4" nillable="true" ma:displayName="Scheduling Start Date" ma:description="Scheduling Start Date is a site column created by the Publishing feature. It is used to specify the date and time on which this page will first appear to site visitors." ma:internalName="PublishingStartDate">
      <xsd:simpleType>
        <xsd:restriction base="dms:Unknown"/>
      </xsd:simpleType>
    </xsd:element>
    <xsd:element name="PublishingExpirationDate" ma:index="5" nillable="true" ma:displayName="Scheduling End Date" ma:description="Scheduling End Date is a site column created by the Publishing feature. It is used to specify the date and time on which this page will no longer appear to site visitors." ma:internalName="PublishingExpirationDat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b1faa735-f510-4355-a81b-db133dbce024"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f88377f-8c3e-44c9-99dd-3ba9e7ebf5a3" elementFormDefault="qualified">
    <xsd:import namespace="http://schemas.microsoft.com/office/2006/documentManagement/types"/>
    <xsd:import namespace="http://schemas.microsoft.com/office/infopath/2007/PartnerControls"/>
    <xsd:element name="MediaServiceMetadata" ma:index="12" nillable="true" ma:displayName="MediaServiceMetadata" ma:hidden="true" ma:internalName="MediaServiceMetadata" ma:readOnly="true">
      <xsd:simpleType>
        <xsd:restriction base="dms:Note"/>
      </xsd:simpleType>
    </xsd:element>
    <xsd:element name="MediaServiceFastMetadata" ma:index="13" nillable="true" ma:displayName="MediaServiceFastMetadata" ma:hidden="true" ma:internalName="MediaServiceFastMetadata" ma:readOnly="true">
      <xsd:simpleType>
        <xsd:restriction base="dms:Note"/>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ServiceAutoTags" ma:index="16" nillable="true" ma:displayName="Tags" ma:internalName="MediaServiceAutoTags"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MediaLengthInSeconds" ma:hidden="true" ma:internalName="MediaLengthInSeconds" ma:readOnly="true">
      <xsd:simpleType>
        <xsd:restriction base="dms:Unknown"/>
      </xsd:simpleType>
    </xsd:element>
    <xsd:element name="MediaServiceObjectDetectorVersions" ma:index="21" nillable="true" ma:displayName="MediaServiceObjectDetectorVersions" ma:hidden="true" ma:indexed="true" ma:internalName="MediaServiceObjectDetectorVersions" ma:readOnly="true">
      <xsd:simpleType>
        <xsd:restriction base="dms:Text"/>
      </xsd:simpleType>
    </xsd:element>
    <xsd:element name="MediaServiceSearchProperties" ma:index="22" nillable="true" ma:displayName="MediaServiceSearchProperties" ma:hidden="true" ma:internalName="MediaServiceSearchPropertie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6" ma:displayName="Content Type"/>
        <xsd:element ref="dc:title" minOccurs="0" maxOccurs="1" ma:index="3"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14CCDCF-42B8-4BFD-B2FE-3EF59FE09C8D}">
  <ds:schemaRefs>
    <ds:schemaRef ds:uri="b1faa735-f510-4355-a81b-db133dbce024"/>
    <ds:schemaRef ds:uri="http://www.w3.org/XML/1998/namespace"/>
    <ds:schemaRef ds:uri="http://purl.org/dc/dcmitype/"/>
    <ds:schemaRef ds:uri="http://purl.org/dc/elements/1.1/"/>
    <ds:schemaRef ds:uri="http://schemas.openxmlformats.org/package/2006/metadata/core-properties"/>
    <ds:schemaRef ds:uri="http://schemas.microsoft.com/sharepoint/v3"/>
    <ds:schemaRef ds:uri="http://schemas.microsoft.com/office/2006/documentManagement/types"/>
    <ds:schemaRef ds:uri="http://purl.org/dc/terms/"/>
    <ds:schemaRef ds:uri="http://schemas.microsoft.com/office/infopath/2007/PartnerControls"/>
    <ds:schemaRef ds:uri="df88377f-8c3e-44c9-99dd-3ba9e7ebf5a3"/>
    <ds:schemaRef ds:uri="http://schemas.microsoft.com/office/2006/metadata/properties"/>
  </ds:schemaRefs>
</ds:datastoreItem>
</file>

<file path=customXml/itemProps2.xml><?xml version="1.0" encoding="utf-8"?>
<ds:datastoreItem xmlns:ds="http://schemas.openxmlformats.org/officeDocument/2006/customXml" ds:itemID="{3A454B3C-AA9F-4282-A67F-C11307B3CB27}">
  <ds:schemaRefs>
    <ds:schemaRef ds:uri="b1faa735-f510-4355-a81b-db133dbce024"/>
    <ds:schemaRef ds:uri="df88377f-8c3e-44c9-99dd-3ba9e7ebf5a3"/>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AF82682D-266D-4A1E-9C55-76C98AAD8B4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Intellia-PPT-Template-2024</Template>
  <TotalTime>160</TotalTime>
  <Words>8755</Words>
  <Application>Microsoft Macintosh PowerPoint</Application>
  <PresentationFormat>Widescreen</PresentationFormat>
  <Paragraphs>1943</Paragraphs>
  <Slides>131</Slides>
  <Notes>68</Notes>
  <HiddenSlides>0</HiddenSlides>
  <MMClips>0</MMClips>
  <ScaleCrop>false</ScaleCrop>
  <HeadingPairs>
    <vt:vector size="8" baseType="variant">
      <vt:variant>
        <vt:lpstr>Fonts Used</vt:lpstr>
      </vt:variant>
      <vt:variant>
        <vt:i4>24</vt:i4>
      </vt:variant>
      <vt:variant>
        <vt:lpstr>Theme</vt:lpstr>
      </vt:variant>
      <vt:variant>
        <vt:i4>6</vt:i4>
      </vt:variant>
      <vt:variant>
        <vt:lpstr>Embedded OLE Servers</vt:lpstr>
      </vt:variant>
      <vt:variant>
        <vt:i4>4</vt:i4>
      </vt:variant>
      <vt:variant>
        <vt:lpstr>Slide Titles</vt:lpstr>
      </vt:variant>
      <vt:variant>
        <vt:i4>131</vt:i4>
      </vt:variant>
    </vt:vector>
  </HeadingPairs>
  <TitlesOfParts>
    <vt:vector size="165" baseType="lpstr">
      <vt:lpstr>Alfred Serif Regular</vt:lpstr>
      <vt:lpstr>Arial</vt:lpstr>
      <vt:lpstr>ArialMT</vt:lpstr>
      <vt:lpstr>Avenir LT Std 65 Medium</vt:lpstr>
      <vt:lpstr>Avenir Next LT Pro</vt:lpstr>
      <vt:lpstr>Calibri</vt:lpstr>
      <vt:lpstr>Calibri Light</vt:lpstr>
      <vt:lpstr>Canva Sans</vt:lpstr>
      <vt:lpstr>Century Gothic</vt:lpstr>
      <vt:lpstr>Courier New</vt:lpstr>
      <vt:lpstr>Courier New,monospace</vt:lpstr>
      <vt:lpstr>GillSansStd</vt:lpstr>
      <vt:lpstr>McGill Sans</vt:lpstr>
      <vt:lpstr>McGill Sans Medium</vt:lpstr>
      <vt:lpstr>McGill Serif Medium</vt:lpstr>
      <vt:lpstr>MinionPro</vt:lpstr>
      <vt:lpstr>Nexa Text Light</vt:lpstr>
      <vt:lpstr>Symbol</vt:lpstr>
      <vt:lpstr>System Font Regular</vt:lpstr>
      <vt:lpstr>Times New Roman</vt:lpstr>
      <vt:lpstr>Trebuchet MS</vt:lpstr>
      <vt:lpstr>Trebuchet MS (headings)</vt:lpstr>
      <vt:lpstr>Verdana</vt:lpstr>
      <vt:lpstr>Wingdings</vt:lpstr>
      <vt:lpstr>CONFIDENTIAL AND PROPRIETARY</vt:lpstr>
      <vt:lpstr>No Footer Restrictions</vt:lpstr>
      <vt:lpstr>Custom Design</vt:lpstr>
      <vt:lpstr>RESTRICTED</vt:lpstr>
      <vt:lpstr>1_No Footer Restrictions</vt:lpstr>
      <vt:lpstr>1_CONFIDENTIAL AND PROPRIETARY</vt:lpstr>
      <vt:lpstr>think-cell Slide</vt:lpstr>
      <vt:lpstr>Chart</vt:lpstr>
      <vt:lpstr>CS ChemDraw Drawing</vt:lpstr>
      <vt:lpstr>Prism 9</vt:lpstr>
      <vt:lpstr>PowerPoint Presentation</vt:lpstr>
      <vt:lpstr>PowerPoint Presentation</vt:lpstr>
      <vt:lpstr>Early Breakthroughs in Nucleic Acids Chemistry and Medicine  at McGill University</vt:lpstr>
      <vt:lpstr>The Rapid Expansion of RNA Research in Canada</vt:lpstr>
      <vt:lpstr>PowerPoint Presentation</vt:lpstr>
      <vt:lpstr>PowerPoint Presentation</vt:lpstr>
      <vt:lpstr>PowerPoint Presentation</vt:lpstr>
      <vt:lpstr>PowerPoint Presentation</vt:lpstr>
      <vt:lpstr>About D2R</vt:lpstr>
      <vt:lpstr>vISION</vt:lpstr>
      <vt:lpstr>Priority diseases &amp; Foundational Axes</vt:lpstr>
      <vt:lpstr>Research Framework &amp; Funding Programs</vt:lpstr>
      <vt:lpstr>PARTNERS</vt:lpstr>
      <vt:lpstr>PowerPoint Presentation</vt:lpstr>
      <vt:lpstr>PowerPoint Presentation</vt:lpstr>
      <vt:lpstr>La Province de Québec: Leveraging Momentum  &amp; Critical Mass in RNA Research</vt:lpstr>
      <vt:lpstr>PowerPoint Presentation</vt:lpstr>
      <vt:lpstr>Québec RNA mobilizing project: 5 connected initiatives</vt:lpstr>
      <vt:lpstr>Rnomics Platform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Therapeutic Strategies to Treat Life-Threatening Diseases  Have Advanced Over Time</vt:lpstr>
      <vt:lpstr>Advancing a Full-Spectrum Genome Editing Company</vt:lpstr>
      <vt:lpstr>In Vivo Leader: First to Demonstrate Systemic CRISPR  Gene Editing in Humans</vt:lpstr>
      <vt:lpstr>Evaluation of ADME Properties for New Therapeutic Modalities</vt:lpstr>
      <vt:lpstr>Assessing PK of Novel In Vivo CRISPR/Cas9 Genome Editing Therapies</vt:lpstr>
      <vt:lpstr>Transient Exposure to LNP and RNA Cargo After Single Administration in NHPs</vt:lpstr>
      <vt:lpstr>Considerations for Quantitating Oligonucleotides for Bioanalysis</vt:lpstr>
      <vt:lpstr>Oligonucleotide Quantification Method Landscape, some possibilities</vt:lpstr>
      <vt:lpstr>Polymerase Chain Reactions: Mechanism</vt:lpstr>
      <vt:lpstr>Applications of PCR</vt:lpstr>
      <vt:lpstr>Cell Kinetics by qPCR</vt:lpstr>
      <vt:lpstr>qPCR Cell Kinetics Methodology</vt:lpstr>
      <vt:lpstr>Cell Kinetics of Yescarta® by qPCR Presence, expansion, and persistence in blood</vt:lpstr>
      <vt:lpstr>Vector Shedding and Biodistribution of AAV by qPCR</vt:lpstr>
      <vt:lpstr>Nonclinical Biodistribution of AAV by qPCR PCR is well suited for analysis from multiple matrices (DNA extraction)</vt:lpstr>
      <vt:lpstr>Clinical Vector Shedding of AAV by qPCR</vt:lpstr>
      <vt:lpstr>qPCR or dPCR? Benefits and Challenges</vt:lpstr>
      <vt:lpstr>Overarching PCR Themes qPCR and dPCR Considerations</vt:lpstr>
      <vt:lpstr>Chromatographic Separation and Analysis</vt:lpstr>
      <vt:lpstr>Pharmacokinetics by ATTO-probe/ HPLC-Fluorescence Detection</vt:lpstr>
      <vt:lpstr>Fluorescence Methodology</vt:lpstr>
      <vt:lpstr>Drug Substance Pharmacokinetics by Fluorescence </vt:lpstr>
      <vt:lpstr>Oligonucleotide Pharmacokinetics by Mass Spectrometry</vt:lpstr>
      <vt:lpstr>LC-MS Methodology</vt:lpstr>
      <vt:lpstr>NHP Pharmacokinetics measured by LC-MS Oligonucleotide plasma concentration</vt:lpstr>
      <vt:lpstr>LC-Fluorescence vs LC-MS</vt:lpstr>
      <vt:lpstr>Oligonucleotide Quantification Method Landscape, some possibilities</vt:lpstr>
      <vt:lpstr>Overall platform considerations</vt:lpstr>
      <vt:lpstr>Conclusions</vt:lpstr>
      <vt:lpstr>PowerPoint Presentation</vt:lpstr>
      <vt:lpstr>PowerPoint Presentation</vt:lpstr>
      <vt:lpstr>PowerPoint Presentation</vt:lpstr>
      <vt:lpstr>The Evolving Landscape of Oligonucleotide Manufacturing: Meeting Future Demand with Ligation Technologies</vt:lpstr>
      <vt:lpstr>Disclosures</vt:lpstr>
      <vt:lpstr>Presentation overview</vt:lpstr>
      <vt:lpstr>Gene editing drugs – evolving requirements for sgRNA</vt:lpstr>
      <vt:lpstr>Disease focus for siRNA drugs in clinical development</vt:lpstr>
      <vt:lpstr>Market potential of siRNA drugs</vt:lpstr>
      <vt:lpstr>Three generations of oligonucleotide synthesis technology</vt:lpstr>
      <vt:lpstr>Three generations of oligonucleotide synthesis technology</vt:lpstr>
      <vt:lpstr>Three generations of oligonucleotide synthesis technology</vt:lpstr>
      <vt:lpstr>Three generations of oligonucleotide synthesis technology</vt:lpstr>
      <vt:lpstr>Chemoenzymatic ligation process currently dependent on Generation 1</vt:lpstr>
      <vt:lpstr>Mechanism and properties of ligation reaction</vt:lpstr>
      <vt:lpstr>Immediate applications of oligonucleotide ligation</vt:lpstr>
      <vt:lpstr>Examples of products synthesized by ligation at Hongene</vt:lpstr>
      <vt:lpstr>CMC features of ligation</vt:lpstr>
      <vt:lpstr>Current process for manufacturing oligonucleotide fragments</vt:lpstr>
      <vt:lpstr>Meeting future scale requirements for oligonucleotide fragments</vt:lpstr>
      <vt:lpstr>Future directions</vt:lpstr>
      <vt:lpstr>Conclusions</vt:lpstr>
      <vt:lpstr>Acknowledgements</vt:lpstr>
      <vt:lpstr>Thank you!   </vt:lpstr>
      <vt:lpstr>PowerPoint Presentation</vt:lpstr>
      <vt:lpstr>Nonclinical Development of Nucleic Acid-Based Therapies</vt:lpstr>
      <vt:lpstr>Disclosures</vt:lpstr>
      <vt:lpstr>Acknowledgements</vt:lpstr>
      <vt:lpstr>Outline</vt:lpstr>
      <vt:lpstr>General comments</vt:lpstr>
      <vt:lpstr>Marketed Oligonucleotide (ON) Drugs</vt:lpstr>
      <vt:lpstr>Drug Development Cycle</vt:lpstr>
      <vt:lpstr>Rigorous screening to identify the best clinical candidate</vt:lpstr>
      <vt:lpstr>Regulatory guidance for nonclinical safety assessment of ONs</vt:lpstr>
      <vt:lpstr>Good Laboratory Practices (GLP) toxicology package for a typical systemic ASO or siRNA program</vt:lpstr>
      <vt:lpstr>Example toxicology packages for approved ASOs</vt:lpstr>
      <vt:lpstr>Categories of toxicity with ONs</vt:lpstr>
      <vt:lpstr>ASO distribution after systemic administration (unconjugated ASO)</vt:lpstr>
      <vt:lpstr>ASO accumulation in the kidney can lead to toxicity at high doses</vt:lpstr>
      <vt:lpstr>Specific-specific sensitivity example: Kidney injury in rats  ASOs exacerbate rat aging nephropathy  not translatable to humans</vt:lpstr>
      <vt:lpstr>Summary of class effects of unconjugated ASOs after systemic administration: translation to humans</vt:lpstr>
      <vt:lpstr>Strain-specific sensitivity example: ASO-related platelet decreases are more severe in Mauritius than Asian NHPs</vt:lpstr>
      <vt:lpstr>Advances in Medicinal Chemistry Have Driven the Evolution of Antisense Drugs</vt:lpstr>
      <vt:lpstr>Effects of chemistry and sequence on safety profile</vt:lpstr>
      <vt:lpstr>Next generation chemistry: MsPA further improves ASO drug profile</vt:lpstr>
      <vt:lpstr>MsPA increases safety profile and enables less frequent dosing </vt:lpstr>
      <vt:lpstr>Chronic NHP study design for long T1/2 molecules</vt:lpstr>
      <vt:lpstr>Targeted Delivery</vt:lpstr>
      <vt:lpstr>GalNAc conjugation markedly increases ON potency through hepatocyte targeting</vt:lpstr>
      <vt:lpstr>Next generation targeting: muscle and CNS</vt:lpstr>
      <vt:lpstr>Take home messages</vt:lpstr>
      <vt:lpstr>Thank you!</vt:lpstr>
      <vt:lpstr>PowerPoint Presentation</vt:lpstr>
      <vt:lpstr>Considerations on ONT development: a regulator’s perspective   Kris Siezen, PhD 20th OTS meeting, Montreal 6 October 2024</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Yuanxin Xu</dc:creator>
  <cp:lastModifiedBy>john bettencourt</cp:lastModifiedBy>
  <cp:revision>7</cp:revision>
  <cp:lastPrinted>2024-09-25T13:38:52Z</cp:lastPrinted>
  <dcterms:created xsi:type="dcterms:W3CDTF">2024-01-04T13:47:18Z</dcterms:created>
  <dcterms:modified xsi:type="dcterms:W3CDTF">2024-10-06T12:05:00Z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ediaServiceImageTags">
    <vt:lpwstr/>
  </property>
  <property fmtid="{D5CDD505-2E9C-101B-9397-08002B2CF9AE}" pid="3" name="ContentTypeId">
    <vt:lpwstr>0x010100AF698E99108243488F67B415AEEF5E9F</vt:lpwstr>
  </property>
</Properties>
</file>